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58" r:id="rId6"/>
    <p:sldId id="308" r:id="rId7"/>
    <p:sldId id="327" r:id="rId8"/>
    <p:sldId id="290" r:id="rId9"/>
    <p:sldId id="312" r:id="rId10"/>
    <p:sldId id="309" r:id="rId11"/>
    <p:sldId id="318" r:id="rId12"/>
    <p:sldId id="319" r:id="rId13"/>
    <p:sldId id="303" r:id="rId14"/>
    <p:sldId id="310" r:id="rId15"/>
    <p:sldId id="328" r:id="rId16"/>
    <p:sldId id="329" r:id="rId17"/>
    <p:sldId id="330" r:id="rId18"/>
    <p:sldId id="311" r:id="rId19"/>
    <p:sldId id="295" r:id="rId20"/>
  </p:sldIdLst>
  <p:sldSz cx="12803505" cy="777367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98383084" val="982" rev64="64" revOS="4"/>
      <pr:smFileRevision xmlns:pr="smNativeData" dt="1698383084" val="101"/>
      <pr:guideOptions xmlns:pr="smNativeData" dt="169838308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2" d="100"/>
          <a:sy n="52" d="100"/>
        </p:scale>
        <p:origin x="402" y="2283"/>
      </p:cViewPr>
      <p:guideLst x="10081" y="6121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6" d="100"/>
        <a:sy n="6" d="100"/>
      </p:scale>
      <p:origin x="0" y="0"/>
    </p:cViewPr>
  </p:sorterViewPr>
  <p:notesViewPr>
    <p:cSldViewPr snapToObjects="1" showGuides="1">
      <p:cViewPr>
        <p:scale>
          <a:sx n="52" d="100"/>
          <a:sy n="52" d="100"/>
        </p:scale>
        <p:origin x="402" y="2283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QK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BQAA2Q4AANlIAAAaGQAAEAAAACYAAAAIAAAAAQAAAAAAAAA="/>
              </a:ext>
            </a:extLst>
          </p:cNvSpPr>
          <p:nvPr>
            <p:ph type="ctrTitle"/>
          </p:nvPr>
        </p:nvSpPr>
        <p:spPr>
          <a:xfrm>
            <a:off x="959485" y="2413635"/>
            <a:ext cx="10882630" cy="1666875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V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PCwAAGBsAAPFCAABRJwAAEAAAACYAAAAIAAAAAYAAAAAAAAA="/>
              </a:ext>
            </a:extLst>
          </p:cNvSpPr>
          <p:nvPr>
            <p:ph type="subTitle" idx="1"/>
          </p:nvPr>
        </p:nvSpPr>
        <p:spPr>
          <a:xfrm>
            <a:off x="1919605" y="4404360"/>
            <a:ext cx="8962390" cy="198691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MAc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CC97-D9DC-713A-929C-2F6F82D2647A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4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J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F73E-70DC-7101-929C-8654B9D264D3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KAsAANFKAAC4Kg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899A-D4DC-717F-929C-222AC7D2647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F8F9-B7DC-710E-929C-415BB6D26414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ZOQAA6QEAANFKAAC4KgAAEAAAACYAAAAIAAAAgwAAAAAAAAA="/>
              </a:ext>
            </a:extLst>
          </p:cNvSpPr>
          <p:nvPr>
            <p:ph type="title"/>
          </p:nvPr>
        </p:nvSpPr>
        <p:spPr>
          <a:xfrm>
            <a:off x="9281795" y="310515"/>
            <a:ext cx="2880360" cy="6633845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CY0U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Mk3AAC4KgAAEAAAACYAAAAIAAAAAwAAAAAAAAA="/>
              </a:ext>
            </a:extLst>
          </p:cNvSpPr>
          <p:nvPr>
            <p:ph idx="1"/>
          </p:nvPr>
        </p:nvSpPr>
        <p:spPr>
          <a:xfrm>
            <a:off x="639445" y="310515"/>
            <a:ext cx="8428990" cy="6633845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D086-C8DC-7126-929C-3E739ED2646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pjsU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YAN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B6AD-E3DC-7140-929C-1515F8D26440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KAsAANFKAAC4K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BBC5-8BDC-714D-929C-7D18F5D26428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2AA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F9E1-AFDC-710F-929C-595AB7D2640C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gAAuh4AACtJAAA5KAAAEAAAACYAAAAIAAAAgYAAAAAAAAA="/>
              </a:ext>
            </a:extLst>
          </p:cNvSpPr>
          <p:nvPr>
            <p:ph type="title"/>
          </p:nvPr>
        </p:nvSpPr>
        <p:spPr>
          <a:xfrm>
            <a:off x="1010920" y="4994910"/>
            <a:ext cx="10883265" cy="154368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gAARBQAACtJAAC6HgAAEAAAACYAAAAIAAAAgYAAAAAAAAA="/>
              </a:ext>
            </a:extLst>
          </p:cNvSpPr>
          <p:nvPr>
            <p:ph idx="1"/>
          </p:nvPr>
        </p:nvSpPr>
        <p:spPr>
          <a:xfrm>
            <a:off x="1010920" y="3294380"/>
            <a:ext cx="10883265" cy="170053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CEFA-B4DC-7138-929C-426D80D2641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A3D0-9EDC-7155-929C-6800EDD2643D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b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KAsAALcmAAC4KgAAEAAAACYAAAAIAAAAAYAAAAAAAAA="/>
              </a:ext>
            </a:extLst>
          </p:cNvSpPr>
          <p:nvPr>
            <p:ph idx="1"/>
          </p:nvPr>
        </p:nvSpPr>
        <p:spPr>
          <a:xfrm>
            <a:off x="639445" y="1813560"/>
            <a:ext cx="565404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UAS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KAAAKAsAANFKAAC4KgAAEAAAACYAAAAIAAAAAYAAAAAAAAA="/>
              </a:ext>
            </a:extLst>
          </p:cNvSpPr>
          <p:nvPr>
            <p:ph idx="2"/>
          </p:nvPr>
        </p:nvSpPr>
        <p:spPr>
          <a:xfrm>
            <a:off x="6508115" y="1813560"/>
            <a:ext cx="565404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E1A0-EEDC-7117-929C-1842AFD2644D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L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CAQ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A4B5-FBDC-7152-929C-0D07EAD26458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kAY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kA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swoAALsmAAAqDwAAEAAAACYAAAAIAAAAgYAAAAAAAAA="/>
              </a:ext>
            </a:extLst>
          </p:cNvSpPr>
          <p:nvPr>
            <p:ph idx="1"/>
          </p:nvPr>
        </p:nvSpPr>
        <p:spPr>
          <a:xfrm>
            <a:off x="639445" y="1739265"/>
            <a:ext cx="5656580" cy="7258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Kg8AALsmAAC4KgAAEAAAACYAAAAIAAAAAYAAAAAAAAA="/>
              </a:ext>
            </a:extLst>
          </p:cNvSpPr>
          <p:nvPr>
            <p:ph idx="2"/>
          </p:nvPr>
        </p:nvSpPr>
        <p:spPr>
          <a:xfrm>
            <a:off x="639445" y="2465070"/>
            <a:ext cx="5656580" cy="44792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I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KAAAswoAANFKAAAqDwAAEAAAACYAAAAIAAAAgYAAAAAAAAA="/>
              </a:ext>
            </a:extLst>
          </p:cNvSpPr>
          <p:nvPr>
            <p:ph idx="3"/>
          </p:nvPr>
        </p:nvSpPr>
        <p:spPr>
          <a:xfrm>
            <a:off x="6506210" y="1739265"/>
            <a:ext cx="5655945" cy="7258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KAAAKg8AANFKAAC4KgAAEAAAACYAAAAIAAAAAYAAAAAAAAA="/>
              </a:ext>
            </a:extLst>
          </p:cNvSpPr>
          <p:nvPr>
            <p:ph idx="4"/>
          </p:nvPr>
        </p:nvSpPr>
        <p:spPr>
          <a:xfrm>
            <a:off x="6506210" y="2465070"/>
            <a:ext cx="5655945" cy="44792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A585-CBDC-7153-929C-3D06EBD26468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B2AD-E3DC-7144-929C-1511FCD26440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uO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1DSq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CB68-26DC-713D-929C-D06885D26485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GU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sz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B278-36DC-7144-929C-C011FCD26495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oZVF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C2C3-8DDC-7134-929C-7B618CD2642E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RA6Y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5h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C020-6EDC-7136-929C-98638ED264CD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lu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5gEAANodAAABCgAAEAAAACYAAAAIAAAAgYAAAAAAAAA="/>
              </a:ext>
            </a:extLst>
          </p:cNvSpPr>
          <p:nvPr>
            <p:ph type="title"/>
          </p:nvPr>
        </p:nvSpPr>
        <p:spPr>
          <a:xfrm>
            <a:off x="639445" y="308610"/>
            <a:ext cx="4213225" cy="131762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KHgAA5gEAANFKAAC4KgAAEAAAACYAAAAIAAAAAYAAAAAAAAA="/>
              </a:ext>
            </a:extLst>
          </p:cNvSpPr>
          <p:nvPr>
            <p:ph idx="1"/>
          </p:nvPr>
        </p:nvSpPr>
        <p:spPr>
          <a:xfrm>
            <a:off x="5005070" y="308610"/>
            <a:ext cx="7157085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AQoAANodAAC4KgAAEAAAACYAAAAIAAAAAYAAAAAAAAA="/>
              </a:ext>
            </a:extLst>
          </p:cNvSpPr>
          <p:nvPr>
            <p:ph idx="2"/>
          </p:nvPr>
        </p:nvSpPr>
        <p:spPr>
          <a:xfrm>
            <a:off x="639445" y="1626235"/>
            <a:ext cx="4213225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F9DD-93DC-710F-929C-655AB7D26430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961B-55DC-7160-929C-A335D8D264F6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E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vDwAAeSEAALA+AABsJQAAEAAAACYAAAAIAAAAgYAAAAAAAAA="/>
              </a:ext>
            </a:extLst>
          </p:cNvSpPr>
          <p:nvPr>
            <p:ph type="title"/>
          </p:nvPr>
        </p:nvSpPr>
        <p:spPr>
          <a:xfrm>
            <a:off x="2508885" y="5441315"/>
            <a:ext cx="7681595" cy="64198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vDwAARgQAALA+AAD4IAAAEAAAACYAAAAIAAAAAYAAAAAAAAA="/>
              </a:ext>
            </a:extLst>
          </p:cNvSpPr>
          <p:nvPr>
            <p:ph idx="1"/>
          </p:nvPr>
        </p:nvSpPr>
        <p:spPr>
          <a:xfrm>
            <a:off x="2508885" y="694690"/>
            <a:ext cx="7681595" cy="4664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vDwAAbCUAALA+AAAJKwAAEAAAACYAAAAIAAAAAYAAAAAAAAA="/>
              </a:ext>
            </a:extLst>
          </p:cNvSpPr>
          <p:nvPr>
            <p:ph idx="2"/>
          </p:nvPr>
        </p:nvSpPr>
        <p:spPr>
          <a:xfrm>
            <a:off x="2508885" y="6083300"/>
            <a:ext cx="7681595" cy="9124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124E7D1-9FDC-7111-929C-6944A9D2643C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248B5B-15DC-717D-929C-E328C5D264B6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U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6QEAANFKAADiCQAAEAAAACYAAAAIAAAA//////////8="/>
              </a:ext>
            </a:extLst>
          </p:cNvSpPr>
          <p:nvPr>
            <p:ph type="title"/>
          </p:nvPr>
        </p:nvSpPr>
        <p:spPr>
          <a:xfrm>
            <a:off x="639445" y="310515"/>
            <a:ext cx="11522710" cy="12960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7EQ7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w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KAsAANFKAAC4KgAAEAAAACYAAAAIAAAA//////////8="/>
              </a:ext>
            </a:extLst>
          </p:cNvSpPr>
          <p:nvPr>
            <p:ph type="body" idx="1"/>
          </p:nvPr>
        </p:nvSpPr>
        <p:spPr>
          <a:xfrm>
            <a:off x="639445" y="1813560"/>
            <a:ext cx="11522710" cy="5130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UywAAE8WAADdLgAAEAAAACYAAAAIAAAA//////////8="/>
              </a:ext>
            </a:extLst>
          </p:cNvSpPr>
          <p:nvPr>
            <p:ph type="dt" sz="quarter" idx="2"/>
          </p:nvPr>
        </p:nvSpPr>
        <p:spPr>
          <a:xfrm>
            <a:off x="639445" y="7205345"/>
            <a:ext cx="298704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fld id="{3124F199-D7DC-7107-929C-2152BFD26474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GgAAUywAANkzAADdLgAAEAAAACYAAAAIAAAA//////////8="/>
              </a:ext>
            </a:extLst>
          </p:cNvSpPr>
          <p:nvPr>
            <p:ph type="ftr" sz="quarter" idx="3"/>
          </p:nvPr>
        </p:nvSpPr>
        <p:spPr>
          <a:xfrm>
            <a:off x="4373245" y="7205345"/>
            <a:ext cx="405511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7EQ7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OAAAUywAANFKAADdLgAAEAAAACYAAAAIAAAA//////////8="/>
              </a:ext>
            </a:extLst>
          </p:cNvSpPr>
          <p:nvPr>
            <p:ph type="sldNum" sz="quarter" idx="4"/>
          </p:nvPr>
        </p:nvSpPr>
        <p:spPr>
          <a:xfrm>
            <a:off x="9175115" y="7205345"/>
            <a:ext cx="298704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124858E-C0DC-7173-929C-3626CBD2646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iAMAAJlKAAAkLAAAEAAAACYAAAAIAAAA//////////8="/>
              </a:ext>
            </a:extLst>
          </p:cNvSpPr>
          <p:nvPr/>
        </p:nvSpPr>
        <p:spPr>
          <a:xfrm>
            <a:off x="574040" y="574040"/>
            <a:ext cx="11552555" cy="660146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DgAAXhoAALA9AABuIgAAECAAACYAAAAIAAAA//////////8="/>
              </a:ext>
            </a:extLst>
          </p:cNvSpPr>
          <p:nvPr/>
        </p:nvSpPr>
        <p:spPr>
          <a:xfrm>
            <a:off x="2350135" y="4286250"/>
            <a:ext cx="7677785" cy="1310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8000" b="1">
                <a:solidFill>
                  <a:srgbClr val="007F7F"/>
                </a:solidFill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Language Arts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UQAAD/fwAA/38AAAAAAAAJAAAABAAAACg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0BgAAGA8AADFFAABoHAAAECAAACYAAAAIAAAA//////////8="/>
              </a:ext>
            </a:extLst>
          </p:cNvSpPr>
          <p:nvPr/>
        </p:nvSpPr>
        <p:spPr>
          <a:xfrm>
            <a:off x="1130300" y="2453640"/>
            <a:ext cx="10117455" cy="2164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13600">
                <a:solidFill>
                  <a:srgbClr val="7F007F"/>
                </a:solidFill>
                <a:latin typeface="Arial Black" pitchFamily="2" charset="0"/>
                <a:ea typeface="Arial Black" pitchFamily="2" charset="0"/>
                <a:cs typeface="Arial Black" pitchFamily="2" charset="0"/>
              </a:defRPr>
            </a:pPr>
            <a:r>
              <a:t>GRADE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iAMAAJlKAAB3LQAAEAAAACYAAAAIAAAA//////////8="/>
              </a:ext>
            </a:extLst>
          </p:cNvSpPr>
          <p:nvPr/>
        </p:nvSpPr>
        <p:spPr>
          <a:xfrm>
            <a:off x="574040" y="574040"/>
            <a:ext cx="11552555" cy="681672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pic>
        <p:nvPicPr>
          <p:cNvPr id="4" name="Picture2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w4AAMwJAABMQAAAMyc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343785" y="1592580"/>
            <a:ext cx="8108315" cy="47796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hwMAAJlKAADoLQAAEAAAACYAAAAIAAAA//////////8="/>
              </a:ext>
            </a:extLst>
          </p:cNvSpPr>
          <p:nvPr/>
        </p:nvSpPr>
        <p:spPr>
          <a:xfrm>
            <a:off x="574040" y="573405"/>
            <a:ext cx="11552555" cy="688911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DaCQAAbQEAAN1EAADyBwAAEAAAACYAAAAIAAAA//////////8="/>
              </a:ext>
            </a:extLst>
          </p:cNvSpPr>
          <p:nvPr/>
        </p:nvSpPr>
        <p:spPr>
          <a:xfrm>
            <a:off x="1601470" y="231775"/>
            <a:ext cx="9592945" cy="1059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6500" b="1">
                <a:solidFill>
                  <a:srgbClr val="F59372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Context Clues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RQkAALdJAABVEAAAEAAAACYAAAAIAAAA//////////8="/>
              </a:ext>
            </a:extLst>
          </p:cNvSpPr>
          <p:nvPr/>
        </p:nvSpPr>
        <p:spPr>
          <a:xfrm>
            <a:off x="717550" y="150685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They are words or groups of words.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You can use them to </a:t>
            </a:r>
            <a:r>
              <a:rPr i="1">
                <a:solidFill>
                  <a:srgbClr val="FF0000"/>
                </a:solidFill>
              </a:rPr>
              <a:t>help you know what a word means</a:t>
            </a:r>
            <a:r>
              <a:t>.</a:t>
            </a:r>
          </a:p>
        </p:txBody>
      </p:sp>
      <p:sp>
        <p:nvSpPr>
          <p:cNvPr id="6" name="Textbox2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1BAAA+xIAAAJKAAALGgAAEAAAACYAAAAIAAAA//////////8="/>
              </a:ext>
            </a:extLst>
          </p:cNvSpPr>
          <p:nvPr/>
        </p:nvSpPr>
        <p:spPr>
          <a:xfrm>
            <a:off x="765175" y="308546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rPr b="1">
                <a:solidFill>
                  <a:srgbClr val="0000FF"/>
                </a:solidFill>
              </a:rPr>
              <a:t>Definition Clues</a:t>
            </a:r>
            <a:r>
              <a:t>: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Some context clues are </a:t>
            </a:r>
            <a:r>
              <a:rPr i="1">
                <a:solidFill>
                  <a:srgbClr val="0000FF"/>
                </a:solidFill>
              </a:rPr>
              <a:t>definitions</a:t>
            </a:r>
            <a:r>
              <a:t>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</a:t>
            </a:r>
            <a:r>
              <a:rPr>
                <a:solidFill>
                  <a:srgbClr val="FF0000"/>
                </a:solidFill>
              </a:rPr>
              <a:t>They tell you what a word means</a:t>
            </a:r>
            <a:r>
              <a:t>.</a:t>
            </a:r>
          </a:p>
        </p:txBody>
      </p:sp>
      <p:sp>
        <p:nvSpPr>
          <p:cNvPr id="7" name="Textbox4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5h4AANVIAABgKgAAEAAAACYAAAAIAAAA//////////8="/>
              </a:ext>
            </a:extLst>
          </p:cNvSpPr>
          <p:nvPr/>
        </p:nvSpPr>
        <p:spPr>
          <a:xfrm>
            <a:off x="861060" y="5022850"/>
            <a:ext cx="10978515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 b="0">
                <a:solidFill>
                  <a:schemeClr val="tx1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example: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 </a:t>
            </a:r>
            <a:r>
              <a:rPr b="1">
                <a:solidFill>
                  <a:srgbClr val="FF0000"/>
                </a:solidFill>
              </a:rPr>
              <a:t>mantle</a:t>
            </a:r>
            <a:r>
              <a:t> is </a:t>
            </a:r>
            <a:r>
              <a:rPr i="1">
                <a:solidFill>
                  <a:srgbClr val="0000FF"/>
                </a:solidFill>
              </a:rPr>
              <a:t>behind the eyes of the octopus</a:t>
            </a:r>
            <a:r>
              <a:t>.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 </a:t>
            </a:r>
            <a:r>
              <a:rPr b="1">
                <a:solidFill>
                  <a:srgbClr val="FF0000"/>
                </a:solidFill>
              </a:rPr>
              <a:t>mantle</a:t>
            </a:r>
            <a:r>
              <a:t> is </a:t>
            </a:r>
            <a:r>
              <a:rPr i="1">
                <a:solidFill>
                  <a:srgbClr val="0000FF"/>
                </a:solidFill>
              </a:rPr>
              <a:t>a part of its body that looks like a bag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  <p:extLst>
      <p:ext uri="smNativeData">
        <pr:smNativeData xmlns:pr="smNativeData" val="7EQ7ZQMAAAAFAAAA/f///wEAAAABAAAAAAAAAAAAAAAAAAAAAAAAAAkAAAD9////AQAAAAEAAAAAAAAAAAAAAAAAAAAAAAAADQAAAP3///8BAAAAAQAAAAAAAAAAAAAAAAAAAAAAAAA="/>
      </p:ext>
    </p:ext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hwMAAJlKAADoLQAAEAAAACYAAAAIAAAA//////////8="/>
              </a:ext>
            </a:extLst>
          </p:cNvSpPr>
          <p:nvPr/>
        </p:nvSpPr>
        <p:spPr>
          <a:xfrm>
            <a:off x="574040" y="573405"/>
            <a:ext cx="11552555" cy="688911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DaCQAAbQEAAN1EAADyBwAAEAAAACYAAAAIAAAA//////////8="/>
              </a:ext>
            </a:extLst>
          </p:cNvSpPr>
          <p:nvPr/>
        </p:nvSpPr>
        <p:spPr>
          <a:xfrm>
            <a:off x="1601470" y="231775"/>
            <a:ext cx="9592945" cy="1059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6500" b="1">
                <a:solidFill>
                  <a:srgbClr val="F59372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Context Clues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RQkAALdJAABVEAAAEAAAACYAAAAIAAAA//////////8="/>
              </a:ext>
            </a:extLst>
          </p:cNvSpPr>
          <p:nvPr/>
        </p:nvSpPr>
        <p:spPr>
          <a:xfrm>
            <a:off x="717550" y="150685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They are words or groups of words.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You can use them to </a:t>
            </a:r>
            <a:r>
              <a:rPr i="1">
                <a:solidFill>
                  <a:srgbClr val="FF0000"/>
                </a:solidFill>
              </a:rPr>
              <a:t>help you know what a word means</a:t>
            </a:r>
            <a:r>
              <a:t>.</a:t>
            </a:r>
          </a:p>
        </p:txBody>
      </p:sp>
      <p:sp>
        <p:nvSpPr>
          <p:cNvPr id="6" name="Textbox2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1BAAA+xIAAAJKAAALGgAAEAAAACYAAAAIAAAA//////////8="/>
              </a:ext>
            </a:extLst>
          </p:cNvSpPr>
          <p:nvPr/>
        </p:nvSpPr>
        <p:spPr>
          <a:xfrm>
            <a:off x="765175" y="308546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rPr b="1">
                <a:solidFill>
                  <a:srgbClr val="0000FF"/>
                </a:solidFill>
              </a:rPr>
              <a:t>Example Clues</a:t>
            </a:r>
            <a:r>
              <a:t>: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Some context clues are </a:t>
            </a:r>
            <a:r>
              <a:rPr i="1">
                <a:solidFill>
                  <a:srgbClr val="0000FF"/>
                </a:solidFill>
              </a:rPr>
              <a:t>examples</a:t>
            </a:r>
            <a:r>
              <a:t>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</a:t>
            </a:r>
            <a:r>
              <a:rPr>
                <a:solidFill>
                  <a:srgbClr val="FF0000"/>
                </a:solidFill>
              </a:rPr>
              <a:t>They tell you what the word is like or how it is used.</a:t>
            </a:r>
          </a:p>
        </p:txBody>
      </p:sp>
      <p:sp>
        <p:nvSpPr>
          <p:cNvPr id="7" name="Textbox4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5h4AANVIAABgKgAAEAAAACYAAAAIAAAA//////////8="/>
              </a:ext>
            </a:extLst>
          </p:cNvSpPr>
          <p:nvPr/>
        </p:nvSpPr>
        <p:spPr>
          <a:xfrm>
            <a:off x="861060" y="5022850"/>
            <a:ext cx="10978515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 b="0">
                <a:solidFill>
                  <a:schemeClr val="tx1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example: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Under the eyes of the octopus, there is a </a:t>
            </a:r>
            <a:r>
              <a:rPr b="1">
                <a:solidFill>
                  <a:srgbClr val="FF0000"/>
                </a:solidFill>
              </a:rPr>
              <a:t>siphon</a:t>
            </a:r>
            <a:r>
              <a:t>, 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which looks </a:t>
            </a:r>
            <a:r>
              <a:rPr i="1">
                <a:solidFill>
                  <a:srgbClr val="0000FF"/>
                </a:solidFill>
              </a:rPr>
              <a:t>like a fat straw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  <p:extLst>
      <p:ext uri="smNativeData">
        <pr:smNativeData xmlns:pr="smNativeData" val="7EQ7ZQMAAAAFAAAA/f///wEAAAABAAAAAAAAAAAAAAAAAAAAAAAAAAkAAAD9////AQAAAAEAAAAAAAAAAAAAAAAAAAAAAAAADQAAAP3///8BAAAAAQAAAAAAAAAAAAAAAAAAAAAAAAA="/>
      </p:ext>
    </p:ext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hwMAAJlKAADoLQAAEAAAACYAAAAIAAAA//////////8="/>
              </a:ext>
            </a:extLst>
          </p:cNvSpPr>
          <p:nvPr/>
        </p:nvSpPr>
        <p:spPr>
          <a:xfrm>
            <a:off x="574040" y="573405"/>
            <a:ext cx="11552555" cy="688911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DaCQAAbQEAAN1EAADyBwAAEAAAACYAAAAIAAAA//////////8="/>
              </a:ext>
            </a:extLst>
          </p:cNvSpPr>
          <p:nvPr/>
        </p:nvSpPr>
        <p:spPr>
          <a:xfrm>
            <a:off x="1601470" y="231775"/>
            <a:ext cx="9592945" cy="1059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6500" b="1">
                <a:solidFill>
                  <a:srgbClr val="F59372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Context Clues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RQkAALdJAABVEAAAEAAAACYAAAAIAAAA//////////8="/>
              </a:ext>
            </a:extLst>
          </p:cNvSpPr>
          <p:nvPr/>
        </p:nvSpPr>
        <p:spPr>
          <a:xfrm>
            <a:off x="717550" y="150685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They are words or groups of words.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You can use them to </a:t>
            </a:r>
            <a:r>
              <a:rPr i="1">
                <a:solidFill>
                  <a:srgbClr val="FF0000"/>
                </a:solidFill>
              </a:rPr>
              <a:t>help you know what a word means</a:t>
            </a:r>
            <a:r>
              <a:t>.</a:t>
            </a:r>
          </a:p>
        </p:txBody>
      </p:sp>
      <p:sp>
        <p:nvSpPr>
          <p:cNvPr id="6" name="Textbox2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kBEAALdJAADmHgAAEAAAACYAAAAIAAAA//////////8="/>
              </a:ext>
            </a:extLst>
          </p:cNvSpPr>
          <p:nvPr/>
        </p:nvSpPr>
        <p:spPr>
          <a:xfrm>
            <a:off x="717550" y="2854960"/>
            <a:ext cx="11265535" cy="2167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rPr b="1">
                <a:solidFill>
                  <a:srgbClr val="0000FF"/>
                </a:solidFill>
              </a:rPr>
              <a:t>Explanation Clues</a:t>
            </a:r>
            <a:r>
              <a:t>: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Some context clues are in the </a:t>
            </a:r>
            <a:r>
              <a:rPr i="1">
                <a:solidFill>
                  <a:srgbClr val="0000FF"/>
                </a:solidFill>
              </a:rPr>
              <a:t>same sentence</a:t>
            </a:r>
            <a:r>
              <a:t>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</a:t>
            </a:r>
            <a:r>
              <a:rPr>
                <a:solidFill>
                  <a:srgbClr val="FF0000"/>
                </a:solidFill>
              </a:rPr>
              <a:t>They help you understand a word by how it is used in </a:t>
            </a:r>
            <a:endParaRPr>
              <a:solidFill>
                <a:srgbClr val="FF0000"/>
              </a:solidFill>
            </a:endParaRPr>
          </a:p>
          <a:p>
            <a:pPr>
              <a:defRPr sz="3400">
                <a:solidFill>
                  <a:srgbClr val="F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   the sentence.</a:t>
            </a:r>
          </a:p>
        </p:txBody>
      </p:sp>
      <p:sp>
        <p:nvSpPr>
          <p:cNvPr id="7" name="Textbox4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OSAAANVIAACzKwAAEAAAACYAAAAIAAAA//////////8="/>
              </a:ext>
            </a:extLst>
          </p:cNvSpPr>
          <p:nvPr/>
        </p:nvSpPr>
        <p:spPr>
          <a:xfrm>
            <a:off x="861060" y="5238115"/>
            <a:ext cx="10978515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 b="0">
                <a:solidFill>
                  <a:schemeClr val="tx1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example: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Each arm of the octopus has two rows of </a:t>
            </a:r>
            <a:r>
              <a:rPr b="1">
                <a:solidFill>
                  <a:srgbClr val="FF0000"/>
                </a:solidFill>
              </a:rPr>
              <a:t>suction cups</a:t>
            </a:r>
            <a:r>
              <a:t> that</a:t>
            </a:r>
            <a:r>
              <a:rPr i="1">
                <a:solidFill>
                  <a:srgbClr val="0000FF"/>
                </a:solidFill>
              </a:rPr>
              <a:t> can hold onto things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  <p:extLst>
      <p:ext uri="smNativeData">
        <pr:smNativeData xmlns:pr="smNativeData" val="7EQ7ZQMAAAAFAAAA/f///wEAAAABAAAAAAAAAAAAAAAAAAAAAAAAAAkAAAD9////AQAAAAEAAAAAAAAAAAAAAAAAAAAAAAAADQAAAP3///8BAAAAAQAAAAAAAAAAAAAAAAAAAAAAAAA="/>
      </p:ext>
    </p:ext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hwMAAJlKAADoLQAAEAAAACYAAAAIAAAA//////////8="/>
              </a:ext>
            </a:extLst>
          </p:cNvSpPr>
          <p:nvPr/>
        </p:nvSpPr>
        <p:spPr>
          <a:xfrm>
            <a:off x="574040" y="573405"/>
            <a:ext cx="11552555" cy="688911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DaCQAAbQEAAN1EAADyBwAAAAAAACYAAAAIAAAA//////////8="/>
              </a:ext>
            </a:extLst>
          </p:cNvSpPr>
          <p:nvPr/>
        </p:nvSpPr>
        <p:spPr>
          <a:xfrm>
            <a:off x="1601470" y="231775"/>
            <a:ext cx="9592945" cy="1059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6500" b="1">
                <a:solidFill>
                  <a:srgbClr val="F59372"/>
                </a:solidFill>
                <a:latin typeface="Tahoma" pitchFamily="2" charset="0"/>
                <a:ea typeface="Tahoma" pitchFamily="2" charset="0"/>
                <a:cs typeface="Tahoma" pitchFamily="2" charset="0"/>
              </a:defRPr>
            </a:pPr>
            <a:r>
              <a:t>Context Clues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RQkAALdJAABVEAAAAAAAACYAAAAIAAAA//////////8="/>
              </a:ext>
            </a:extLst>
          </p:cNvSpPr>
          <p:nvPr/>
        </p:nvSpPr>
        <p:spPr>
          <a:xfrm>
            <a:off x="717550" y="1506855"/>
            <a:ext cx="11265535" cy="1148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They are words or groups of words.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You can use them to </a:t>
            </a:r>
            <a:r>
              <a:rPr i="1">
                <a:solidFill>
                  <a:srgbClr val="FF0000"/>
                </a:solidFill>
              </a:rPr>
              <a:t>help you know what a word means</a:t>
            </a:r>
            <a:r>
              <a:t>.</a:t>
            </a:r>
          </a:p>
        </p:txBody>
      </p:sp>
      <p:sp>
        <p:nvSpPr>
          <p:cNvPr id="6" name="Textbox2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ihIAALdJAADJHAAAAAAAACYAAAAIAAAA//////////8="/>
              </a:ext>
            </a:extLst>
          </p:cNvSpPr>
          <p:nvPr/>
        </p:nvSpPr>
        <p:spPr>
          <a:xfrm>
            <a:off x="717550" y="3013710"/>
            <a:ext cx="11265535" cy="1665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rPr b="1">
                <a:solidFill>
                  <a:srgbClr val="0000FF"/>
                </a:solidFill>
              </a:rPr>
              <a:t>Synonyms or Antonyms</a:t>
            </a:r>
            <a:r>
              <a:t>: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Synonyms are words that mean </a:t>
            </a:r>
            <a:r>
              <a:rPr i="1">
                <a:solidFill>
                  <a:srgbClr val="FF0000"/>
                </a:solidFill>
              </a:rPr>
              <a:t>almost the same thing</a:t>
            </a:r>
            <a:r>
              <a:t>.</a:t>
            </a:r>
          </a:p>
          <a:p>
            <a:pPr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● Antonyms are </a:t>
            </a:r>
            <a:r>
              <a:rPr i="1">
                <a:solidFill>
                  <a:srgbClr val="FF0000"/>
                </a:solidFill>
              </a:rPr>
              <a:t>opposites</a:t>
            </a:r>
            <a:r>
              <a:t>.</a:t>
            </a:r>
          </a:p>
        </p:txBody>
      </p:sp>
      <p:sp>
        <p:nvSpPr>
          <p:cNvPr id="7" name="Textbox4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Fh8AANVIAACQKgAAAAAAACYAAAAIAAAA//////////8="/>
              </a:ext>
            </a:extLst>
          </p:cNvSpPr>
          <p:nvPr/>
        </p:nvSpPr>
        <p:spPr>
          <a:xfrm>
            <a:off x="861060" y="5053330"/>
            <a:ext cx="10978515" cy="186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400" b="0">
                <a:solidFill>
                  <a:schemeClr val="tx1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example:</a:t>
            </a:r>
          </a:p>
          <a:p>
            <a:pPr algn="ctr">
              <a:defRPr sz="34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To swim, the octopus sucks</a:t>
            </a:r>
            <a:r>
              <a:rPr b="1">
                <a:solidFill>
                  <a:srgbClr val="FF0000"/>
                </a:solidFill>
              </a:rPr>
              <a:t> in</a:t>
            </a:r>
            <a:r>
              <a:t> water and then</a:t>
            </a:r>
            <a:r>
              <a:rPr b="1"/>
              <a:t> </a:t>
            </a:r>
            <a:r>
              <a:rPr b="1">
                <a:solidFill>
                  <a:srgbClr val="FF0000"/>
                </a:solidFill>
              </a:rPr>
              <a:t>spews</a:t>
            </a:r>
            <a:r>
              <a:t>, or </a:t>
            </a:r>
            <a:r>
              <a:rPr b="1">
                <a:solidFill>
                  <a:srgbClr val="FF0000"/>
                </a:solidFill>
              </a:rPr>
              <a:t>squirts</a:t>
            </a:r>
            <a:r>
              <a:t>, the water </a:t>
            </a:r>
            <a:r>
              <a:rPr b="1">
                <a:solidFill>
                  <a:srgbClr val="FF0000"/>
                </a:solidFill>
              </a:rPr>
              <a:t>out</a:t>
            </a:r>
            <a:r>
              <a:t>, and this makes it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  <p:extLst>
      <p:ext uri="smNativeData">
        <pr:smNativeData xmlns:pr="smNativeData" val="7EQ7ZQMAAAAFAAAA/f///wEAAAABAAAAAAAAAAAAAAAAAAAAAAAAAAkAAAD9////AQAAAAEAAAAAAAAAAAAAAAAAAAAAAAAADQAAAP3///8BAAAAAQAAAAAAAAAAAAAAAAAAAAAAAAA="/>
      </p:ext>
    </p:ext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iAMAAJlKAAAkLAAAEAAAACYAAAAIAAAA//////////8="/>
              </a:ext>
            </a:extLst>
          </p:cNvSpPr>
          <p:nvPr/>
        </p:nvSpPr>
        <p:spPr>
          <a:xfrm>
            <a:off x="574040" y="574040"/>
            <a:ext cx="11552555" cy="660146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E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C+DwAAUwEAAPk+AABuCQAAECAAACYAAAAIAAAA//////////8="/>
              </a:ext>
            </a:extLst>
          </p:cNvSpPr>
          <p:nvPr/>
        </p:nvSpPr>
        <p:spPr>
          <a:xfrm>
            <a:off x="2559050" y="215265"/>
            <a:ext cx="7677785" cy="13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7200" b="1">
                <a:solidFill>
                  <a:srgbClr val="007F7F"/>
                </a:solidFill>
                <a:latin typeface="Comic Sans MS" pitchFamily="4" charset="0"/>
                <a:ea typeface="SimSun" pitchFamily="0" charset="0"/>
                <a:cs typeface="Times New Roman" pitchFamily="1" charset="0"/>
              </a:defRPr>
            </a:pPr>
            <a:r>
              <a:t>Activity 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KE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3BAAAUwoAACpJAADjHAAAACAAACYAAAAIAAAA//////////8="/>
              </a:ext>
            </a:extLst>
          </p:cNvSpPr>
          <p:nvPr/>
        </p:nvSpPr>
        <p:spPr>
          <a:xfrm>
            <a:off x="807085" y="1678305"/>
            <a:ext cx="11086465" cy="3017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7200">
                <a:solidFill>
                  <a:srgbClr val="7F007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Bamboozle </a:t>
            </a:r>
          </a:p>
          <a:p>
            <a:pPr algn="ctr">
              <a:defRPr sz="7200">
                <a:solidFill>
                  <a:srgbClr val="7F007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“Identifying Context Clues”</a:t>
            </a:r>
            <a:endParaRPr sz="8800"/>
          </a:p>
          <a:p>
            <a:pPr algn="ctr">
              <a:defRPr sz="4800">
                <a:solidFill>
                  <a:srgbClr val="FF00F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(Individual Activity)</a:t>
            </a:r>
          </a:p>
        </p:txBody>
      </p:sp>
      <p:sp>
        <p:nvSpPr>
          <p:cNvPr id="6" name="Textbox3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1BQAAAB0AACtIAAAQKwAAACAAACYAAAAIAAAA//////////8="/>
              </a:ext>
            </a:extLst>
          </p:cNvSpPr>
          <p:nvPr/>
        </p:nvSpPr>
        <p:spPr>
          <a:xfrm>
            <a:off x="968375" y="4714240"/>
            <a:ext cx="107632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8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Let the students identify the meaning of the underlined clues in the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mAgAAiAMAAOxLAAB3LQAAEAAAACYAAAAIAAAA//////////8="/>
              </a:ext>
            </a:extLst>
          </p:cNvSpPr>
          <p:nvPr/>
        </p:nvSpPr>
        <p:spPr>
          <a:xfrm>
            <a:off x="430530" y="574040"/>
            <a:ext cx="11911330" cy="681672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pic>
        <p:nvPicPr>
          <p:cNvPr id="4" name="Picture2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439///oTgAARzI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31115" y="-398145"/>
            <a:ext cx="12858115" cy="85712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AutoShape2"/>
          <p:cNvSpPr>
            <a:extLst>
              <a:ext uri="smNativeData">
                <pr:smNativeData xmlns:pr="smNativeData" val="SMDATA_13_7EQ7ZRMAAAAlAAAAZQAAAA8BAAAAkAAAAEgAAACQAAAASAAAAAAAAAAAAAAAAAAAAAEAAABQAAAAVlVVVVVV1T8AAAAAAADgPwAAAAAAAOA/AAAAAAAA4D8AAAAAAADgPwAAAAAAAOA/AAAAAAAA4D8AAAAAAADgPwAAAAAAAOA/AAAAAAAA4D8CAAAAjAAAAAEAAAAAAAAA+OHNAP///wgAAAAAAAAAAAAAAAAAAAAAAAAAAAAAAAAAAAAAZAAAAAEAAABAAAAAAAAAAAAAAAAAAAAAAAAAAAAAAAAAAAAAAAAAAAAAAAAAAAAAAAAAAAAAAAAAAAAAAAAAAAAAAAAAAAAAAAAAAAAAAAAAAAAAAAAAAAAAAAAAAAAAFAAAADwAAAABAAAAAAAAAPjhzQA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4c0A////AQAAAAAAAAAAAAAAAAAAAAAAAAAAAAAAAAAAAAAAAAAA+OHNAH9/fwCAgIADzMzMAMDA/wB/f38AAAAAAAAAAAAAAAAAAAAAAAAAAAAhAAAAGAAAABQAAADtGgAABB4AADQzAAArKAAAEAAAACYAAAAIAAAA//////////8="/>
              </a:ext>
            </a:extLst>
          </p:cNvSpPr>
          <p:nvPr/>
        </p:nvSpPr>
        <p:spPr>
          <a:xfrm>
            <a:off x="4377055" y="4879340"/>
            <a:ext cx="3946525" cy="1650365"/>
          </a:xfrm>
          <a:prstGeom prst="roundRect">
            <a:avLst>
              <a:gd name="adj" fmla="val 16667"/>
            </a:avLst>
          </a:prstGeom>
          <a:solidFill>
            <a:srgbClr val="F8E1CD"/>
          </a:solidFill>
          <a:ln w="12700" cap="flat" cmpd="sng" algn="ctr">
            <a:solidFill>
              <a:srgbClr val="F8E1CD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A1AgAAiAMAAM5MAADoLQAAEAAAACYAAAAIAAAA//////////8="/>
              </a:ext>
            </a:extLst>
          </p:cNvSpPr>
          <p:nvPr/>
        </p:nvSpPr>
        <p:spPr>
          <a:xfrm>
            <a:off x="358775" y="574040"/>
            <a:ext cx="12126595" cy="688848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B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H8A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8QKZFC+Q+T8eAAAAaAAAAAAAAAAAAAAAAAAAAAAAAAAAAAAAECcAABAnAAAAAAAAAAAAAAAAAAAAAAAAAAAAAAAAAAAAAAAAAAAAABQAAAAAAAAAwMD/AAAAAABkAAAAMgAAAAAAAABkAAAAAAAAAH9/fwAKAAAAHwAAAFQAAAD///8B////AQAAAAAAAAAAAAAAAAAAAAAAAAAAAAAAAAAAAAAAAAAAfwB/AH9/fwCAgIADzMzMAMDA/wB/f38AAAAAAAAAAAAAAAAAAAAAAAAAAAAhAAAAGAAAABQAAAByDwAAxAEAAHk8AACBBwAAEAAAACYAAAAIAAAA//////////8="/>
              </a:ext>
            </a:extLst>
          </p:cNvSpPr>
          <p:nvPr/>
        </p:nvSpPr>
        <p:spPr>
          <a:xfrm>
            <a:off x="2510790" y="287020"/>
            <a:ext cx="7319645" cy="9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7F00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/>
          <a:lstStyle/>
          <a:p>
            <a:pPr algn="ctr">
              <a:defRPr sz="4800" b="1">
                <a:solidFill>
                  <a:srgbClr val="007F7F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Adjective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573405" y="1554480"/>
          <a:ext cx="11768455" cy="45065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84545"/>
                <a:gridCol w="5883910"/>
              </a:tblGrid>
              <a:tr h="1106805">
                <a:tc gridSpan="2"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An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t> is a word that</a:t>
                      </a:r>
                      <a:r>
                        <a:rPr b="1">
                          <a:solidFill>
                            <a:srgbClr val="0000FF"/>
                          </a:solidFill>
                        </a:rPr>
                        <a:t> describes a noun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/>
                </a:tc>
                <a:extLst>
                  <a:ext uri="smNativeData">
                    <pr:rowheight xmlns="" xmlns:pr="smNativeData" dt="1698383084" type="min" val="1106805"/>
                  </a:ext>
                </a:extLst>
              </a:tr>
              <a:tr h="74231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000" b="1">
                          <a:solidFill>
                            <a:srgbClr val="7F007F"/>
                          </a:solidFill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Comparative Adjective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000" b="1">
                          <a:solidFill>
                            <a:srgbClr val="007F00"/>
                          </a:solidFill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Superlative Adjective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742315"/>
                  </a:ext>
                </a:extLst>
              </a:tr>
              <a:tr h="111252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Use adjectives that end with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t> when </a:t>
                      </a:r>
                      <a:r>
                        <a:rPr b="1" i="1">
                          <a:solidFill>
                            <a:schemeClr val="folHlink"/>
                          </a:solidFill>
                        </a:rPr>
                        <a:t>comparing two nouns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Use adjectives that end with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est</a:t>
                      </a:r>
                      <a:r>
                        <a:t> when </a:t>
                      </a:r>
                      <a:r>
                        <a:rPr b="1" i="1">
                          <a:solidFill>
                            <a:schemeClr val="folHlink"/>
                          </a:solidFill>
                        </a:rPr>
                        <a:t>comparing one noun to all the others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1112520"/>
                  </a:ext>
                </a:extLst>
              </a:tr>
              <a:tr h="74231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example: 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example: 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742315"/>
                  </a:ext>
                </a:extLst>
              </a:tr>
              <a:tr h="80264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Mel's garden is </a:t>
                      </a:r>
                      <a:r>
                        <a:rPr b="1" i="1">
                          <a:solidFill>
                            <a:srgbClr val="0000FF"/>
                          </a:solidFill>
                        </a:rPr>
                        <a:t>pretti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t> </a:t>
                      </a:r>
                      <a:r>
                        <a:rPr b="1">
                          <a:solidFill>
                            <a:srgbClr val="7F007F"/>
                          </a:solidFill>
                        </a:rPr>
                        <a:t>than</a:t>
                      </a:r>
                      <a:r>
                        <a:t> Alice's garden.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2400">
                          <a:latin typeface="Tahoma" pitchFamily="2" charset="0"/>
                          <a:ea typeface="SimSun" pitchFamily="0" charset="0"/>
                          <a:cs typeface="Times New Roman" pitchFamily="1" charset="0"/>
                        </a:defRPr>
                      </a:pPr>
                      <a:r>
                        <a:t>Mel's garden is</a:t>
                      </a:r>
                      <a:r>
                        <a:rPr b="1">
                          <a:solidFill>
                            <a:srgbClr val="7F007F"/>
                          </a:solidFill>
                        </a:rPr>
                        <a:t> the</a:t>
                      </a:r>
                      <a:r>
                        <a:t> </a:t>
                      </a:r>
                      <a:r>
                        <a:rPr b="1" i="1">
                          <a:solidFill>
                            <a:srgbClr val="0000FF"/>
                          </a:solidFill>
                        </a:rPr>
                        <a:t>pretti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est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8026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A1AgAAiAMAAM5MAADoLQAAEAAAACYAAAAIAAAA//////////8="/>
              </a:ext>
            </a:extLst>
          </p:cNvSpPr>
          <p:nvPr/>
        </p:nvSpPr>
        <p:spPr>
          <a:xfrm>
            <a:off x="358775" y="574040"/>
            <a:ext cx="12126595" cy="688848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A8BAAAAkAAAAEgAAACQAAAASAAAAAAAAAAB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H8Afw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8QKZFC+Q+T8eAAAAaAAAAAAAAAAAAAAAAAAAAAAAAAAAAAAAECcAABAnAAAAAAAAAAAAAAAAAAAAAAAAAAAAAAAAAAAAAAAAAAAAABQAAAAAAAAAwMD/AAAAAABkAAAAMgAAAAAAAABkAAAAAAAAAH9/fwAKAAAAHwAAAFQAAAD///8B////AQAAAAAAAAAAAAAAAAAAAAAAAAAAAAAAAAAAAAAAAAAAfwB/AH9/fwCAgIADzMzMAMDA/wB/f38AAAAAAAAAAAAAAAAAAAAAAAAAAAAhAAAAGAAAABQAAAByDwAAxAEAAHk8AACBBwAAEAAAACYAAAAIAAAA//////////8="/>
              </a:ext>
            </a:extLst>
          </p:cNvSpPr>
          <p:nvPr/>
        </p:nvSpPr>
        <p:spPr>
          <a:xfrm>
            <a:off x="2510790" y="287020"/>
            <a:ext cx="7319645" cy="9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7F00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/>
          <a:lstStyle/>
          <a:p>
            <a:pPr algn="ctr">
              <a:defRPr sz="4800" b="1">
                <a:solidFill>
                  <a:srgbClr val="007F7F"/>
                </a:solidFill>
                <a:latin typeface="Tahoma" pitchFamily="2" charset="0"/>
                <a:ea typeface="Tahoma" pitchFamily="2" charset="0"/>
                <a:cs typeface="Tahoma" pitchFamily="2" charset="0"/>
              </a:defRPr>
            </a:pPr>
            <a:r>
              <a:t>Adverb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573405" y="1554480"/>
          <a:ext cx="11768455" cy="5272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768455"/>
              </a:tblGrid>
              <a:tr h="110680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rPr b="1" i="1">
                          <a:solidFill>
                            <a:srgbClr val="FF0000"/>
                          </a:solidFill>
                        </a:rPr>
                        <a:t>Adverbs</a:t>
                      </a:r>
                      <a:r>
                        <a:t> tell more about verbs or actions.</a:t>
                      </a:r>
                    </a:p>
                    <a:p>
                      <a:pPr marL="0" marR="0" indent="0" algn="ctr">
                        <a:buNone/>
                        <a:defRPr sz="36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It tells </a:t>
                      </a:r>
                      <a:r>
                        <a:rPr i="1">
                          <a:solidFill>
                            <a:srgbClr val="0000FF"/>
                          </a:solidFill>
                        </a:rPr>
                        <a:t>how</a:t>
                      </a:r>
                      <a:r>
                        <a:t>, </a:t>
                      </a:r>
                      <a:r>
                        <a:rPr i="1">
                          <a:solidFill>
                            <a:srgbClr val="0000FF"/>
                          </a:solidFill>
                        </a:rPr>
                        <a:t>when</a:t>
                      </a:r>
                      <a:r>
                        <a:t>, or</a:t>
                      </a:r>
                      <a:r>
                        <a:rPr i="1">
                          <a:solidFill>
                            <a:srgbClr val="0000FF"/>
                          </a:solidFill>
                        </a:rPr>
                        <a:t> where</a:t>
                      </a:r>
                      <a:r>
                        <a:t> an action happens.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1106805"/>
                  </a:ext>
                </a:extLst>
              </a:tr>
              <a:tr h="138620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3000" b="1">
                          <a:solidFill>
                            <a:srgbClr val="7F007F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how: </a:t>
                      </a:r>
                      <a:r>
                        <a:rPr b="0"/>
                        <a:t> 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How did she sing?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>
                        <a:buNone/>
                        <a:defRPr sz="3000">
                          <a:solidFill>
                            <a:srgbClr val="000000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Alice sings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softly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1386205"/>
                  </a:ext>
                </a:extLst>
              </a:tr>
              <a:tr h="136779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3000" b="1">
                          <a:solidFill>
                            <a:srgbClr val="7F007F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when: </a:t>
                      </a:r>
                      <a:r>
                        <a:rPr b="0"/>
                        <a:t> 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When does he drink his milk?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>
                        <a:buNone/>
                        <a:defRPr sz="3000">
                          <a:solidFill>
                            <a:srgbClr val="000000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Ben drinks his milk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at night</a:t>
                      </a:r>
                      <a:r>
                        <a:t>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1367790"/>
                  </a:ext>
                </a:extLst>
              </a:tr>
              <a:tr h="135001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3000" b="1">
                          <a:solidFill>
                            <a:srgbClr val="7F007F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where: </a:t>
                      </a:r>
                      <a:r>
                        <a:rPr b="0"/>
                        <a:t> 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Where did he hide?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>
                        <a:buNone/>
                        <a:defRPr sz="3000">
                          <a:solidFill>
                            <a:srgbClr val="000000"/>
                          </a:solidFill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Tom hid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under</a:t>
                      </a:r>
                      <a:r>
                        <a:t> the table.</a:t>
                      </a:r>
                    </a:p>
                  </a:txBody>
                  <a:tcPr anchor="ctr" marL="35560" marR="35560" marT="35560" marB="35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135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LgYAAJlKAAAkLAAAEAAAACYAAAAIAAAA//////////8="/>
              </a:ext>
            </a:extLst>
          </p:cNvSpPr>
          <p:nvPr/>
        </p:nvSpPr>
        <p:spPr>
          <a:xfrm>
            <a:off x="574040" y="1004570"/>
            <a:ext cx="11552555" cy="617093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E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C+DwAAFQMAAPk+AAAwCwAAECAAACYAAAAIAAAA//////////8="/>
              </a:ext>
            </a:extLst>
          </p:cNvSpPr>
          <p:nvPr/>
        </p:nvSpPr>
        <p:spPr>
          <a:xfrm>
            <a:off x="2559050" y="501015"/>
            <a:ext cx="7677785" cy="13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7200" b="1">
                <a:solidFill>
                  <a:srgbClr val="007F7F"/>
                </a:solidFill>
                <a:latin typeface="Comic Sans MS" pitchFamily="4" charset="0"/>
                <a:ea typeface="SimSun" pitchFamily="0" charset="0"/>
                <a:cs typeface="Times New Roman" pitchFamily="1" charset="0"/>
              </a:defRPr>
            </a:pPr>
            <a:r>
              <a:t>Activity 1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KE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fBwAAzQwAAHNIAABkIgAAEAAAACYAAAAIAAAA//////////8="/>
              </a:ext>
            </a:extLst>
          </p:cNvSpPr>
          <p:nvPr/>
        </p:nvSpPr>
        <p:spPr>
          <a:xfrm>
            <a:off x="1157605" y="2080895"/>
            <a:ext cx="10619740" cy="3509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8000">
                <a:solidFill>
                  <a:srgbClr val="7F007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Wordwall</a:t>
            </a:r>
          </a:p>
          <a:p>
            <a:pPr algn="ctr">
              <a:defRPr sz="9600">
                <a:solidFill>
                  <a:srgbClr val="7F007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rPr sz="8000"/>
              <a:t>“Adverb or Adjective?”</a:t>
            </a:r>
            <a:endParaRPr sz="8000"/>
          </a:p>
          <a:p>
            <a:pPr algn="ctr">
              <a:defRPr sz="4800">
                <a:solidFill>
                  <a:srgbClr val="FF00F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(Individual Activity)</a:t>
            </a:r>
          </a:p>
        </p:txBody>
      </p:sp>
      <p:sp>
        <p:nvSpPr>
          <p:cNvPr id="6" name="Textbox3"/>
          <p:cNvSpPr txBox="1">
            <a:extLst>
              <a:ext uri="smNativeData">
                <pr:smNativeData xmlns:pr="smNativeData" val="SMDATA_13_7EQ7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uBgAAaCIAAORIAABaKwAAEAAAACYAAAAIAAAA//////////8="/>
              </a:ext>
            </a:extLst>
          </p:cNvSpPr>
          <p:nvPr/>
        </p:nvSpPr>
        <p:spPr>
          <a:xfrm>
            <a:off x="1085850" y="5593080"/>
            <a:ext cx="10763250" cy="1454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0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Let the students identify if the word used in the sentence is an adverb or adjective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iAMAAJlKAAB3LQAAEAAAACYAAAAIAAAA//////////8="/>
              </a:ext>
            </a:extLst>
          </p:cNvSpPr>
          <p:nvPr/>
        </p:nvSpPr>
        <p:spPr>
          <a:xfrm>
            <a:off x="574040" y="574040"/>
            <a:ext cx="11552555" cy="681672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Qe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XBgAAQg4AAElHAACSIQAAECAAACYAAAAIAAAA//////////8="/>
              </a:ext>
            </a:extLst>
          </p:cNvSpPr>
          <p:nvPr/>
        </p:nvSpPr>
        <p:spPr>
          <a:xfrm>
            <a:off x="1111885" y="2317750"/>
            <a:ext cx="10476230" cy="313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8800">
                <a:latin typeface="Bahnschrift" pitchFamily="2" charset="0"/>
                <a:ea typeface="Bahnschrift" pitchFamily="2" charset="0"/>
                <a:cs typeface="Bahnschrift" pitchFamily="2" charset="0"/>
              </a:defRPr>
            </a:pPr>
            <a:r>
              <a:rPr sz="11200" b="1">
                <a:solidFill>
                  <a:srgbClr val="00007F"/>
                </a:solidFill>
              </a:rPr>
              <a:t>Writing</a:t>
            </a:r>
            <a:r>
              <a:t> </a:t>
            </a:r>
          </a:p>
          <a:p>
            <a:pPr algn="ctr">
              <a:defRPr sz="8800">
                <a:latin typeface="Bahnschrift" pitchFamily="2" charset="0"/>
                <a:ea typeface="Bahnschrift" pitchFamily="2" charset="0"/>
                <a:cs typeface="Bahnschrift" pitchFamily="2" charset="0"/>
              </a:defRPr>
            </a:pPr>
            <a:r>
              <a:rPr b="1">
                <a:solidFill>
                  <a:srgbClr val="7F007F"/>
                </a:solidFill>
              </a:rPr>
              <a:t>Compare</a:t>
            </a:r>
            <a:r>
              <a:t> &amp; </a:t>
            </a:r>
            <a:r>
              <a:rPr b="1">
                <a:solidFill>
                  <a:srgbClr val="F59372"/>
                </a:solidFill>
              </a:rPr>
              <a:t>Contrast</a:t>
            </a:r>
            <a:endParaRPr b="1">
              <a:solidFill>
                <a:srgbClr val="F593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DEAQAAagQAAF1MAAB3LQAAEAAAACYAAAAIAAAA//////////8="/>
              </a:ext>
            </a:extLst>
          </p:cNvSpPr>
          <p:nvPr/>
        </p:nvSpPr>
        <p:spPr>
          <a:xfrm>
            <a:off x="287020" y="717550"/>
            <a:ext cx="12126595" cy="6673215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AutoShape2"/>
          <p:cNvSpPr>
            <a:extLst>
              <a:ext uri="smNativeData">
                <pr:smNativeData xmlns:pr="smNativeData" val="SMDATA_13_7EQ7ZRMAAAAlAAAAZQAAAA8BAAAAkAAAAEgAAACQAAAASAAAAAAAAAAB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PjhzQB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UAIAAMAAAAEAAAAAAAAAAAAAAA8QKZFC+Q+T8eAAAAaAAAAAAAAAAAAAAAAAAAAAAAAAAAAAAAECcAABAnAAAAAAAAAAAAAAAAAAAAAAAAAAAAAAAAAAAAAAAAAAAAABQAAAAAAAAAwMD/AAAAAABkAAAAMgAAAAAAAABkAAAAAAAAAH9/fwAKAAAAHwAAAFQAAAD///8B////AQAAAAAAAAAAAAAAAAAAAAAAAAAAAAAAAAAAAAAAAAAA+OHNAH9/fwCAgIADzMzMAMDA/wB/f38AAAAAAAAAAAAAAAAAAAAAAAAAAAAhAAAAGAAAABQAAABjCAAAxAEAAPpDAACBBwAAEAAAACYAAAAIAAAA//////////8="/>
              </a:ext>
            </a:extLst>
          </p:cNvSpPr>
          <p:nvPr/>
        </p:nvSpPr>
        <p:spPr>
          <a:xfrm>
            <a:off x="1363345" y="287020"/>
            <a:ext cx="9686925" cy="9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 algn="ctr">
            <a:solidFill>
              <a:srgbClr val="F8E1CD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/>
          <a:lstStyle/>
          <a:p>
            <a:pPr algn="ctr">
              <a:defRPr sz="4800" b="1">
                <a:solidFill>
                  <a:srgbClr val="007F7F"/>
                </a:solidFill>
                <a:latin typeface="Tahoma" pitchFamily="2" charset="0"/>
                <a:ea typeface="Tahoma" pitchFamily="2" charset="0"/>
                <a:cs typeface="Tahoma" pitchFamily="2" charset="0"/>
              </a:defRPr>
            </a:pPr>
            <a:r>
              <a:rPr>
                <a:solidFill>
                  <a:srgbClr val="7F007F"/>
                </a:solidFill>
              </a:rPr>
              <a:t>Compare</a:t>
            </a:r>
            <a:r>
              <a:t> and </a:t>
            </a:r>
            <a:r>
              <a:rPr>
                <a:solidFill>
                  <a:srgbClr val="F59372"/>
                </a:solidFill>
              </a:rPr>
              <a:t>Contrast</a:t>
            </a:r>
            <a:endParaRPr>
              <a:solidFill>
                <a:srgbClr val="F59372"/>
              </a:solidFill>
            </a:endParaRP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718185" y="1554480"/>
          <a:ext cx="11480800" cy="5369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41035"/>
                <a:gridCol w="5739765"/>
              </a:tblGrid>
              <a:tr h="35623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>
                          <a:solidFill>
                            <a:srgbClr val="7F007F"/>
                          </a:solidFill>
                          <a:latin typeface="Bahnschrift SemiBold" pitchFamily="2" charset="0"/>
                          <a:ea typeface="Bahnschrift SemiBold" pitchFamily="2" charset="0"/>
                          <a:cs typeface="Bahnschrift SemiBold" pitchFamily="2" charset="0"/>
                        </a:defRPr>
                      </a:pPr>
                      <a:r>
                        <a:t>Compare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>
                          <a:solidFill>
                            <a:srgbClr val="F59372"/>
                          </a:solidFill>
                          <a:latin typeface="Bahnschrift SemiBold" pitchFamily="2" charset="0"/>
                          <a:ea typeface="Bahnschrift SemiBold" pitchFamily="2" charset="0"/>
                          <a:cs typeface="Bahnschrift SemiBold" pitchFamily="2" charset="0"/>
                        </a:defRPr>
                      </a:pPr>
                      <a:r>
                        <a:t>Contrast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356235"/>
                  </a:ext>
                </a:extLst>
              </a:tr>
              <a:tr h="35623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/>
                      </a:pPr>
                      <a:r>
                        <a:t>Give their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similarities</a:t>
                      </a:r>
                      <a:r>
                        <a:t>. </a:t>
                      </a:r>
                    </a:p>
                    <a:p>
                      <a:pPr marL="0" marR="0" indent="0" algn="ctr">
                        <a:buNone/>
                        <a:defRPr sz="3600"/>
                      </a:pPr>
                      <a:r>
                        <a:t>(How things are </a:t>
                      </a:r>
                      <a:r>
                        <a:rPr u="sng">
                          <a:solidFill>
                            <a:srgbClr val="FF0000"/>
                          </a:solidFill>
                        </a:rPr>
                        <a:t>the same</a:t>
                      </a:r>
                      <a:r>
                        <a:t>.)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sz="3600"/>
                      </a:pPr>
                      <a:r>
                        <a:t>Give their </a:t>
                      </a:r>
                      <a:r>
                        <a:rPr b="1" i="1">
                          <a:solidFill>
                            <a:srgbClr val="FF0000"/>
                          </a:solidFill>
                        </a:rPr>
                        <a:t>differences</a:t>
                      </a:r>
                      <a:r>
                        <a:t>.</a:t>
                      </a:r>
                    </a:p>
                    <a:p>
                      <a:pPr marL="0" marR="0" indent="0" algn="ctr">
                        <a:buNone/>
                        <a:defRPr sz="3600"/>
                      </a:pPr>
                      <a:r>
                        <a:t> (How things are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u="sng">
                          <a:solidFill>
                            <a:srgbClr val="FF0000"/>
                          </a:solidFill>
                        </a:rPr>
                        <a:t>different</a:t>
                      </a:r>
                      <a:r>
                        <a:t>.)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356235"/>
                  </a:ext>
                </a:extLst>
              </a:tr>
              <a:tr h="35623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keywords: 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both           alike         similar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the same    just like     also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too            as well as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keywords: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different          but         however while               unlike     although   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on the other hand         in contrast 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356235"/>
                  </a:ext>
                </a:extLst>
              </a:tr>
              <a:tr h="35623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example: 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</a:p>
                    <a:p>
                      <a:pPr marL="0" marR="0" indent="0" algn="ctr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Anna and Jane are</a:t>
                      </a:r>
                      <a:r>
                        <a:rPr i="1">
                          <a:solidFill>
                            <a:srgbClr val="FF0000"/>
                          </a:solidFill>
                        </a:rPr>
                        <a:t> both</a:t>
                      </a:r>
                      <a:r>
                        <a:t> </a:t>
                      </a:r>
                      <a:r>
                        <a:rPr>
                          <a:solidFill>
                            <a:srgbClr val="0000FF"/>
                          </a:solidFill>
                        </a:rPr>
                        <a:t>young</a:t>
                      </a:r>
                      <a:r>
                        <a:t>.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example: 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</a:p>
                    <a:p>
                      <a:pPr marL="0" marR="0" indent="0" algn="ctr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  <a:r>
                        <a:t>Anna is</a:t>
                      </a:r>
                      <a:r>
                        <a:rPr>
                          <a:solidFill>
                            <a:srgbClr val="0000FF"/>
                          </a:solidFill>
                        </a:rPr>
                        <a:t> tall</a:t>
                      </a:r>
                      <a:r>
                        <a:t>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but</a:t>
                      </a:r>
                      <a:r>
                        <a:t> Jane is </a:t>
                      </a:r>
                      <a:r>
                        <a:rPr>
                          <a:solidFill>
                            <a:srgbClr val="0000FF"/>
                          </a:solidFill>
                        </a:rPr>
                        <a:t>short</a:t>
                      </a:r>
                      <a:r>
                        <a:t>.</a:t>
                      </a:r>
                    </a:p>
                    <a:p>
                      <a:pPr marL="0" marR="0" indent="0" algn="l">
                        <a:buNone/>
                        <a:defRPr sz="2800">
                          <a:latin typeface="Tahoma" pitchFamily="2" charset="0"/>
                          <a:ea typeface="Tahoma" pitchFamily="2" charset="0"/>
                          <a:cs typeface="Tahoma" pitchFamily="2" charset="0"/>
                        </a:defRPr>
                      </a:pP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98383084" type="min" val="3562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4Ku5JRdjvj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IAwAAiAMAAJlKAAAkLAAAEAAAACYAAAAIAAAA//////////8="/>
              </a:ext>
            </a:extLst>
          </p:cNvSpPr>
          <p:nvPr/>
        </p:nvSpPr>
        <p:spPr>
          <a:xfrm>
            <a:off x="574040" y="574040"/>
            <a:ext cx="11552555" cy="6601460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extbox1"/>
          <p:cNvSpPr>
            <a:extLst>
              <a:ext uri="smNativeData">
                <pr:smNativeData xmlns:pr="smNativeData" val="SMDATA_13_7EQ7ZRMAAAAlAAAAZQAAAE8BAAAAkAAAAEgAAACQAAAASAAAAAAAAAAAAAAAAAAAAAEAAABQAAAAU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B/f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H9/AH9/fwCAgIADzMzMAMDA/wB/f38AAAAAAAAAAAAAAAAAAAAAAAAAAAAhAAAAGAAAABQAAABzDwAANQIAAK4+AABQCgAAECAAACYAAAAIAAAA//////////8="/>
              </a:ext>
            </a:extLst>
          </p:cNvSpPr>
          <p:nvPr/>
        </p:nvSpPr>
        <p:spPr>
          <a:xfrm>
            <a:off x="2511425" y="358775"/>
            <a:ext cx="7677785" cy="13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rgbClr val="007F7F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ctr">
              <a:defRPr sz="7200" b="1">
                <a:solidFill>
                  <a:srgbClr val="007F7F"/>
                </a:solidFill>
                <a:latin typeface="Comic Sans MS" pitchFamily="4" charset="0"/>
                <a:ea typeface="SimSun" pitchFamily="0" charset="0"/>
                <a:cs typeface="Times New Roman" pitchFamily="1" charset="0"/>
              </a:defRPr>
            </a:pPr>
            <a:r>
              <a:t>Activity 2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KE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gAAJg0AALpHAAC2GQAAECAAACYAAAAIAAAA//////////8="/>
              </a:ext>
            </a:extLst>
          </p:cNvSpPr>
          <p:nvPr/>
        </p:nvSpPr>
        <p:spPr>
          <a:xfrm>
            <a:off x="1040130" y="2137410"/>
            <a:ext cx="10619740" cy="2042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8000">
                <a:solidFill>
                  <a:srgbClr val="7F007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“Build Sentences”</a:t>
            </a:r>
          </a:p>
          <a:p>
            <a:pPr algn="ctr">
              <a:defRPr sz="4800">
                <a:solidFill>
                  <a:srgbClr val="FF00FF"/>
                </a:solidFill>
                <a:latin typeface="Seagull" pitchFamily="0" charset="0"/>
                <a:ea typeface="SimSun" pitchFamily="0" charset="0"/>
                <a:cs typeface="Times New Roman" pitchFamily="1" charset="0"/>
              </a:defRPr>
            </a:pPr>
            <a:r>
              <a:t>(Individual Activity)</a:t>
            </a:r>
          </a:p>
        </p:txBody>
      </p:sp>
      <p:sp>
        <p:nvSpPr>
          <p:cNvPr id="6" name="Textbox3"/>
          <p:cNvSpPr txBox="1">
            <a:extLst>
              <a:ext uri="smNativeData">
                <pr:smNativeData xmlns:pr="smNativeData" val="SMDATA_13_7EQ7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wMAAD/fwAA/38AAAAAAAAJAAAABAAAAAUAI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ABgAAfBoAAHZIAABMJgAAECAAACYAAAAIAAAA//////////8="/>
              </a:ext>
            </a:extLst>
          </p:cNvSpPr>
          <p:nvPr/>
        </p:nvSpPr>
        <p:spPr>
          <a:xfrm>
            <a:off x="1016000" y="4305300"/>
            <a:ext cx="1076325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000">
                <a:solidFill>
                  <a:srgbClr val="7F0000"/>
                </a:solidFill>
                <a:latin typeface="Tahoma" pitchFamily="2" charset="0"/>
                <a:ea typeface="SimSun" pitchFamily="0" charset="0"/>
                <a:cs typeface="Times New Roman" pitchFamily="1" charset="0"/>
              </a:defRPr>
            </a:pPr>
            <a:r>
              <a:t>List down topics and adjectives and let the students build compare and contrast sentences using the given adjectives.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gAIAAAAAAACyAQAA/////w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////wEAAADnTgAA1C8AABAAAAAmAAAACAAAAP//////////"/>
              </a:ext>
            </a:extLst>
          </p:cNvPicPr>
          <p:nvPr/>
        </p:nvPicPr>
        <p:blipFill>
          <a:blip r:embed="rId2"/>
          <a:srcRect l="6400" t="0" r="4340" b="-10"/>
          <a:stretch>
            <a:fillRect/>
          </a:stretch>
        </p:blipFill>
        <p:spPr>
          <a:xfrm>
            <a:off x="-31115" y="635"/>
            <a:ext cx="12857480" cy="7774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1"/>
          <p:cNvSpPr>
            <a:extLst>
              <a:ext uri="smNativeData">
                <pr:smNativeData xmlns:pr="smNativeData" val="SMDATA_13_7EQ7ZRMAAAAlAAAAZQAAAA8BAAAAkAAAAEgAAACQAAAASAAAAAAAAAAAAAAAAAAAAAEAAABQAAAAalugvHPvtz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OPE6gBk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DAAAMAAAAEAAAAAAAAAAAAAAAAAAAAAAAAAAeAAAAaAAAAAAAAAAAAAAAAAAAAAAAAAAAAAAAECcAABAnAAAAAAAAAAAAAAAAAAAAAAAAAAAAAAAAAAAAAAAAAAAAABQAAAAAAAAAwMD/AAAAAABkAAAAMgAAAAAAAABkAAAAAAAAAH9/fwAKAAAAHwAAAFQAAAD///8B////AQAAAAAAAAAAAAAAAAAAAAAAAAAAAAAAAAAAAAAAAAAA48TqAH9/fwCAgIADzMzMAMDA/wB/f38AAAAAAAAAAAAAAAAAAAAAAAAAAAAhAAAAGAAAABQAAACmAgAAiAMAAM5MAAB3LQAAEAAAACYAAAAIAAAA//////////8="/>
              </a:ext>
            </a:extLst>
          </p:cNvSpPr>
          <p:nvPr/>
        </p:nvSpPr>
        <p:spPr>
          <a:xfrm>
            <a:off x="430530" y="574040"/>
            <a:ext cx="12054840" cy="6816725"/>
          </a:xfrm>
          <a:prstGeom prst="roundRect">
            <a:avLst>
              <a:gd name="adj" fmla="val 4675"/>
            </a:avLst>
          </a:prstGeom>
          <a:solidFill>
            <a:schemeClr val="bg1"/>
          </a:solidFill>
          <a:ln w="63500" cap="flat" cmpd="sng" algn="ctr">
            <a:solidFill>
              <a:srgbClr val="E3C4EA"/>
            </a:solidFill>
            <a:prstDash val="solid"/>
            <a:headEnd type="none"/>
            <a:tailEnd type="none"/>
          </a:ln>
          <a:effectLst/>
        </p:spPr>
      </p:sp>
      <p:pic>
        <p:nvPicPr>
          <p:cNvPr id="4" name="Picture2"/>
          <p:cNvPicPr>
            <a:picLocks noChangeAspect="1"/>
            <a:extLst>
              <a:ext uri="smNativeData">
                <pr:smNativeData xmlns:pr="smNativeData" val="SMDATA_15_7EQ7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CEFAAAAAAAAXAU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AYAAIMGAAApSgAAkCsAABAAAAAmAAAACAAAAP//////////"/>
              </a:ext>
            </a:extLst>
          </p:cNvPicPr>
          <p:nvPr/>
        </p:nvPicPr>
        <p:blipFill>
          <a:blip r:embed="rId3"/>
          <a:srcRect l="0" t="13130" r="0" b="13720"/>
          <a:stretch>
            <a:fillRect/>
          </a:stretch>
        </p:blipFill>
        <p:spPr>
          <a:xfrm>
            <a:off x="1076960" y="1058545"/>
            <a:ext cx="10978515" cy="60229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Faith</cp:lastModifiedBy>
  <cp:revision>0</cp:revision>
  <dcterms:created xsi:type="dcterms:W3CDTF">2023-03-17T05:16:18Z</dcterms:created>
  <dcterms:modified xsi:type="dcterms:W3CDTF">2023-10-27T05:04:44Z</dcterms:modified>
</cp:coreProperties>
</file>