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60" r:id="rId4"/>
    <p:sldId id="258" r:id="rId5"/>
    <p:sldId id="259"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45D60C-831E-4224-B706-98BA14149BBA}" v="4" dt="2025-07-26T13:48:31.2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373E0D-D31F-496B-B345-626312575D0D}"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786A19F-8BF9-4CE7-8827-501F2D905483}">
      <dgm:prSet/>
      <dgm:spPr/>
      <dgm:t>
        <a:bodyPr/>
        <a:lstStyle/>
        <a:p>
          <a:r>
            <a:rPr lang="en-IN"/>
            <a:t>Physical Location Exchanges: </a:t>
          </a:r>
          <a:r>
            <a:rPr lang="en-US"/>
            <a:t>Formal organizations having tangible physical locations that conduct auction markets in designated (“listed”) securities.</a:t>
          </a:r>
          <a:r>
            <a:rPr lang="en-IN"/>
            <a:t> </a:t>
          </a:r>
          <a:r>
            <a:rPr lang="en-US"/>
            <a:t>NYSE and several regional stock exchanges</a:t>
          </a:r>
          <a:r>
            <a:rPr lang="en-IN"/>
            <a:t> are the examples of physical location exchanges.</a:t>
          </a:r>
          <a:endParaRPr lang="en-US"/>
        </a:p>
      </dgm:t>
    </dgm:pt>
    <dgm:pt modelId="{A844D8DE-C8C9-4EC6-9DCB-15A595F31C32}" type="parTrans" cxnId="{4E0FC715-5B72-4438-94FD-EBA00EA50BF4}">
      <dgm:prSet/>
      <dgm:spPr/>
      <dgm:t>
        <a:bodyPr/>
        <a:lstStyle/>
        <a:p>
          <a:endParaRPr lang="en-US"/>
        </a:p>
      </dgm:t>
    </dgm:pt>
    <dgm:pt modelId="{6A5E4255-25AC-4F5D-A0E3-8E8DD296D242}" type="sibTrans" cxnId="{4E0FC715-5B72-4438-94FD-EBA00EA50BF4}">
      <dgm:prSet/>
      <dgm:spPr/>
      <dgm:t>
        <a:bodyPr/>
        <a:lstStyle/>
        <a:p>
          <a:endParaRPr lang="en-US"/>
        </a:p>
      </dgm:t>
    </dgm:pt>
    <dgm:pt modelId="{7D882BF9-C5E3-46FD-8020-7A6A5C9C3D8D}">
      <dgm:prSet/>
      <dgm:spPr/>
      <dgm:t>
        <a:bodyPr/>
        <a:lstStyle/>
        <a:p>
          <a:r>
            <a:rPr lang="en-IN"/>
            <a:t>Over the Counter (OTC) Markets: </a:t>
          </a:r>
          <a:r>
            <a:rPr lang="en-US"/>
            <a:t>A large collection of brokers and dealers, connected electronically by telephones and computers, that provides for trading in unlisted securities.</a:t>
          </a:r>
        </a:p>
      </dgm:t>
    </dgm:pt>
    <dgm:pt modelId="{083B7E30-2F70-4EE6-9A58-88090AFC8914}" type="parTrans" cxnId="{9A5F73E7-CFBF-4EBB-83F1-0E683BCBD9D1}">
      <dgm:prSet/>
      <dgm:spPr/>
      <dgm:t>
        <a:bodyPr/>
        <a:lstStyle/>
        <a:p>
          <a:endParaRPr lang="en-US"/>
        </a:p>
      </dgm:t>
    </dgm:pt>
    <dgm:pt modelId="{A10B6EA8-36A4-4127-811C-8DD4AEB99FAC}" type="sibTrans" cxnId="{9A5F73E7-CFBF-4EBB-83F1-0E683BCBD9D1}">
      <dgm:prSet/>
      <dgm:spPr/>
      <dgm:t>
        <a:bodyPr/>
        <a:lstStyle/>
        <a:p>
          <a:endParaRPr lang="en-US"/>
        </a:p>
      </dgm:t>
    </dgm:pt>
    <dgm:pt modelId="{AB2A4C0C-25F9-415E-8E03-7ED90E742987}">
      <dgm:prSet/>
      <dgm:spPr/>
      <dgm:t>
        <a:bodyPr/>
        <a:lstStyle/>
        <a:p>
          <a:r>
            <a:rPr lang="en-US"/>
            <a:t>Dealer Market: A dealer market includes all facilities that are needed to conduct security transactions, but the transactions are not made on the physical location exchanges.</a:t>
          </a:r>
        </a:p>
      </dgm:t>
    </dgm:pt>
    <dgm:pt modelId="{F5569796-935A-4162-944C-8ADCA207F319}" type="parTrans" cxnId="{AFFF6249-6F5E-429D-91D9-C58489A71F43}">
      <dgm:prSet/>
      <dgm:spPr/>
      <dgm:t>
        <a:bodyPr/>
        <a:lstStyle/>
        <a:p>
          <a:endParaRPr lang="en-US"/>
        </a:p>
      </dgm:t>
    </dgm:pt>
    <dgm:pt modelId="{72962707-9458-4F03-84BB-B64283CAAABF}" type="sibTrans" cxnId="{AFFF6249-6F5E-429D-91D9-C58489A71F43}">
      <dgm:prSet/>
      <dgm:spPr/>
      <dgm:t>
        <a:bodyPr/>
        <a:lstStyle/>
        <a:p>
          <a:endParaRPr lang="en-US"/>
        </a:p>
      </dgm:t>
    </dgm:pt>
    <dgm:pt modelId="{A7A82499-6AAE-4F12-8091-56779BC277F8}" type="pres">
      <dgm:prSet presAssocID="{C2373E0D-D31F-496B-B345-626312575D0D}" presName="root" presStyleCnt="0">
        <dgm:presLayoutVars>
          <dgm:dir/>
          <dgm:resizeHandles val="exact"/>
        </dgm:presLayoutVars>
      </dgm:prSet>
      <dgm:spPr/>
    </dgm:pt>
    <dgm:pt modelId="{DB63B6B5-BA77-4FF6-AD01-F95807E21C80}" type="pres">
      <dgm:prSet presAssocID="{9786A19F-8BF9-4CE7-8827-501F2D905483}" presName="compNode" presStyleCnt="0"/>
      <dgm:spPr/>
    </dgm:pt>
    <dgm:pt modelId="{309ADAFD-1DCE-4957-A63B-62AD0BF0A8DE}" type="pres">
      <dgm:prSet presAssocID="{9786A19F-8BF9-4CE7-8827-501F2D905483}" presName="bgRect" presStyleLbl="bgShp" presStyleIdx="0" presStyleCnt="3"/>
      <dgm:spPr/>
    </dgm:pt>
    <dgm:pt modelId="{5A3BC447-5D1D-46CE-AE73-E10C8EBB04E2}" type="pres">
      <dgm:prSet presAssocID="{9786A19F-8BF9-4CE7-8827-501F2D90548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use"/>
        </a:ext>
      </dgm:extLst>
    </dgm:pt>
    <dgm:pt modelId="{AEA4988B-7AA7-4A84-9271-4B87115FFBA0}" type="pres">
      <dgm:prSet presAssocID="{9786A19F-8BF9-4CE7-8827-501F2D905483}" presName="spaceRect" presStyleCnt="0"/>
      <dgm:spPr/>
    </dgm:pt>
    <dgm:pt modelId="{F3F9B4D4-F9CA-4F20-8198-80AC9DF4C03B}" type="pres">
      <dgm:prSet presAssocID="{9786A19F-8BF9-4CE7-8827-501F2D905483}" presName="parTx" presStyleLbl="revTx" presStyleIdx="0" presStyleCnt="3">
        <dgm:presLayoutVars>
          <dgm:chMax val="0"/>
          <dgm:chPref val="0"/>
        </dgm:presLayoutVars>
      </dgm:prSet>
      <dgm:spPr/>
    </dgm:pt>
    <dgm:pt modelId="{0A4AAF39-5274-4339-8309-E79195FCA43C}" type="pres">
      <dgm:prSet presAssocID="{6A5E4255-25AC-4F5D-A0E3-8E8DD296D242}" presName="sibTrans" presStyleCnt="0"/>
      <dgm:spPr/>
    </dgm:pt>
    <dgm:pt modelId="{617B142C-E02E-4853-BADF-BE84460360D2}" type="pres">
      <dgm:prSet presAssocID="{7D882BF9-C5E3-46FD-8020-7A6A5C9C3D8D}" presName="compNode" presStyleCnt="0"/>
      <dgm:spPr/>
    </dgm:pt>
    <dgm:pt modelId="{B1B5C625-F196-4377-B15F-BF7FA3AEB6A8}" type="pres">
      <dgm:prSet presAssocID="{7D882BF9-C5E3-46FD-8020-7A6A5C9C3D8D}" presName="bgRect" presStyleLbl="bgShp" presStyleIdx="1" presStyleCnt="3"/>
      <dgm:spPr/>
    </dgm:pt>
    <dgm:pt modelId="{03CA9B46-9CD9-4DB7-8040-932757A97DDE}" type="pres">
      <dgm:prSet presAssocID="{7D882BF9-C5E3-46FD-8020-7A6A5C9C3D8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all center"/>
        </a:ext>
      </dgm:extLst>
    </dgm:pt>
    <dgm:pt modelId="{12D3829E-BADF-4CBD-8C01-FEA328984115}" type="pres">
      <dgm:prSet presAssocID="{7D882BF9-C5E3-46FD-8020-7A6A5C9C3D8D}" presName="spaceRect" presStyleCnt="0"/>
      <dgm:spPr/>
    </dgm:pt>
    <dgm:pt modelId="{F399FBFF-493F-4453-8DA1-5AEF289917C2}" type="pres">
      <dgm:prSet presAssocID="{7D882BF9-C5E3-46FD-8020-7A6A5C9C3D8D}" presName="parTx" presStyleLbl="revTx" presStyleIdx="1" presStyleCnt="3">
        <dgm:presLayoutVars>
          <dgm:chMax val="0"/>
          <dgm:chPref val="0"/>
        </dgm:presLayoutVars>
      </dgm:prSet>
      <dgm:spPr/>
    </dgm:pt>
    <dgm:pt modelId="{8FDFE234-E707-499B-A88C-AA8099DC90CA}" type="pres">
      <dgm:prSet presAssocID="{A10B6EA8-36A4-4127-811C-8DD4AEB99FAC}" presName="sibTrans" presStyleCnt="0"/>
      <dgm:spPr/>
    </dgm:pt>
    <dgm:pt modelId="{537C1AEE-7A10-49C7-8DF6-8BBA81562F21}" type="pres">
      <dgm:prSet presAssocID="{AB2A4C0C-25F9-415E-8E03-7ED90E742987}" presName="compNode" presStyleCnt="0"/>
      <dgm:spPr/>
    </dgm:pt>
    <dgm:pt modelId="{DF3954F8-7AA3-46B6-BE92-EFA666D41F1A}" type="pres">
      <dgm:prSet presAssocID="{AB2A4C0C-25F9-415E-8E03-7ED90E742987}" presName="bgRect" presStyleLbl="bgShp" presStyleIdx="2" presStyleCnt="3"/>
      <dgm:spPr/>
    </dgm:pt>
    <dgm:pt modelId="{429E2C22-5EC3-42AB-AA13-EAD1F2B754BB}" type="pres">
      <dgm:prSet presAssocID="{AB2A4C0C-25F9-415E-8E03-7ED90E74298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nk"/>
        </a:ext>
      </dgm:extLst>
    </dgm:pt>
    <dgm:pt modelId="{03520571-922A-4DCD-ACCA-7D0D15B9CB9E}" type="pres">
      <dgm:prSet presAssocID="{AB2A4C0C-25F9-415E-8E03-7ED90E742987}" presName="spaceRect" presStyleCnt="0"/>
      <dgm:spPr/>
    </dgm:pt>
    <dgm:pt modelId="{C2CB0CE2-C570-4368-B719-6FD9AC5DF6F4}" type="pres">
      <dgm:prSet presAssocID="{AB2A4C0C-25F9-415E-8E03-7ED90E742987}" presName="parTx" presStyleLbl="revTx" presStyleIdx="2" presStyleCnt="3">
        <dgm:presLayoutVars>
          <dgm:chMax val="0"/>
          <dgm:chPref val="0"/>
        </dgm:presLayoutVars>
      </dgm:prSet>
      <dgm:spPr/>
    </dgm:pt>
  </dgm:ptLst>
  <dgm:cxnLst>
    <dgm:cxn modelId="{B4744007-FC53-4D3E-A466-B8BAEA460F1B}" type="presOf" srcId="{AB2A4C0C-25F9-415E-8E03-7ED90E742987}" destId="{C2CB0CE2-C570-4368-B719-6FD9AC5DF6F4}" srcOrd="0" destOrd="0" presId="urn:microsoft.com/office/officeart/2018/2/layout/IconVerticalSolidList"/>
    <dgm:cxn modelId="{4E0FC715-5B72-4438-94FD-EBA00EA50BF4}" srcId="{C2373E0D-D31F-496B-B345-626312575D0D}" destId="{9786A19F-8BF9-4CE7-8827-501F2D905483}" srcOrd="0" destOrd="0" parTransId="{A844D8DE-C8C9-4EC6-9DCB-15A595F31C32}" sibTransId="{6A5E4255-25AC-4F5D-A0E3-8E8DD296D242}"/>
    <dgm:cxn modelId="{303CCF38-86B1-4DA3-B711-907AB72ABC86}" type="presOf" srcId="{7D882BF9-C5E3-46FD-8020-7A6A5C9C3D8D}" destId="{F399FBFF-493F-4453-8DA1-5AEF289917C2}" srcOrd="0" destOrd="0" presId="urn:microsoft.com/office/officeart/2018/2/layout/IconVerticalSolidList"/>
    <dgm:cxn modelId="{968B315D-BC49-4177-8639-7198CAC27BA6}" type="presOf" srcId="{9786A19F-8BF9-4CE7-8827-501F2D905483}" destId="{F3F9B4D4-F9CA-4F20-8198-80AC9DF4C03B}" srcOrd="0" destOrd="0" presId="urn:microsoft.com/office/officeart/2018/2/layout/IconVerticalSolidList"/>
    <dgm:cxn modelId="{AFFF6249-6F5E-429D-91D9-C58489A71F43}" srcId="{C2373E0D-D31F-496B-B345-626312575D0D}" destId="{AB2A4C0C-25F9-415E-8E03-7ED90E742987}" srcOrd="2" destOrd="0" parTransId="{F5569796-935A-4162-944C-8ADCA207F319}" sibTransId="{72962707-9458-4F03-84BB-B64283CAAABF}"/>
    <dgm:cxn modelId="{91B219CE-A396-4329-8542-8875AF107C9B}" type="presOf" srcId="{C2373E0D-D31F-496B-B345-626312575D0D}" destId="{A7A82499-6AAE-4F12-8091-56779BC277F8}" srcOrd="0" destOrd="0" presId="urn:microsoft.com/office/officeart/2018/2/layout/IconVerticalSolidList"/>
    <dgm:cxn modelId="{9A5F73E7-CFBF-4EBB-83F1-0E683BCBD9D1}" srcId="{C2373E0D-D31F-496B-B345-626312575D0D}" destId="{7D882BF9-C5E3-46FD-8020-7A6A5C9C3D8D}" srcOrd="1" destOrd="0" parTransId="{083B7E30-2F70-4EE6-9A58-88090AFC8914}" sibTransId="{A10B6EA8-36A4-4127-811C-8DD4AEB99FAC}"/>
    <dgm:cxn modelId="{8D5ACF70-BC6E-420D-91D6-D51585BC16C3}" type="presParOf" srcId="{A7A82499-6AAE-4F12-8091-56779BC277F8}" destId="{DB63B6B5-BA77-4FF6-AD01-F95807E21C80}" srcOrd="0" destOrd="0" presId="urn:microsoft.com/office/officeart/2018/2/layout/IconVerticalSolidList"/>
    <dgm:cxn modelId="{62609201-6379-4C74-8AA8-1E54077BEBCE}" type="presParOf" srcId="{DB63B6B5-BA77-4FF6-AD01-F95807E21C80}" destId="{309ADAFD-1DCE-4957-A63B-62AD0BF0A8DE}" srcOrd="0" destOrd="0" presId="urn:microsoft.com/office/officeart/2018/2/layout/IconVerticalSolidList"/>
    <dgm:cxn modelId="{8D271ACD-F7E5-4058-A05D-223F59821843}" type="presParOf" srcId="{DB63B6B5-BA77-4FF6-AD01-F95807E21C80}" destId="{5A3BC447-5D1D-46CE-AE73-E10C8EBB04E2}" srcOrd="1" destOrd="0" presId="urn:microsoft.com/office/officeart/2018/2/layout/IconVerticalSolidList"/>
    <dgm:cxn modelId="{787B7F49-6674-49AA-A9B1-9A7F154305CA}" type="presParOf" srcId="{DB63B6B5-BA77-4FF6-AD01-F95807E21C80}" destId="{AEA4988B-7AA7-4A84-9271-4B87115FFBA0}" srcOrd="2" destOrd="0" presId="urn:microsoft.com/office/officeart/2018/2/layout/IconVerticalSolidList"/>
    <dgm:cxn modelId="{E85E7041-D462-4ABB-BFF8-060AE2C7BD09}" type="presParOf" srcId="{DB63B6B5-BA77-4FF6-AD01-F95807E21C80}" destId="{F3F9B4D4-F9CA-4F20-8198-80AC9DF4C03B}" srcOrd="3" destOrd="0" presId="urn:microsoft.com/office/officeart/2018/2/layout/IconVerticalSolidList"/>
    <dgm:cxn modelId="{403B8CD0-A6CE-4E3F-9A78-984D6C72DE77}" type="presParOf" srcId="{A7A82499-6AAE-4F12-8091-56779BC277F8}" destId="{0A4AAF39-5274-4339-8309-E79195FCA43C}" srcOrd="1" destOrd="0" presId="urn:microsoft.com/office/officeart/2018/2/layout/IconVerticalSolidList"/>
    <dgm:cxn modelId="{F8CFA23E-58F1-49AA-8CF8-37A3AC551E98}" type="presParOf" srcId="{A7A82499-6AAE-4F12-8091-56779BC277F8}" destId="{617B142C-E02E-4853-BADF-BE84460360D2}" srcOrd="2" destOrd="0" presId="urn:microsoft.com/office/officeart/2018/2/layout/IconVerticalSolidList"/>
    <dgm:cxn modelId="{C579650B-47E6-4242-B99C-D0D045424CC9}" type="presParOf" srcId="{617B142C-E02E-4853-BADF-BE84460360D2}" destId="{B1B5C625-F196-4377-B15F-BF7FA3AEB6A8}" srcOrd="0" destOrd="0" presId="urn:microsoft.com/office/officeart/2018/2/layout/IconVerticalSolidList"/>
    <dgm:cxn modelId="{8652AEE4-48BC-424A-9EEE-0514389DB2B9}" type="presParOf" srcId="{617B142C-E02E-4853-BADF-BE84460360D2}" destId="{03CA9B46-9CD9-4DB7-8040-932757A97DDE}" srcOrd="1" destOrd="0" presId="urn:microsoft.com/office/officeart/2018/2/layout/IconVerticalSolidList"/>
    <dgm:cxn modelId="{D9831682-026D-421C-89A0-663E11E76092}" type="presParOf" srcId="{617B142C-E02E-4853-BADF-BE84460360D2}" destId="{12D3829E-BADF-4CBD-8C01-FEA328984115}" srcOrd="2" destOrd="0" presId="urn:microsoft.com/office/officeart/2018/2/layout/IconVerticalSolidList"/>
    <dgm:cxn modelId="{F348BDC8-EDEE-4576-A10C-C9671C747D43}" type="presParOf" srcId="{617B142C-E02E-4853-BADF-BE84460360D2}" destId="{F399FBFF-493F-4453-8DA1-5AEF289917C2}" srcOrd="3" destOrd="0" presId="urn:microsoft.com/office/officeart/2018/2/layout/IconVerticalSolidList"/>
    <dgm:cxn modelId="{30A09BA0-763C-47EF-B802-18125661A344}" type="presParOf" srcId="{A7A82499-6AAE-4F12-8091-56779BC277F8}" destId="{8FDFE234-E707-499B-A88C-AA8099DC90CA}" srcOrd="3" destOrd="0" presId="urn:microsoft.com/office/officeart/2018/2/layout/IconVerticalSolidList"/>
    <dgm:cxn modelId="{9ADDA801-5C55-4006-8203-D2FF3D680E86}" type="presParOf" srcId="{A7A82499-6AAE-4F12-8091-56779BC277F8}" destId="{537C1AEE-7A10-49C7-8DF6-8BBA81562F21}" srcOrd="4" destOrd="0" presId="urn:microsoft.com/office/officeart/2018/2/layout/IconVerticalSolidList"/>
    <dgm:cxn modelId="{A491D712-64AF-4111-B21C-885181D999D2}" type="presParOf" srcId="{537C1AEE-7A10-49C7-8DF6-8BBA81562F21}" destId="{DF3954F8-7AA3-46B6-BE92-EFA666D41F1A}" srcOrd="0" destOrd="0" presId="urn:microsoft.com/office/officeart/2018/2/layout/IconVerticalSolidList"/>
    <dgm:cxn modelId="{E4D120A4-3791-4D63-97C6-15C5B50AA0DD}" type="presParOf" srcId="{537C1AEE-7A10-49C7-8DF6-8BBA81562F21}" destId="{429E2C22-5EC3-42AB-AA13-EAD1F2B754BB}" srcOrd="1" destOrd="0" presId="urn:microsoft.com/office/officeart/2018/2/layout/IconVerticalSolidList"/>
    <dgm:cxn modelId="{E7C34902-D892-4302-9E65-0E47B78809C0}" type="presParOf" srcId="{537C1AEE-7A10-49C7-8DF6-8BBA81562F21}" destId="{03520571-922A-4DCD-ACCA-7D0D15B9CB9E}" srcOrd="2" destOrd="0" presId="urn:microsoft.com/office/officeart/2018/2/layout/IconVerticalSolidList"/>
    <dgm:cxn modelId="{B386DA24-7E63-4AA9-8892-0A1982620228}" type="presParOf" srcId="{537C1AEE-7A10-49C7-8DF6-8BBA81562F21}" destId="{C2CB0CE2-C570-4368-B719-6FD9AC5DF6F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B53795-3862-4999-889F-34A8498E119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1E95C8F-0CE6-4CF4-9732-D56ED4E3615C}">
      <dgm:prSet/>
      <dgm:spPr/>
      <dgm:t>
        <a:bodyPr/>
        <a:lstStyle/>
        <a:p>
          <a:r>
            <a:rPr lang="en-IN"/>
            <a:t>Closely Held Corporation: </a:t>
          </a:r>
          <a:r>
            <a:rPr lang="en-US"/>
            <a:t>A corporation that is owned by a few individuals who are typically associated with the firm’s management.</a:t>
          </a:r>
        </a:p>
      </dgm:t>
    </dgm:pt>
    <dgm:pt modelId="{D640D9E5-8CB2-4A51-A671-314BABB8FC7E}" type="parTrans" cxnId="{874E6723-B95C-4EEB-B3BD-B368C82FEFA8}">
      <dgm:prSet/>
      <dgm:spPr/>
      <dgm:t>
        <a:bodyPr/>
        <a:lstStyle/>
        <a:p>
          <a:endParaRPr lang="en-US"/>
        </a:p>
      </dgm:t>
    </dgm:pt>
    <dgm:pt modelId="{4AC5299A-1787-4D89-BD1F-A2BAEB84C0C9}" type="sibTrans" cxnId="{874E6723-B95C-4EEB-B3BD-B368C82FEFA8}">
      <dgm:prSet/>
      <dgm:spPr/>
      <dgm:t>
        <a:bodyPr/>
        <a:lstStyle/>
        <a:p>
          <a:endParaRPr lang="en-US"/>
        </a:p>
      </dgm:t>
    </dgm:pt>
    <dgm:pt modelId="{8E5AD795-AD44-4CA1-BD7F-8392F147DD6F}">
      <dgm:prSet/>
      <dgm:spPr/>
      <dgm:t>
        <a:bodyPr/>
        <a:lstStyle/>
        <a:p>
          <a:r>
            <a:rPr lang="en-IN"/>
            <a:t>Publicly Owned Corporation: </a:t>
          </a:r>
          <a:r>
            <a:rPr lang="en-US"/>
            <a:t>A corporation that is owned by a relatively large number of individuals who are not actively involved in the firm’s management.</a:t>
          </a:r>
        </a:p>
      </dgm:t>
    </dgm:pt>
    <dgm:pt modelId="{A6987461-CC3A-48F4-BA4F-621E0E5D025E}" type="parTrans" cxnId="{C585357B-B3D5-41B2-856C-54AA8C2C2F06}">
      <dgm:prSet/>
      <dgm:spPr/>
      <dgm:t>
        <a:bodyPr/>
        <a:lstStyle/>
        <a:p>
          <a:endParaRPr lang="en-US"/>
        </a:p>
      </dgm:t>
    </dgm:pt>
    <dgm:pt modelId="{2A0DD5A9-4B2E-4323-9544-C3A9D3F34390}" type="sibTrans" cxnId="{C585357B-B3D5-41B2-856C-54AA8C2C2F06}">
      <dgm:prSet/>
      <dgm:spPr/>
      <dgm:t>
        <a:bodyPr/>
        <a:lstStyle/>
        <a:p>
          <a:endParaRPr lang="en-US"/>
        </a:p>
      </dgm:t>
    </dgm:pt>
    <dgm:pt modelId="{369030C1-7881-48BF-8FED-B22A854BDA63}">
      <dgm:prSet/>
      <dgm:spPr/>
      <dgm:t>
        <a:bodyPr/>
        <a:lstStyle/>
        <a:p>
          <a:r>
            <a:rPr lang="en-IN"/>
            <a:t>Going Public</a:t>
          </a:r>
          <a:r>
            <a:rPr lang="en-US"/>
            <a:t>: The act of selling stock to the public at large by a closely held corporation or its principal stockholders.</a:t>
          </a:r>
        </a:p>
      </dgm:t>
    </dgm:pt>
    <dgm:pt modelId="{76FD0FB5-55BF-4701-A962-30B8A08A5774}" type="parTrans" cxnId="{85BEFBCA-5F9F-4608-B4BB-028255D3B0C7}">
      <dgm:prSet/>
      <dgm:spPr/>
      <dgm:t>
        <a:bodyPr/>
        <a:lstStyle/>
        <a:p>
          <a:endParaRPr lang="en-US"/>
        </a:p>
      </dgm:t>
    </dgm:pt>
    <dgm:pt modelId="{104E7431-41AC-43C1-B1BE-86367FC548C2}" type="sibTrans" cxnId="{85BEFBCA-5F9F-4608-B4BB-028255D3B0C7}">
      <dgm:prSet/>
      <dgm:spPr/>
      <dgm:t>
        <a:bodyPr/>
        <a:lstStyle/>
        <a:p>
          <a:endParaRPr lang="en-US"/>
        </a:p>
      </dgm:t>
    </dgm:pt>
    <dgm:pt modelId="{4AE853D3-C878-42C6-A99A-1D5838100912}">
      <dgm:prSet/>
      <dgm:spPr/>
      <dgm:t>
        <a:bodyPr/>
        <a:lstStyle/>
        <a:p>
          <a:r>
            <a:rPr lang="en-US"/>
            <a:t>Initial Public Offering (IPO) Market: The market for stocks of companies that are in the process of going public.</a:t>
          </a:r>
        </a:p>
      </dgm:t>
    </dgm:pt>
    <dgm:pt modelId="{E51C04CD-2C40-4DAE-ACF7-715B692BF6A5}" type="parTrans" cxnId="{4E8019EE-6CC1-4508-A4B5-D360A7259778}">
      <dgm:prSet/>
      <dgm:spPr/>
      <dgm:t>
        <a:bodyPr/>
        <a:lstStyle/>
        <a:p>
          <a:endParaRPr lang="en-US"/>
        </a:p>
      </dgm:t>
    </dgm:pt>
    <dgm:pt modelId="{65EF9553-9214-4A20-9C09-E71B91470F1F}" type="sibTrans" cxnId="{4E8019EE-6CC1-4508-A4B5-D360A7259778}">
      <dgm:prSet/>
      <dgm:spPr/>
      <dgm:t>
        <a:bodyPr/>
        <a:lstStyle/>
        <a:p>
          <a:endParaRPr lang="en-US"/>
        </a:p>
      </dgm:t>
    </dgm:pt>
    <dgm:pt modelId="{08AEC31F-A946-484C-A806-3AE19F16D2BB}" type="pres">
      <dgm:prSet presAssocID="{97B53795-3862-4999-889F-34A8498E1197}" presName="root" presStyleCnt="0">
        <dgm:presLayoutVars>
          <dgm:dir/>
          <dgm:resizeHandles val="exact"/>
        </dgm:presLayoutVars>
      </dgm:prSet>
      <dgm:spPr/>
    </dgm:pt>
    <dgm:pt modelId="{EF1CA466-78B6-4F4B-9F69-E80968E15FAC}" type="pres">
      <dgm:prSet presAssocID="{31E95C8F-0CE6-4CF4-9732-D56ED4E3615C}" presName="compNode" presStyleCnt="0"/>
      <dgm:spPr/>
    </dgm:pt>
    <dgm:pt modelId="{6DA2289E-E9A7-4E75-9AE0-8D837A4771D9}" type="pres">
      <dgm:prSet presAssocID="{31E95C8F-0CE6-4CF4-9732-D56ED4E3615C}" presName="bgRect" presStyleLbl="bgShp" presStyleIdx="0" presStyleCnt="4"/>
      <dgm:spPr/>
    </dgm:pt>
    <dgm:pt modelId="{5803431B-E8B9-4A94-A4E2-49C659EF63E7}" type="pres">
      <dgm:prSet presAssocID="{31E95C8F-0CE6-4CF4-9732-D56ED4E3615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ffice Worker"/>
        </a:ext>
      </dgm:extLst>
    </dgm:pt>
    <dgm:pt modelId="{BD203C05-7F5E-48B9-9331-6D668D876947}" type="pres">
      <dgm:prSet presAssocID="{31E95C8F-0CE6-4CF4-9732-D56ED4E3615C}" presName="spaceRect" presStyleCnt="0"/>
      <dgm:spPr/>
    </dgm:pt>
    <dgm:pt modelId="{88C1AB0C-270D-4A6F-8FE8-C7FE7907F532}" type="pres">
      <dgm:prSet presAssocID="{31E95C8F-0CE6-4CF4-9732-D56ED4E3615C}" presName="parTx" presStyleLbl="revTx" presStyleIdx="0" presStyleCnt="4">
        <dgm:presLayoutVars>
          <dgm:chMax val="0"/>
          <dgm:chPref val="0"/>
        </dgm:presLayoutVars>
      </dgm:prSet>
      <dgm:spPr/>
    </dgm:pt>
    <dgm:pt modelId="{3C3BD292-752D-4339-A51E-67CBD746F18C}" type="pres">
      <dgm:prSet presAssocID="{4AC5299A-1787-4D89-BD1F-A2BAEB84C0C9}" presName="sibTrans" presStyleCnt="0"/>
      <dgm:spPr/>
    </dgm:pt>
    <dgm:pt modelId="{789BCB04-198D-4A86-89C9-25442EE42ED2}" type="pres">
      <dgm:prSet presAssocID="{8E5AD795-AD44-4CA1-BD7F-8392F147DD6F}" presName="compNode" presStyleCnt="0"/>
      <dgm:spPr/>
    </dgm:pt>
    <dgm:pt modelId="{D91B0CC9-6CF7-4254-A97A-D2011B21D47D}" type="pres">
      <dgm:prSet presAssocID="{8E5AD795-AD44-4CA1-BD7F-8392F147DD6F}" presName="bgRect" presStyleLbl="bgShp" presStyleIdx="1" presStyleCnt="4"/>
      <dgm:spPr/>
    </dgm:pt>
    <dgm:pt modelId="{80504BCA-0819-439C-BAC7-8650363D9A0B}" type="pres">
      <dgm:prSet presAssocID="{8E5AD795-AD44-4CA1-BD7F-8392F147DD6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nections"/>
        </a:ext>
      </dgm:extLst>
    </dgm:pt>
    <dgm:pt modelId="{8A9F754A-5CFC-44D1-82A5-D861C3E33B3F}" type="pres">
      <dgm:prSet presAssocID="{8E5AD795-AD44-4CA1-BD7F-8392F147DD6F}" presName="spaceRect" presStyleCnt="0"/>
      <dgm:spPr/>
    </dgm:pt>
    <dgm:pt modelId="{9780649F-7F4B-4408-8860-942B2B2012F9}" type="pres">
      <dgm:prSet presAssocID="{8E5AD795-AD44-4CA1-BD7F-8392F147DD6F}" presName="parTx" presStyleLbl="revTx" presStyleIdx="1" presStyleCnt="4">
        <dgm:presLayoutVars>
          <dgm:chMax val="0"/>
          <dgm:chPref val="0"/>
        </dgm:presLayoutVars>
      </dgm:prSet>
      <dgm:spPr/>
    </dgm:pt>
    <dgm:pt modelId="{3F9F4149-B573-4420-B8A2-2BC1877F1729}" type="pres">
      <dgm:prSet presAssocID="{2A0DD5A9-4B2E-4323-9544-C3A9D3F34390}" presName="sibTrans" presStyleCnt="0"/>
      <dgm:spPr/>
    </dgm:pt>
    <dgm:pt modelId="{E5EBA474-32EA-403C-9DB0-4BDC6B47C813}" type="pres">
      <dgm:prSet presAssocID="{369030C1-7881-48BF-8FED-B22A854BDA63}" presName="compNode" presStyleCnt="0"/>
      <dgm:spPr/>
    </dgm:pt>
    <dgm:pt modelId="{FD35BDA8-1950-4784-8922-329811F55D58}" type="pres">
      <dgm:prSet presAssocID="{369030C1-7881-48BF-8FED-B22A854BDA63}" presName="bgRect" presStyleLbl="bgShp" presStyleIdx="2" presStyleCnt="4"/>
      <dgm:spPr/>
    </dgm:pt>
    <dgm:pt modelId="{A137E0E1-EEF3-4B1E-8FC7-53B3E8B3E6C8}" type="pres">
      <dgm:prSet presAssocID="{369030C1-7881-48BF-8FED-B22A854BDA6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nk"/>
        </a:ext>
      </dgm:extLst>
    </dgm:pt>
    <dgm:pt modelId="{AFE1F900-6B6E-4365-B2D4-A34730015BE6}" type="pres">
      <dgm:prSet presAssocID="{369030C1-7881-48BF-8FED-B22A854BDA63}" presName="spaceRect" presStyleCnt="0"/>
      <dgm:spPr/>
    </dgm:pt>
    <dgm:pt modelId="{31BC9F59-73F7-4CB5-92A3-CF5C3623B63A}" type="pres">
      <dgm:prSet presAssocID="{369030C1-7881-48BF-8FED-B22A854BDA63}" presName="parTx" presStyleLbl="revTx" presStyleIdx="2" presStyleCnt="4">
        <dgm:presLayoutVars>
          <dgm:chMax val="0"/>
          <dgm:chPref val="0"/>
        </dgm:presLayoutVars>
      </dgm:prSet>
      <dgm:spPr/>
    </dgm:pt>
    <dgm:pt modelId="{CCB4EA06-6611-4B2F-97F0-BD8D357B8FFC}" type="pres">
      <dgm:prSet presAssocID="{104E7431-41AC-43C1-B1BE-86367FC548C2}" presName="sibTrans" presStyleCnt="0"/>
      <dgm:spPr/>
    </dgm:pt>
    <dgm:pt modelId="{6D5D902D-464B-40CD-A72F-0A5EFFFA832D}" type="pres">
      <dgm:prSet presAssocID="{4AE853D3-C878-42C6-A99A-1D5838100912}" presName="compNode" presStyleCnt="0"/>
      <dgm:spPr/>
    </dgm:pt>
    <dgm:pt modelId="{98D751BA-8C03-4F27-AB0A-CB968DF27A23}" type="pres">
      <dgm:prSet presAssocID="{4AE853D3-C878-42C6-A99A-1D5838100912}" presName="bgRect" presStyleLbl="bgShp" presStyleIdx="3" presStyleCnt="4"/>
      <dgm:spPr/>
    </dgm:pt>
    <dgm:pt modelId="{C1A0B172-55A1-4EC0-8798-AF3F488DBF12}" type="pres">
      <dgm:prSet presAssocID="{4AE853D3-C878-42C6-A99A-1D583810091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r Graph with Upward Trend"/>
        </a:ext>
      </dgm:extLst>
    </dgm:pt>
    <dgm:pt modelId="{03CBBC87-F20F-4623-AC66-EC59073B4E4A}" type="pres">
      <dgm:prSet presAssocID="{4AE853D3-C878-42C6-A99A-1D5838100912}" presName="spaceRect" presStyleCnt="0"/>
      <dgm:spPr/>
    </dgm:pt>
    <dgm:pt modelId="{527AA939-E98F-4236-B2E2-49B4316C801E}" type="pres">
      <dgm:prSet presAssocID="{4AE853D3-C878-42C6-A99A-1D5838100912}" presName="parTx" presStyleLbl="revTx" presStyleIdx="3" presStyleCnt="4">
        <dgm:presLayoutVars>
          <dgm:chMax val="0"/>
          <dgm:chPref val="0"/>
        </dgm:presLayoutVars>
      </dgm:prSet>
      <dgm:spPr/>
    </dgm:pt>
  </dgm:ptLst>
  <dgm:cxnLst>
    <dgm:cxn modelId="{2BA27101-17D2-4782-AF4D-B56E5C40BBA5}" type="presOf" srcId="{31E95C8F-0CE6-4CF4-9732-D56ED4E3615C}" destId="{88C1AB0C-270D-4A6F-8FE8-C7FE7907F532}" srcOrd="0" destOrd="0" presId="urn:microsoft.com/office/officeart/2018/2/layout/IconVerticalSolidList"/>
    <dgm:cxn modelId="{93B77509-B832-41E9-8C44-EF769AE55D49}" type="presOf" srcId="{4AE853D3-C878-42C6-A99A-1D5838100912}" destId="{527AA939-E98F-4236-B2E2-49B4316C801E}" srcOrd="0" destOrd="0" presId="urn:microsoft.com/office/officeart/2018/2/layout/IconVerticalSolidList"/>
    <dgm:cxn modelId="{874E6723-B95C-4EEB-B3BD-B368C82FEFA8}" srcId="{97B53795-3862-4999-889F-34A8498E1197}" destId="{31E95C8F-0CE6-4CF4-9732-D56ED4E3615C}" srcOrd="0" destOrd="0" parTransId="{D640D9E5-8CB2-4A51-A671-314BABB8FC7E}" sibTransId="{4AC5299A-1787-4D89-BD1F-A2BAEB84C0C9}"/>
    <dgm:cxn modelId="{F9CDA964-6071-49ED-8C8D-DAFC17A0907C}" type="presOf" srcId="{8E5AD795-AD44-4CA1-BD7F-8392F147DD6F}" destId="{9780649F-7F4B-4408-8860-942B2B2012F9}" srcOrd="0" destOrd="0" presId="urn:microsoft.com/office/officeart/2018/2/layout/IconVerticalSolidList"/>
    <dgm:cxn modelId="{4F80656D-1E2A-47D8-A8BD-0A1E41C5D238}" type="presOf" srcId="{97B53795-3862-4999-889F-34A8498E1197}" destId="{08AEC31F-A946-484C-A806-3AE19F16D2BB}" srcOrd="0" destOrd="0" presId="urn:microsoft.com/office/officeart/2018/2/layout/IconVerticalSolidList"/>
    <dgm:cxn modelId="{C585357B-B3D5-41B2-856C-54AA8C2C2F06}" srcId="{97B53795-3862-4999-889F-34A8498E1197}" destId="{8E5AD795-AD44-4CA1-BD7F-8392F147DD6F}" srcOrd="1" destOrd="0" parTransId="{A6987461-CC3A-48F4-BA4F-621E0E5D025E}" sibTransId="{2A0DD5A9-4B2E-4323-9544-C3A9D3F34390}"/>
    <dgm:cxn modelId="{84CD7191-5D64-4D76-9D09-DEA258080C25}" type="presOf" srcId="{369030C1-7881-48BF-8FED-B22A854BDA63}" destId="{31BC9F59-73F7-4CB5-92A3-CF5C3623B63A}" srcOrd="0" destOrd="0" presId="urn:microsoft.com/office/officeart/2018/2/layout/IconVerticalSolidList"/>
    <dgm:cxn modelId="{85BEFBCA-5F9F-4608-B4BB-028255D3B0C7}" srcId="{97B53795-3862-4999-889F-34A8498E1197}" destId="{369030C1-7881-48BF-8FED-B22A854BDA63}" srcOrd="2" destOrd="0" parTransId="{76FD0FB5-55BF-4701-A962-30B8A08A5774}" sibTransId="{104E7431-41AC-43C1-B1BE-86367FC548C2}"/>
    <dgm:cxn modelId="{4E8019EE-6CC1-4508-A4B5-D360A7259778}" srcId="{97B53795-3862-4999-889F-34A8498E1197}" destId="{4AE853D3-C878-42C6-A99A-1D5838100912}" srcOrd="3" destOrd="0" parTransId="{E51C04CD-2C40-4DAE-ACF7-715B692BF6A5}" sibTransId="{65EF9553-9214-4A20-9C09-E71B91470F1F}"/>
    <dgm:cxn modelId="{A687615E-5472-460D-85A9-FF3A7C1AD698}" type="presParOf" srcId="{08AEC31F-A946-484C-A806-3AE19F16D2BB}" destId="{EF1CA466-78B6-4F4B-9F69-E80968E15FAC}" srcOrd="0" destOrd="0" presId="urn:microsoft.com/office/officeart/2018/2/layout/IconVerticalSolidList"/>
    <dgm:cxn modelId="{327E8A3A-C545-4C02-9875-3051D18436CE}" type="presParOf" srcId="{EF1CA466-78B6-4F4B-9F69-E80968E15FAC}" destId="{6DA2289E-E9A7-4E75-9AE0-8D837A4771D9}" srcOrd="0" destOrd="0" presId="urn:microsoft.com/office/officeart/2018/2/layout/IconVerticalSolidList"/>
    <dgm:cxn modelId="{7894AC77-E70B-492A-8652-0ADEE68EAFAC}" type="presParOf" srcId="{EF1CA466-78B6-4F4B-9F69-E80968E15FAC}" destId="{5803431B-E8B9-4A94-A4E2-49C659EF63E7}" srcOrd="1" destOrd="0" presId="urn:microsoft.com/office/officeart/2018/2/layout/IconVerticalSolidList"/>
    <dgm:cxn modelId="{E3AB1C5A-9048-4312-8FBB-9A4555639F51}" type="presParOf" srcId="{EF1CA466-78B6-4F4B-9F69-E80968E15FAC}" destId="{BD203C05-7F5E-48B9-9331-6D668D876947}" srcOrd="2" destOrd="0" presId="urn:microsoft.com/office/officeart/2018/2/layout/IconVerticalSolidList"/>
    <dgm:cxn modelId="{914CC415-2B76-454D-8C9E-7C46F2CE746E}" type="presParOf" srcId="{EF1CA466-78B6-4F4B-9F69-E80968E15FAC}" destId="{88C1AB0C-270D-4A6F-8FE8-C7FE7907F532}" srcOrd="3" destOrd="0" presId="urn:microsoft.com/office/officeart/2018/2/layout/IconVerticalSolidList"/>
    <dgm:cxn modelId="{F44C31A8-4D3A-47D0-8090-007F2D0F6517}" type="presParOf" srcId="{08AEC31F-A946-484C-A806-3AE19F16D2BB}" destId="{3C3BD292-752D-4339-A51E-67CBD746F18C}" srcOrd="1" destOrd="0" presId="urn:microsoft.com/office/officeart/2018/2/layout/IconVerticalSolidList"/>
    <dgm:cxn modelId="{9234C464-C21D-4A07-BD64-FF42EFA8C8C8}" type="presParOf" srcId="{08AEC31F-A946-484C-A806-3AE19F16D2BB}" destId="{789BCB04-198D-4A86-89C9-25442EE42ED2}" srcOrd="2" destOrd="0" presId="urn:microsoft.com/office/officeart/2018/2/layout/IconVerticalSolidList"/>
    <dgm:cxn modelId="{01A833B6-0024-488A-AD56-4D3FAEDE2BDD}" type="presParOf" srcId="{789BCB04-198D-4A86-89C9-25442EE42ED2}" destId="{D91B0CC9-6CF7-4254-A97A-D2011B21D47D}" srcOrd="0" destOrd="0" presId="urn:microsoft.com/office/officeart/2018/2/layout/IconVerticalSolidList"/>
    <dgm:cxn modelId="{F0CC4AD4-EC62-42A1-843B-93B068265552}" type="presParOf" srcId="{789BCB04-198D-4A86-89C9-25442EE42ED2}" destId="{80504BCA-0819-439C-BAC7-8650363D9A0B}" srcOrd="1" destOrd="0" presId="urn:microsoft.com/office/officeart/2018/2/layout/IconVerticalSolidList"/>
    <dgm:cxn modelId="{D09E1D03-41B9-43E0-9B17-014E2DACECA8}" type="presParOf" srcId="{789BCB04-198D-4A86-89C9-25442EE42ED2}" destId="{8A9F754A-5CFC-44D1-82A5-D861C3E33B3F}" srcOrd="2" destOrd="0" presId="urn:microsoft.com/office/officeart/2018/2/layout/IconVerticalSolidList"/>
    <dgm:cxn modelId="{43E01796-173F-4115-8BBE-BB04D6FA08EC}" type="presParOf" srcId="{789BCB04-198D-4A86-89C9-25442EE42ED2}" destId="{9780649F-7F4B-4408-8860-942B2B2012F9}" srcOrd="3" destOrd="0" presId="urn:microsoft.com/office/officeart/2018/2/layout/IconVerticalSolidList"/>
    <dgm:cxn modelId="{9CACA910-68C4-40A1-BCDB-4AF9D73E729D}" type="presParOf" srcId="{08AEC31F-A946-484C-A806-3AE19F16D2BB}" destId="{3F9F4149-B573-4420-B8A2-2BC1877F1729}" srcOrd="3" destOrd="0" presId="urn:microsoft.com/office/officeart/2018/2/layout/IconVerticalSolidList"/>
    <dgm:cxn modelId="{CBE4A89F-09A9-4FB1-A483-D8CCC374316D}" type="presParOf" srcId="{08AEC31F-A946-484C-A806-3AE19F16D2BB}" destId="{E5EBA474-32EA-403C-9DB0-4BDC6B47C813}" srcOrd="4" destOrd="0" presId="urn:microsoft.com/office/officeart/2018/2/layout/IconVerticalSolidList"/>
    <dgm:cxn modelId="{1E6C1963-4C32-4B25-9108-D88AD7DD0E2A}" type="presParOf" srcId="{E5EBA474-32EA-403C-9DB0-4BDC6B47C813}" destId="{FD35BDA8-1950-4784-8922-329811F55D58}" srcOrd="0" destOrd="0" presId="urn:microsoft.com/office/officeart/2018/2/layout/IconVerticalSolidList"/>
    <dgm:cxn modelId="{130ED83C-BC5A-4BD1-A9F9-9A5A0FDEC5F9}" type="presParOf" srcId="{E5EBA474-32EA-403C-9DB0-4BDC6B47C813}" destId="{A137E0E1-EEF3-4B1E-8FC7-53B3E8B3E6C8}" srcOrd="1" destOrd="0" presId="urn:microsoft.com/office/officeart/2018/2/layout/IconVerticalSolidList"/>
    <dgm:cxn modelId="{5DF9B14D-9318-4CF0-B28C-72927E1407E0}" type="presParOf" srcId="{E5EBA474-32EA-403C-9DB0-4BDC6B47C813}" destId="{AFE1F900-6B6E-4365-B2D4-A34730015BE6}" srcOrd="2" destOrd="0" presId="urn:microsoft.com/office/officeart/2018/2/layout/IconVerticalSolidList"/>
    <dgm:cxn modelId="{32792450-453B-429B-B62F-0ACE3452DFE6}" type="presParOf" srcId="{E5EBA474-32EA-403C-9DB0-4BDC6B47C813}" destId="{31BC9F59-73F7-4CB5-92A3-CF5C3623B63A}" srcOrd="3" destOrd="0" presId="urn:microsoft.com/office/officeart/2018/2/layout/IconVerticalSolidList"/>
    <dgm:cxn modelId="{F96F6DC2-6335-4C46-B8BA-EE86780AF544}" type="presParOf" srcId="{08AEC31F-A946-484C-A806-3AE19F16D2BB}" destId="{CCB4EA06-6611-4B2F-97F0-BD8D357B8FFC}" srcOrd="5" destOrd="0" presId="urn:microsoft.com/office/officeart/2018/2/layout/IconVerticalSolidList"/>
    <dgm:cxn modelId="{02870DB6-BA1C-46BD-9555-21A47C5866FE}" type="presParOf" srcId="{08AEC31F-A946-484C-A806-3AE19F16D2BB}" destId="{6D5D902D-464B-40CD-A72F-0A5EFFFA832D}" srcOrd="6" destOrd="0" presId="urn:microsoft.com/office/officeart/2018/2/layout/IconVerticalSolidList"/>
    <dgm:cxn modelId="{057F3AC4-E3CF-4E4B-8623-C9AAC8A53629}" type="presParOf" srcId="{6D5D902D-464B-40CD-A72F-0A5EFFFA832D}" destId="{98D751BA-8C03-4F27-AB0A-CB968DF27A23}" srcOrd="0" destOrd="0" presId="urn:microsoft.com/office/officeart/2018/2/layout/IconVerticalSolidList"/>
    <dgm:cxn modelId="{437230AB-88FE-4903-B9C0-61E90AA58389}" type="presParOf" srcId="{6D5D902D-464B-40CD-A72F-0A5EFFFA832D}" destId="{C1A0B172-55A1-4EC0-8798-AF3F488DBF12}" srcOrd="1" destOrd="0" presId="urn:microsoft.com/office/officeart/2018/2/layout/IconVerticalSolidList"/>
    <dgm:cxn modelId="{E7E103DC-66A7-4153-9FDE-8D99FAB4B2B9}" type="presParOf" srcId="{6D5D902D-464B-40CD-A72F-0A5EFFFA832D}" destId="{03CBBC87-F20F-4623-AC66-EC59073B4E4A}" srcOrd="2" destOrd="0" presId="urn:microsoft.com/office/officeart/2018/2/layout/IconVerticalSolidList"/>
    <dgm:cxn modelId="{EFEE1149-A3D9-4F9A-B68C-F34C39EFFBB8}" type="presParOf" srcId="{6D5D902D-464B-40CD-A72F-0A5EFFFA832D}" destId="{527AA939-E98F-4236-B2E2-49B4316C801E}"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9ADAFD-1DCE-4957-A63B-62AD0BF0A8DE}">
      <dsp:nvSpPr>
        <dsp:cNvPr id="0" name=""/>
        <dsp:cNvSpPr/>
      </dsp:nvSpPr>
      <dsp:spPr>
        <a:xfrm>
          <a:off x="0" y="2614"/>
          <a:ext cx="5668310" cy="10817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3BC447-5D1D-46CE-AE73-E10C8EBB04E2}">
      <dsp:nvSpPr>
        <dsp:cNvPr id="0" name=""/>
        <dsp:cNvSpPr/>
      </dsp:nvSpPr>
      <dsp:spPr>
        <a:xfrm>
          <a:off x="327225" y="246004"/>
          <a:ext cx="595536" cy="5949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3F9B4D4-F9CA-4F20-8198-80AC9DF4C03B}">
      <dsp:nvSpPr>
        <dsp:cNvPr id="0" name=""/>
        <dsp:cNvSpPr/>
      </dsp:nvSpPr>
      <dsp:spPr>
        <a:xfrm>
          <a:off x="1249986" y="2614"/>
          <a:ext cx="4173796" cy="12507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372" tIns="132372" rIns="132372" bIns="132372" numCol="1" spcCol="1270" anchor="ctr" anchorCtr="0">
          <a:noAutofit/>
        </a:bodyPr>
        <a:lstStyle/>
        <a:p>
          <a:pPr marL="0" lvl="0" indent="0" algn="l" defTabSz="622300">
            <a:lnSpc>
              <a:spcPct val="90000"/>
            </a:lnSpc>
            <a:spcBef>
              <a:spcPct val="0"/>
            </a:spcBef>
            <a:spcAft>
              <a:spcPct val="35000"/>
            </a:spcAft>
            <a:buNone/>
          </a:pPr>
          <a:r>
            <a:rPr lang="en-IN" sz="1400" kern="1200"/>
            <a:t>Physical Location Exchanges: </a:t>
          </a:r>
          <a:r>
            <a:rPr lang="en-US" sz="1400" kern="1200"/>
            <a:t>Formal organizations having tangible physical locations that conduct auction markets in designated (“listed”) securities.</a:t>
          </a:r>
          <a:r>
            <a:rPr lang="en-IN" sz="1400" kern="1200"/>
            <a:t> </a:t>
          </a:r>
          <a:r>
            <a:rPr lang="en-US" sz="1400" kern="1200"/>
            <a:t>NYSE and several regional stock exchanges</a:t>
          </a:r>
          <a:r>
            <a:rPr lang="en-IN" sz="1400" kern="1200"/>
            <a:t> are the examples of physical location exchanges.</a:t>
          </a:r>
          <a:endParaRPr lang="en-US" sz="1400" kern="1200"/>
        </a:p>
      </dsp:txBody>
      <dsp:txXfrm>
        <a:off x="1249986" y="2614"/>
        <a:ext cx="4173796" cy="1250757"/>
      </dsp:txXfrm>
    </dsp:sp>
    <dsp:sp modelId="{B1B5C625-F196-4377-B15F-BF7FA3AEB6A8}">
      <dsp:nvSpPr>
        <dsp:cNvPr id="0" name=""/>
        <dsp:cNvSpPr/>
      </dsp:nvSpPr>
      <dsp:spPr>
        <a:xfrm>
          <a:off x="0" y="1516689"/>
          <a:ext cx="5668310" cy="10817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CA9B46-9CD9-4DB7-8040-932757A97DDE}">
      <dsp:nvSpPr>
        <dsp:cNvPr id="0" name=""/>
        <dsp:cNvSpPr/>
      </dsp:nvSpPr>
      <dsp:spPr>
        <a:xfrm>
          <a:off x="327225" y="1760079"/>
          <a:ext cx="595536" cy="5949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399FBFF-493F-4453-8DA1-5AEF289917C2}">
      <dsp:nvSpPr>
        <dsp:cNvPr id="0" name=""/>
        <dsp:cNvSpPr/>
      </dsp:nvSpPr>
      <dsp:spPr>
        <a:xfrm>
          <a:off x="1249986" y="1516689"/>
          <a:ext cx="4173796" cy="12507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372" tIns="132372" rIns="132372" bIns="132372" numCol="1" spcCol="1270" anchor="ctr" anchorCtr="0">
          <a:noAutofit/>
        </a:bodyPr>
        <a:lstStyle/>
        <a:p>
          <a:pPr marL="0" lvl="0" indent="0" algn="l" defTabSz="622300">
            <a:lnSpc>
              <a:spcPct val="90000"/>
            </a:lnSpc>
            <a:spcBef>
              <a:spcPct val="0"/>
            </a:spcBef>
            <a:spcAft>
              <a:spcPct val="35000"/>
            </a:spcAft>
            <a:buNone/>
          </a:pPr>
          <a:r>
            <a:rPr lang="en-IN" sz="1400" kern="1200"/>
            <a:t>Over the Counter (OTC) Markets: </a:t>
          </a:r>
          <a:r>
            <a:rPr lang="en-US" sz="1400" kern="1200"/>
            <a:t>A large collection of brokers and dealers, connected electronically by telephones and computers, that provides for trading in unlisted securities.</a:t>
          </a:r>
        </a:p>
      </dsp:txBody>
      <dsp:txXfrm>
        <a:off x="1249986" y="1516689"/>
        <a:ext cx="4173796" cy="1250757"/>
      </dsp:txXfrm>
    </dsp:sp>
    <dsp:sp modelId="{DF3954F8-7AA3-46B6-BE92-EFA666D41F1A}">
      <dsp:nvSpPr>
        <dsp:cNvPr id="0" name=""/>
        <dsp:cNvSpPr/>
      </dsp:nvSpPr>
      <dsp:spPr>
        <a:xfrm>
          <a:off x="0" y="3030764"/>
          <a:ext cx="5668310" cy="10817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9E2C22-5EC3-42AB-AA13-EAD1F2B754BB}">
      <dsp:nvSpPr>
        <dsp:cNvPr id="0" name=""/>
        <dsp:cNvSpPr/>
      </dsp:nvSpPr>
      <dsp:spPr>
        <a:xfrm>
          <a:off x="327225" y="3274154"/>
          <a:ext cx="595536" cy="5949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2CB0CE2-C570-4368-B719-6FD9AC5DF6F4}">
      <dsp:nvSpPr>
        <dsp:cNvPr id="0" name=""/>
        <dsp:cNvSpPr/>
      </dsp:nvSpPr>
      <dsp:spPr>
        <a:xfrm>
          <a:off x="1249986" y="3030764"/>
          <a:ext cx="4173796" cy="12507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372" tIns="132372" rIns="132372" bIns="132372" numCol="1" spcCol="1270" anchor="ctr" anchorCtr="0">
          <a:noAutofit/>
        </a:bodyPr>
        <a:lstStyle/>
        <a:p>
          <a:pPr marL="0" lvl="0" indent="0" algn="l" defTabSz="622300">
            <a:lnSpc>
              <a:spcPct val="90000"/>
            </a:lnSpc>
            <a:spcBef>
              <a:spcPct val="0"/>
            </a:spcBef>
            <a:spcAft>
              <a:spcPct val="35000"/>
            </a:spcAft>
            <a:buNone/>
          </a:pPr>
          <a:r>
            <a:rPr lang="en-US" sz="1400" kern="1200"/>
            <a:t>Dealer Market: A dealer market includes all facilities that are needed to conduct security transactions, but the transactions are not made on the physical location exchanges.</a:t>
          </a:r>
        </a:p>
      </dsp:txBody>
      <dsp:txXfrm>
        <a:off x="1249986" y="3030764"/>
        <a:ext cx="4173796" cy="12507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A2289E-E9A7-4E75-9AE0-8D837A4771D9}">
      <dsp:nvSpPr>
        <dsp:cNvPr id="0" name=""/>
        <dsp:cNvSpPr/>
      </dsp:nvSpPr>
      <dsp:spPr>
        <a:xfrm>
          <a:off x="0" y="3868"/>
          <a:ext cx="5668310" cy="8002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03431B-E8B9-4A94-A4E2-49C659EF63E7}">
      <dsp:nvSpPr>
        <dsp:cNvPr id="0" name=""/>
        <dsp:cNvSpPr/>
      </dsp:nvSpPr>
      <dsp:spPr>
        <a:xfrm>
          <a:off x="242079" y="183927"/>
          <a:ext cx="440574" cy="4401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8C1AB0C-270D-4A6F-8FE8-C7FE7907F532}">
      <dsp:nvSpPr>
        <dsp:cNvPr id="0" name=""/>
        <dsp:cNvSpPr/>
      </dsp:nvSpPr>
      <dsp:spPr>
        <a:xfrm>
          <a:off x="924732" y="3868"/>
          <a:ext cx="4688032" cy="900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81" tIns="95281" rIns="95281" bIns="95281" numCol="1" spcCol="1270" anchor="ctr" anchorCtr="0">
          <a:noAutofit/>
        </a:bodyPr>
        <a:lstStyle/>
        <a:p>
          <a:pPr marL="0" lvl="0" indent="0" algn="l" defTabSz="622300">
            <a:lnSpc>
              <a:spcPct val="90000"/>
            </a:lnSpc>
            <a:spcBef>
              <a:spcPct val="0"/>
            </a:spcBef>
            <a:spcAft>
              <a:spcPct val="35000"/>
            </a:spcAft>
            <a:buNone/>
          </a:pPr>
          <a:r>
            <a:rPr lang="en-IN" sz="1400" kern="1200"/>
            <a:t>Closely Held Corporation: </a:t>
          </a:r>
          <a:r>
            <a:rPr lang="en-US" sz="1400" kern="1200"/>
            <a:t>A corporation that is owned by a few individuals who are typically associated with the firm’s management.</a:t>
          </a:r>
        </a:p>
      </dsp:txBody>
      <dsp:txXfrm>
        <a:off x="924732" y="3868"/>
        <a:ext cx="4688032" cy="900294"/>
      </dsp:txXfrm>
    </dsp:sp>
    <dsp:sp modelId="{D91B0CC9-6CF7-4254-A97A-D2011B21D47D}">
      <dsp:nvSpPr>
        <dsp:cNvPr id="0" name=""/>
        <dsp:cNvSpPr/>
      </dsp:nvSpPr>
      <dsp:spPr>
        <a:xfrm>
          <a:off x="0" y="1129236"/>
          <a:ext cx="5668310" cy="8002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504BCA-0819-439C-BAC7-8650363D9A0B}">
      <dsp:nvSpPr>
        <dsp:cNvPr id="0" name=""/>
        <dsp:cNvSpPr/>
      </dsp:nvSpPr>
      <dsp:spPr>
        <a:xfrm>
          <a:off x="242079" y="1309295"/>
          <a:ext cx="440574" cy="4401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780649F-7F4B-4408-8860-942B2B2012F9}">
      <dsp:nvSpPr>
        <dsp:cNvPr id="0" name=""/>
        <dsp:cNvSpPr/>
      </dsp:nvSpPr>
      <dsp:spPr>
        <a:xfrm>
          <a:off x="924732" y="1129236"/>
          <a:ext cx="4688032" cy="900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81" tIns="95281" rIns="95281" bIns="95281" numCol="1" spcCol="1270" anchor="ctr" anchorCtr="0">
          <a:noAutofit/>
        </a:bodyPr>
        <a:lstStyle/>
        <a:p>
          <a:pPr marL="0" lvl="0" indent="0" algn="l" defTabSz="622300">
            <a:lnSpc>
              <a:spcPct val="90000"/>
            </a:lnSpc>
            <a:spcBef>
              <a:spcPct val="0"/>
            </a:spcBef>
            <a:spcAft>
              <a:spcPct val="35000"/>
            </a:spcAft>
            <a:buNone/>
          </a:pPr>
          <a:r>
            <a:rPr lang="en-IN" sz="1400" kern="1200"/>
            <a:t>Publicly Owned Corporation: </a:t>
          </a:r>
          <a:r>
            <a:rPr lang="en-US" sz="1400" kern="1200"/>
            <a:t>A corporation that is owned by a relatively large number of individuals who are not actively involved in the firm’s management.</a:t>
          </a:r>
        </a:p>
      </dsp:txBody>
      <dsp:txXfrm>
        <a:off x="924732" y="1129236"/>
        <a:ext cx="4688032" cy="900294"/>
      </dsp:txXfrm>
    </dsp:sp>
    <dsp:sp modelId="{FD35BDA8-1950-4784-8922-329811F55D58}">
      <dsp:nvSpPr>
        <dsp:cNvPr id="0" name=""/>
        <dsp:cNvSpPr/>
      </dsp:nvSpPr>
      <dsp:spPr>
        <a:xfrm>
          <a:off x="0" y="2254604"/>
          <a:ext cx="5668310" cy="8002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37E0E1-EEF3-4B1E-8FC7-53B3E8B3E6C8}">
      <dsp:nvSpPr>
        <dsp:cNvPr id="0" name=""/>
        <dsp:cNvSpPr/>
      </dsp:nvSpPr>
      <dsp:spPr>
        <a:xfrm>
          <a:off x="242079" y="2434663"/>
          <a:ext cx="440574" cy="4401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1BC9F59-73F7-4CB5-92A3-CF5C3623B63A}">
      <dsp:nvSpPr>
        <dsp:cNvPr id="0" name=""/>
        <dsp:cNvSpPr/>
      </dsp:nvSpPr>
      <dsp:spPr>
        <a:xfrm>
          <a:off x="924732" y="2254604"/>
          <a:ext cx="4688032" cy="900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81" tIns="95281" rIns="95281" bIns="95281" numCol="1" spcCol="1270" anchor="ctr" anchorCtr="0">
          <a:noAutofit/>
        </a:bodyPr>
        <a:lstStyle/>
        <a:p>
          <a:pPr marL="0" lvl="0" indent="0" algn="l" defTabSz="622300">
            <a:lnSpc>
              <a:spcPct val="90000"/>
            </a:lnSpc>
            <a:spcBef>
              <a:spcPct val="0"/>
            </a:spcBef>
            <a:spcAft>
              <a:spcPct val="35000"/>
            </a:spcAft>
            <a:buNone/>
          </a:pPr>
          <a:r>
            <a:rPr lang="en-IN" sz="1400" kern="1200"/>
            <a:t>Going Public</a:t>
          </a:r>
          <a:r>
            <a:rPr lang="en-US" sz="1400" kern="1200"/>
            <a:t>: The act of selling stock to the public at large by a closely held corporation or its principal stockholders.</a:t>
          </a:r>
        </a:p>
      </dsp:txBody>
      <dsp:txXfrm>
        <a:off x="924732" y="2254604"/>
        <a:ext cx="4688032" cy="900294"/>
      </dsp:txXfrm>
    </dsp:sp>
    <dsp:sp modelId="{98D751BA-8C03-4F27-AB0A-CB968DF27A23}">
      <dsp:nvSpPr>
        <dsp:cNvPr id="0" name=""/>
        <dsp:cNvSpPr/>
      </dsp:nvSpPr>
      <dsp:spPr>
        <a:xfrm>
          <a:off x="0" y="3379973"/>
          <a:ext cx="5668310" cy="80026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1A0B172-55A1-4EC0-8798-AF3F488DBF12}">
      <dsp:nvSpPr>
        <dsp:cNvPr id="0" name=""/>
        <dsp:cNvSpPr/>
      </dsp:nvSpPr>
      <dsp:spPr>
        <a:xfrm>
          <a:off x="242079" y="3560032"/>
          <a:ext cx="440574" cy="44014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27AA939-E98F-4236-B2E2-49B4316C801E}">
      <dsp:nvSpPr>
        <dsp:cNvPr id="0" name=""/>
        <dsp:cNvSpPr/>
      </dsp:nvSpPr>
      <dsp:spPr>
        <a:xfrm>
          <a:off x="924732" y="3379973"/>
          <a:ext cx="4688032" cy="900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81" tIns="95281" rIns="95281" bIns="95281" numCol="1" spcCol="1270" anchor="ctr" anchorCtr="0">
          <a:noAutofit/>
        </a:bodyPr>
        <a:lstStyle/>
        <a:p>
          <a:pPr marL="0" lvl="0" indent="0" algn="l" defTabSz="622300">
            <a:lnSpc>
              <a:spcPct val="90000"/>
            </a:lnSpc>
            <a:spcBef>
              <a:spcPct val="0"/>
            </a:spcBef>
            <a:spcAft>
              <a:spcPct val="35000"/>
            </a:spcAft>
            <a:buNone/>
          </a:pPr>
          <a:r>
            <a:rPr lang="en-US" sz="1400" kern="1200"/>
            <a:t>Initial Public Offering (IPO) Market: The market for stocks of companies that are in the process of going public.</a:t>
          </a:r>
        </a:p>
      </dsp:txBody>
      <dsp:txXfrm>
        <a:off x="924732" y="3379973"/>
        <a:ext cx="4688032" cy="90029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7/30/2025</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7/30/2025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7/30/2025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7/30/2025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7/30/2025</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7/30/2025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7/30/2025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7/30/2025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7/30/2025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7/30/2025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7/30/2025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7/30/2025</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982FC-921E-ECD6-025F-59768203EE1A}"/>
              </a:ext>
            </a:extLst>
          </p:cNvPr>
          <p:cNvSpPr>
            <a:spLocks noGrp="1"/>
          </p:cNvSpPr>
          <p:nvPr>
            <p:ph type="ctrTitle"/>
          </p:nvPr>
        </p:nvSpPr>
        <p:spPr>
          <a:xfrm>
            <a:off x="1559446" y="2133600"/>
            <a:ext cx="9068586" cy="2590800"/>
          </a:xfrm>
        </p:spPr>
        <p:txBody>
          <a:bodyPr/>
          <a:lstStyle/>
          <a:p>
            <a:r>
              <a:rPr lang="en-US" dirty="0"/>
              <a:t>Financial Markets &amp;</a:t>
            </a:r>
            <a:br>
              <a:rPr lang="en-US" dirty="0"/>
            </a:br>
            <a:r>
              <a:rPr lang="en-US" dirty="0"/>
              <a:t>Institutions</a:t>
            </a:r>
            <a:endParaRPr lang="en-IN" dirty="0"/>
          </a:p>
        </p:txBody>
      </p:sp>
      <p:sp>
        <p:nvSpPr>
          <p:cNvPr id="3" name="Subtitle 2">
            <a:extLst>
              <a:ext uri="{FF2B5EF4-FFF2-40B4-BE49-F238E27FC236}">
                <a16:creationId xmlns:a16="http://schemas.microsoft.com/office/drawing/2014/main" id="{7DAF607C-29D4-B7B8-5411-6908B97A4380}"/>
              </a:ext>
            </a:extLst>
          </p:cNvPr>
          <p:cNvSpPr>
            <a:spLocks noGrp="1"/>
          </p:cNvSpPr>
          <p:nvPr>
            <p:ph type="subTitle" idx="1"/>
          </p:nvPr>
        </p:nvSpPr>
        <p:spPr>
          <a:xfrm>
            <a:off x="1559446" y="4856233"/>
            <a:ext cx="9070848" cy="457201"/>
          </a:xfrm>
        </p:spPr>
        <p:txBody>
          <a:bodyPr/>
          <a:lstStyle/>
          <a:p>
            <a:r>
              <a:rPr lang="en-US" dirty="0"/>
              <a:t>An Introduction</a:t>
            </a:r>
            <a:endParaRPr lang="en-IN" dirty="0"/>
          </a:p>
        </p:txBody>
      </p:sp>
    </p:spTree>
    <p:extLst>
      <p:ext uri="{BB962C8B-B14F-4D97-AF65-F5344CB8AC3E}">
        <p14:creationId xmlns:p14="http://schemas.microsoft.com/office/powerpoint/2010/main" val="3786572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E9B969E-CD96-4162-BA90-449BBDA95E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23162" cy="6858000"/>
          </a:xfrm>
          <a:prstGeom prst="rect">
            <a:avLst/>
          </a:prstGeom>
          <a:solidFill>
            <a:schemeClr val="accent1"/>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6B6401A4-FEE5-4976-857C-1FD0CDB2E2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23162" y="0"/>
            <a:ext cx="816874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0B2BD73C-F041-AA1E-7408-B0742353CC17}"/>
              </a:ext>
            </a:extLst>
          </p:cNvPr>
          <p:cNvPicPr>
            <a:picLocks noChangeAspect="1"/>
          </p:cNvPicPr>
          <p:nvPr/>
        </p:nvPicPr>
        <p:blipFill>
          <a:blip r:embed="rId2"/>
          <a:stretch>
            <a:fillRect/>
          </a:stretch>
        </p:blipFill>
        <p:spPr>
          <a:xfrm>
            <a:off x="4667497" y="1378974"/>
            <a:ext cx="6880072" cy="3939189"/>
          </a:xfrm>
          <a:prstGeom prst="rect">
            <a:avLst/>
          </a:prstGeom>
        </p:spPr>
      </p:pic>
      <p:sp>
        <p:nvSpPr>
          <p:cNvPr id="16" name="Rectangle 15">
            <a:extLst>
              <a:ext uri="{FF2B5EF4-FFF2-40B4-BE49-F238E27FC236}">
                <a16:creationId xmlns:a16="http://schemas.microsoft.com/office/drawing/2014/main" id="{047AF1DF-6993-45FB-92A5-C36B1A680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25029" cy="6858000"/>
          </a:xfrm>
          <a:prstGeom prst="rect">
            <a:avLst/>
          </a:prstGeom>
          <a:blipFill dpi="0" rotWithShape="1">
            <a:blip r:embed="rId3">
              <a:alphaModFix amt="6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0587EFF5-3FAB-2273-3317-729749AE0F99}"/>
              </a:ext>
            </a:extLst>
          </p:cNvPr>
          <p:cNvSpPr>
            <a:spLocks noGrp="1"/>
          </p:cNvSpPr>
          <p:nvPr>
            <p:ph type="title"/>
          </p:nvPr>
        </p:nvSpPr>
        <p:spPr>
          <a:xfrm>
            <a:off x="643433" y="643464"/>
            <a:ext cx="2888344" cy="1428737"/>
          </a:xfrm>
        </p:spPr>
        <p:txBody>
          <a:bodyPr>
            <a:normAutofit/>
          </a:bodyPr>
          <a:lstStyle/>
          <a:p>
            <a:r>
              <a:rPr lang="en-US" sz="3200" dirty="0">
                <a:solidFill>
                  <a:srgbClr val="FFFFFF"/>
                </a:solidFill>
              </a:rPr>
              <a:t>The Capital Allocation Process</a:t>
            </a:r>
            <a:endParaRPr lang="en-IN" sz="3200" dirty="0">
              <a:solidFill>
                <a:srgbClr val="FFFFFF"/>
              </a:solidFill>
            </a:endParaRPr>
          </a:p>
        </p:txBody>
      </p:sp>
      <p:sp>
        <p:nvSpPr>
          <p:cNvPr id="9" name="Content Placeholder 8">
            <a:extLst>
              <a:ext uri="{FF2B5EF4-FFF2-40B4-BE49-F238E27FC236}">
                <a16:creationId xmlns:a16="http://schemas.microsoft.com/office/drawing/2014/main" id="{207FB7CC-85FE-4261-A0A3-01D5647760CC}"/>
              </a:ext>
            </a:extLst>
          </p:cNvPr>
          <p:cNvSpPr>
            <a:spLocks noGrp="1"/>
          </p:cNvSpPr>
          <p:nvPr>
            <p:ph idx="1"/>
          </p:nvPr>
        </p:nvSpPr>
        <p:spPr>
          <a:xfrm>
            <a:off x="643337" y="2184036"/>
            <a:ext cx="2888439" cy="3869634"/>
          </a:xfrm>
        </p:spPr>
        <p:txBody>
          <a:bodyPr>
            <a:normAutofit/>
          </a:bodyPr>
          <a:lstStyle/>
          <a:p>
            <a:r>
              <a:rPr lang="en-US" sz="1600" dirty="0">
                <a:solidFill>
                  <a:srgbClr val="FFFFFF"/>
                </a:solidFill>
              </a:rPr>
              <a:t>Direct transfer of money and securities</a:t>
            </a:r>
          </a:p>
          <a:p>
            <a:r>
              <a:rPr lang="en-US" sz="1600" dirty="0">
                <a:solidFill>
                  <a:srgbClr val="FFFFFF"/>
                </a:solidFill>
              </a:rPr>
              <a:t>Indirect Transfer of money and securities through investment banks</a:t>
            </a:r>
          </a:p>
          <a:p>
            <a:r>
              <a:rPr lang="en-US" sz="1600" dirty="0">
                <a:solidFill>
                  <a:srgbClr val="FFFFFF"/>
                </a:solidFill>
              </a:rPr>
              <a:t>Indirect transfer of money and security through a financial intermediary</a:t>
            </a:r>
          </a:p>
        </p:txBody>
      </p:sp>
    </p:spTree>
    <p:extLst>
      <p:ext uri="{BB962C8B-B14F-4D97-AF65-F5344CB8AC3E}">
        <p14:creationId xmlns:p14="http://schemas.microsoft.com/office/powerpoint/2010/main" val="2309406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E9B969E-CD96-4162-BA90-449BBDA95E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23162" cy="6858000"/>
          </a:xfrm>
          <a:prstGeom prst="rect">
            <a:avLst/>
          </a:prstGeom>
          <a:solidFill>
            <a:schemeClr val="accent1"/>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6B6401A4-FEE5-4976-857C-1FD0CDB2E2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23162" y="0"/>
            <a:ext cx="816874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73D27BAC-F25B-A1DA-9867-9A85910B5E0F}"/>
              </a:ext>
            </a:extLst>
          </p:cNvPr>
          <p:cNvPicPr>
            <a:picLocks noChangeAspect="1"/>
          </p:cNvPicPr>
          <p:nvPr/>
        </p:nvPicPr>
        <p:blipFill>
          <a:blip r:embed="rId2"/>
          <a:stretch>
            <a:fillRect/>
          </a:stretch>
        </p:blipFill>
        <p:spPr>
          <a:xfrm>
            <a:off x="4667497" y="883903"/>
            <a:ext cx="6880072" cy="4929332"/>
          </a:xfrm>
          <a:prstGeom prst="rect">
            <a:avLst/>
          </a:prstGeom>
        </p:spPr>
      </p:pic>
      <p:sp>
        <p:nvSpPr>
          <p:cNvPr id="16" name="Rectangle 15">
            <a:extLst>
              <a:ext uri="{FF2B5EF4-FFF2-40B4-BE49-F238E27FC236}">
                <a16:creationId xmlns:a16="http://schemas.microsoft.com/office/drawing/2014/main" id="{047AF1DF-6993-45FB-92A5-C36B1A680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25029" cy="6858000"/>
          </a:xfrm>
          <a:prstGeom prst="rect">
            <a:avLst/>
          </a:prstGeom>
          <a:blipFill dpi="0" rotWithShape="1">
            <a:blip r:embed="rId3">
              <a:alphaModFix amt="6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11644C4D-7806-AECE-AB5E-23DFA878F791}"/>
              </a:ext>
            </a:extLst>
          </p:cNvPr>
          <p:cNvSpPr>
            <a:spLocks noGrp="1"/>
          </p:cNvSpPr>
          <p:nvPr>
            <p:ph type="title"/>
          </p:nvPr>
        </p:nvSpPr>
        <p:spPr>
          <a:xfrm>
            <a:off x="643433" y="643464"/>
            <a:ext cx="2888344" cy="1428737"/>
          </a:xfrm>
        </p:spPr>
        <p:txBody>
          <a:bodyPr>
            <a:normAutofit/>
          </a:bodyPr>
          <a:lstStyle/>
          <a:p>
            <a:r>
              <a:rPr lang="en-US" sz="3200">
                <a:solidFill>
                  <a:srgbClr val="FFFFFF"/>
                </a:solidFill>
              </a:rPr>
              <a:t>Financial System:</a:t>
            </a:r>
            <a:endParaRPr lang="en-IN" sz="3200">
              <a:solidFill>
                <a:srgbClr val="FFFFFF"/>
              </a:solidFill>
            </a:endParaRPr>
          </a:p>
        </p:txBody>
      </p:sp>
      <p:sp>
        <p:nvSpPr>
          <p:cNvPr id="9" name="Content Placeholder 8">
            <a:extLst>
              <a:ext uri="{FF2B5EF4-FFF2-40B4-BE49-F238E27FC236}">
                <a16:creationId xmlns:a16="http://schemas.microsoft.com/office/drawing/2014/main" id="{A2E879BA-8483-B3DB-9EEC-237945128FF3}"/>
              </a:ext>
            </a:extLst>
          </p:cNvPr>
          <p:cNvSpPr>
            <a:spLocks noGrp="1"/>
          </p:cNvSpPr>
          <p:nvPr>
            <p:ph idx="1"/>
          </p:nvPr>
        </p:nvSpPr>
        <p:spPr>
          <a:xfrm>
            <a:off x="643337" y="2184036"/>
            <a:ext cx="2888439" cy="3869634"/>
          </a:xfrm>
        </p:spPr>
        <p:txBody>
          <a:bodyPr>
            <a:normAutofit/>
          </a:bodyPr>
          <a:lstStyle/>
          <a:p>
            <a:r>
              <a:rPr lang="en-US" sz="1600" dirty="0">
                <a:solidFill>
                  <a:srgbClr val="FFFFFF"/>
                </a:solidFill>
              </a:rPr>
              <a:t>The Financial System</a:t>
            </a:r>
          </a:p>
        </p:txBody>
      </p:sp>
    </p:spTree>
    <p:extLst>
      <p:ext uri="{BB962C8B-B14F-4D97-AF65-F5344CB8AC3E}">
        <p14:creationId xmlns:p14="http://schemas.microsoft.com/office/powerpoint/2010/main" val="958322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F65EEA05-AD42-442F-B6C6-CB9FC2894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12" name="Rectangle 11">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IN"/>
          </a:p>
        </p:txBody>
      </p:sp>
      <p:sp>
        <p:nvSpPr>
          <p:cNvPr id="14" name="Rectangle 13">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txBody>
          <a:bodyPr/>
          <a:lstStyle/>
          <a:p>
            <a:endParaRPr lang="en-IN"/>
          </a:p>
        </p:txBody>
      </p:sp>
      <p:sp>
        <p:nvSpPr>
          <p:cNvPr id="2" name="Title 1">
            <a:extLst>
              <a:ext uri="{FF2B5EF4-FFF2-40B4-BE49-F238E27FC236}">
                <a16:creationId xmlns:a16="http://schemas.microsoft.com/office/drawing/2014/main" id="{6B5FD100-E8DA-A274-BC95-23D872D2CDCF}"/>
              </a:ext>
            </a:extLst>
          </p:cNvPr>
          <p:cNvSpPr>
            <a:spLocks noGrp="1"/>
          </p:cNvSpPr>
          <p:nvPr>
            <p:ph type="title"/>
          </p:nvPr>
        </p:nvSpPr>
        <p:spPr>
          <a:xfrm>
            <a:off x="7532835" y="1420706"/>
            <a:ext cx="3466540" cy="4016587"/>
          </a:xfrm>
        </p:spPr>
        <p:txBody>
          <a:bodyPr>
            <a:normAutofit/>
          </a:bodyPr>
          <a:lstStyle/>
          <a:p>
            <a:r>
              <a:rPr lang="en-US" sz="3600"/>
              <a:t>Financial Markets</a:t>
            </a:r>
            <a:endParaRPr lang="en-IN" sz="3600"/>
          </a:p>
        </p:txBody>
      </p:sp>
      <p:sp>
        <p:nvSpPr>
          <p:cNvPr id="7" name="Content Placeholder 2">
            <a:extLst>
              <a:ext uri="{FF2B5EF4-FFF2-40B4-BE49-F238E27FC236}">
                <a16:creationId xmlns:a16="http://schemas.microsoft.com/office/drawing/2014/main" id="{D6C15565-333E-FC15-E725-39D504879EC7}"/>
              </a:ext>
            </a:extLst>
          </p:cNvPr>
          <p:cNvSpPr>
            <a:spLocks noGrp="1"/>
          </p:cNvSpPr>
          <p:nvPr>
            <p:ph idx="1"/>
          </p:nvPr>
        </p:nvSpPr>
        <p:spPr>
          <a:xfrm>
            <a:off x="1440519" y="1420706"/>
            <a:ext cx="5514758" cy="4016587"/>
          </a:xfrm>
        </p:spPr>
        <p:txBody>
          <a:bodyPr anchor="ctr">
            <a:normAutofit fontScale="70000" lnSpcReduction="20000"/>
          </a:bodyPr>
          <a:lstStyle/>
          <a:p>
            <a:r>
              <a:rPr lang="en-US" dirty="0">
                <a:solidFill>
                  <a:schemeClr val="tx1">
                    <a:lumMod val="75000"/>
                    <a:lumOff val="25000"/>
                  </a:schemeClr>
                </a:solidFill>
              </a:rPr>
              <a:t>Physical Asset Markets &amp; Financial Asset Markets: Physical asset markets (also called “tangible” or “real” asset markets) are for products such as wheat, autos, real estate, computers, and machinery. Financial asset markets, on the other hand, deal with stocks, bonds, notes, and mortgages.</a:t>
            </a:r>
          </a:p>
          <a:p>
            <a:r>
              <a:rPr lang="en-US" dirty="0">
                <a:solidFill>
                  <a:schemeClr val="tx1">
                    <a:lumMod val="75000"/>
                    <a:lumOff val="25000"/>
                  </a:schemeClr>
                </a:solidFill>
              </a:rPr>
              <a:t>Spot Markets &amp; Futures Markets: Spot markets are markets in which assets are bought or sold for “on-the-spot” delivery (literally, within a few days). Futures markets are markets in which participants agree today to buy or sell an asset at some future date.</a:t>
            </a:r>
          </a:p>
          <a:p>
            <a:r>
              <a:rPr lang="en-US" dirty="0">
                <a:solidFill>
                  <a:schemeClr val="tx1">
                    <a:lumMod val="75000"/>
                    <a:lumOff val="25000"/>
                  </a:schemeClr>
                </a:solidFill>
              </a:rPr>
              <a:t>Money Markets &amp; Capital Markets: Money markets are the markets for short-term, highly liquid debt securities. Capital markets are </a:t>
            </a:r>
          </a:p>
          <a:p>
            <a:r>
              <a:rPr lang="en-US" dirty="0">
                <a:solidFill>
                  <a:schemeClr val="tx1">
                    <a:lumMod val="75000"/>
                    <a:lumOff val="25000"/>
                  </a:schemeClr>
                </a:solidFill>
              </a:rPr>
              <a:t>Primary Markets &amp; Secondary Markets: Primary markets are the markets in which corporations raise new capital. Secondary markets are markets in which existing, already outstanding securities are traded among investors.</a:t>
            </a:r>
          </a:p>
          <a:p>
            <a:r>
              <a:rPr lang="en-US" dirty="0">
                <a:solidFill>
                  <a:schemeClr val="tx1">
                    <a:lumMod val="75000"/>
                    <a:lumOff val="25000"/>
                  </a:schemeClr>
                </a:solidFill>
              </a:rPr>
              <a:t>Private Market &amp; Public Market: Private markets, where transactions are negotiated directly between two or more parties, are differentiated from public markets, where standardized contracts are traded on organized exchanges.</a:t>
            </a:r>
            <a:endParaRPr lang="en-IN" dirty="0">
              <a:solidFill>
                <a:schemeClr val="tx1">
                  <a:lumMod val="75000"/>
                  <a:lumOff val="25000"/>
                </a:schemeClr>
              </a:solidFill>
            </a:endParaRPr>
          </a:p>
        </p:txBody>
      </p:sp>
      <p:cxnSp>
        <p:nvCxnSpPr>
          <p:cNvPr id="16" name="Straight Connector 15">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0345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3" name="Rectangle 22">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25" name="Rectangle 24">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IN"/>
          </a:p>
        </p:txBody>
      </p:sp>
      <p:sp>
        <p:nvSpPr>
          <p:cNvPr id="27" name="Rectangle 26">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txBody>
          <a:bodyPr/>
          <a:lstStyle/>
          <a:p>
            <a:endParaRPr lang="en-IN"/>
          </a:p>
        </p:txBody>
      </p:sp>
      <p:sp>
        <p:nvSpPr>
          <p:cNvPr id="2" name="Title 1">
            <a:extLst>
              <a:ext uri="{FF2B5EF4-FFF2-40B4-BE49-F238E27FC236}">
                <a16:creationId xmlns:a16="http://schemas.microsoft.com/office/drawing/2014/main" id="{EAA4021C-535D-6B2A-4187-2314FC251FCE}"/>
              </a:ext>
            </a:extLst>
          </p:cNvPr>
          <p:cNvSpPr>
            <a:spLocks noGrp="1"/>
          </p:cNvSpPr>
          <p:nvPr>
            <p:ph type="title"/>
          </p:nvPr>
        </p:nvSpPr>
        <p:spPr>
          <a:xfrm>
            <a:off x="3844616" y="881210"/>
            <a:ext cx="7417925" cy="1517035"/>
          </a:xfrm>
        </p:spPr>
        <p:txBody>
          <a:bodyPr>
            <a:normAutofit/>
          </a:bodyPr>
          <a:lstStyle/>
          <a:p>
            <a:r>
              <a:rPr lang="en-US">
                <a:solidFill>
                  <a:schemeClr val="tx1">
                    <a:lumMod val="75000"/>
                    <a:lumOff val="25000"/>
                  </a:schemeClr>
                </a:solidFill>
              </a:rPr>
              <a:t>Financial Institutions</a:t>
            </a:r>
            <a:endParaRPr lang="en-IN">
              <a:solidFill>
                <a:schemeClr val="tx1">
                  <a:lumMod val="75000"/>
                  <a:lumOff val="25000"/>
                </a:schemeClr>
              </a:solidFill>
            </a:endParaRPr>
          </a:p>
        </p:txBody>
      </p:sp>
      <p:sp>
        <p:nvSpPr>
          <p:cNvPr id="33" name="Content Placeholder 2">
            <a:extLst>
              <a:ext uri="{FF2B5EF4-FFF2-40B4-BE49-F238E27FC236}">
                <a16:creationId xmlns:a16="http://schemas.microsoft.com/office/drawing/2014/main" id="{DFAA90A5-7BA3-F22F-C673-9AF3B0164468}"/>
              </a:ext>
            </a:extLst>
          </p:cNvPr>
          <p:cNvSpPr>
            <a:spLocks noGrp="1"/>
          </p:cNvSpPr>
          <p:nvPr>
            <p:ph idx="1"/>
          </p:nvPr>
        </p:nvSpPr>
        <p:spPr>
          <a:xfrm>
            <a:off x="3844616" y="2626840"/>
            <a:ext cx="7245103" cy="3131777"/>
          </a:xfrm>
        </p:spPr>
        <p:txBody>
          <a:bodyPr>
            <a:normAutofit/>
          </a:bodyPr>
          <a:lstStyle/>
          <a:p>
            <a:pPr>
              <a:lnSpc>
                <a:spcPct val="90000"/>
              </a:lnSpc>
            </a:pPr>
            <a:r>
              <a:rPr lang="en-US" sz="1300">
                <a:solidFill>
                  <a:schemeClr val="tx1">
                    <a:lumMod val="75000"/>
                    <a:lumOff val="25000"/>
                  </a:schemeClr>
                </a:solidFill>
              </a:rPr>
              <a:t>Investment Banks: An organization that underwrites and distributes new investment securities and helps businesses obtain financing. i.e. Morgan Stanley and Goldman Sachs</a:t>
            </a:r>
          </a:p>
          <a:p>
            <a:pPr>
              <a:lnSpc>
                <a:spcPct val="90000"/>
              </a:lnSpc>
            </a:pPr>
            <a:r>
              <a:rPr lang="en-IN" sz="1300">
                <a:solidFill>
                  <a:schemeClr val="tx1">
                    <a:lumMod val="75000"/>
                    <a:lumOff val="25000"/>
                  </a:schemeClr>
                </a:solidFill>
              </a:rPr>
              <a:t>Commercial banks</a:t>
            </a:r>
            <a:r>
              <a:rPr lang="en-US" sz="1300">
                <a:solidFill>
                  <a:schemeClr val="tx1">
                    <a:lumMod val="75000"/>
                    <a:lumOff val="25000"/>
                  </a:schemeClr>
                </a:solidFill>
              </a:rPr>
              <a:t>: The traditional department store of finance serving a variety of savers and borrowers. i.e Bank of America, Citibank, Wells Fargo, and JP Morgan Chase</a:t>
            </a:r>
          </a:p>
          <a:p>
            <a:pPr>
              <a:lnSpc>
                <a:spcPct val="90000"/>
              </a:lnSpc>
            </a:pPr>
            <a:r>
              <a:rPr lang="en-IN" sz="1300">
                <a:solidFill>
                  <a:schemeClr val="tx1">
                    <a:lumMod val="75000"/>
                    <a:lumOff val="25000"/>
                  </a:schemeClr>
                </a:solidFill>
              </a:rPr>
              <a:t>Financial services corporations</a:t>
            </a:r>
            <a:r>
              <a:rPr lang="en-US" sz="1300">
                <a:solidFill>
                  <a:schemeClr val="tx1">
                    <a:lumMod val="75000"/>
                    <a:lumOff val="25000"/>
                  </a:schemeClr>
                </a:solidFill>
              </a:rPr>
              <a:t>: A firm that offers a wide range of financial services, including investment banking, brokerage operations, insurance, and commercial banking.</a:t>
            </a:r>
          </a:p>
          <a:p>
            <a:pPr>
              <a:lnSpc>
                <a:spcPct val="90000"/>
              </a:lnSpc>
            </a:pPr>
            <a:r>
              <a:rPr lang="en-IN" sz="1300">
                <a:solidFill>
                  <a:schemeClr val="tx1">
                    <a:lumMod val="75000"/>
                    <a:lumOff val="25000"/>
                  </a:schemeClr>
                </a:solidFill>
              </a:rPr>
              <a:t>Credit unions</a:t>
            </a:r>
            <a:r>
              <a:rPr lang="en-US" sz="1300">
                <a:solidFill>
                  <a:schemeClr val="tx1">
                    <a:lumMod val="75000"/>
                    <a:lumOff val="25000"/>
                  </a:schemeClr>
                </a:solidFill>
              </a:rPr>
              <a:t>: Credit unions are cooperative associations whose members are supposed to have a common bond, such as being employees of the same firm.</a:t>
            </a:r>
          </a:p>
          <a:p>
            <a:pPr>
              <a:lnSpc>
                <a:spcPct val="90000"/>
              </a:lnSpc>
            </a:pPr>
            <a:r>
              <a:rPr lang="en-IN" sz="1300">
                <a:solidFill>
                  <a:schemeClr val="tx1">
                    <a:lumMod val="75000"/>
                    <a:lumOff val="25000"/>
                  </a:schemeClr>
                </a:solidFill>
              </a:rPr>
              <a:t>Pension funds</a:t>
            </a:r>
            <a:r>
              <a:rPr lang="en-US" sz="1300">
                <a:solidFill>
                  <a:schemeClr val="tx1">
                    <a:lumMod val="75000"/>
                    <a:lumOff val="25000"/>
                  </a:schemeClr>
                </a:solidFill>
              </a:rPr>
              <a:t>: Pension funds are retirement plans funded by corporations or government agencies for their workers and administered primarily by the trust departments of commercial banks or by life insurance companies.</a:t>
            </a:r>
          </a:p>
        </p:txBody>
      </p:sp>
    </p:spTree>
    <p:extLst>
      <p:ext uri="{BB962C8B-B14F-4D97-AF65-F5344CB8AC3E}">
        <p14:creationId xmlns:p14="http://schemas.microsoft.com/office/powerpoint/2010/main" val="3420379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1" name="Rectangle 20">
            <a:extLst>
              <a:ext uri="{FF2B5EF4-FFF2-40B4-BE49-F238E27FC236}">
                <a16:creationId xmlns:a16="http://schemas.microsoft.com/office/drawing/2014/main" id="{F65EEA05-AD42-442F-B6C6-CB9FC2894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23" name="Rectangle 22">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IN"/>
          </a:p>
        </p:txBody>
      </p:sp>
      <p:sp>
        <p:nvSpPr>
          <p:cNvPr id="25" name="Rectangle 24">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txBody>
          <a:bodyPr/>
          <a:lstStyle/>
          <a:p>
            <a:endParaRPr lang="en-IN"/>
          </a:p>
        </p:txBody>
      </p:sp>
      <p:sp>
        <p:nvSpPr>
          <p:cNvPr id="2" name="Title 1">
            <a:extLst>
              <a:ext uri="{FF2B5EF4-FFF2-40B4-BE49-F238E27FC236}">
                <a16:creationId xmlns:a16="http://schemas.microsoft.com/office/drawing/2014/main" id="{3C6B972E-37B7-9CA9-AA10-A62A0423193C}"/>
              </a:ext>
            </a:extLst>
          </p:cNvPr>
          <p:cNvSpPr>
            <a:spLocks noGrp="1"/>
          </p:cNvSpPr>
          <p:nvPr>
            <p:ph type="title"/>
          </p:nvPr>
        </p:nvSpPr>
        <p:spPr>
          <a:xfrm>
            <a:off x="7532835" y="1420706"/>
            <a:ext cx="3466540" cy="4016587"/>
          </a:xfrm>
        </p:spPr>
        <p:txBody>
          <a:bodyPr>
            <a:normAutofit/>
          </a:bodyPr>
          <a:lstStyle/>
          <a:p>
            <a:r>
              <a:rPr lang="en-US" sz="3600"/>
              <a:t>Financial Institutions: Continued</a:t>
            </a:r>
            <a:endParaRPr lang="en-IN" sz="3600"/>
          </a:p>
        </p:txBody>
      </p:sp>
      <p:sp>
        <p:nvSpPr>
          <p:cNvPr id="3" name="Content Placeholder 2">
            <a:extLst>
              <a:ext uri="{FF2B5EF4-FFF2-40B4-BE49-F238E27FC236}">
                <a16:creationId xmlns:a16="http://schemas.microsoft.com/office/drawing/2014/main" id="{F7BEB693-0444-51B4-C3FF-3311D281C7BD}"/>
              </a:ext>
            </a:extLst>
          </p:cNvPr>
          <p:cNvSpPr>
            <a:spLocks noGrp="1"/>
          </p:cNvSpPr>
          <p:nvPr>
            <p:ph idx="1"/>
          </p:nvPr>
        </p:nvSpPr>
        <p:spPr>
          <a:xfrm>
            <a:off x="1440519" y="1420706"/>
            <a:ext cx="5514758" cy="4016587"/>
          </a:xfrm>
        </p:spPr>
        <p:txBody>
          <a:bodyPr anchor="ctr">
            <a:normAutofit/>
          </a:bodyPr>
          <a:lstStyle/>
          <a:p>
            <a:pPr>
              <a:lnSpc>
                <a:spcPct val="90000"/>
              </a:lnSpc>
            </a:pPr>
            <a:r>
              <a:rPr lang="en-IN" sz="1100" dirty="0">
                <a:solidFill>
                  <a:schemeClr val="tx1">
                    <a:lumMod val="75000"/>
                    <a:lumOff val="25000"/>
                  </a:schemeClr>
                </a:solidFill>
              </a:rPr>
              <a:t>Life insurance companies: </a:t>
            </a:r>
            <a:r>
              <a:rPr lang="en-US" sz="1100" dirty="0">
                <a:solidFill>
                  <a:schemeClr val="tx1">
                    <a:lumMod val="75000"/>
                    <a:lumOff val="25000"/>
                  </a:schemeClr>
                </a:solidFill>
              </a:rPr>
              <a:t>Life insurance companies take savings in the form of annual premiums; invest these funds in stocks, bonds, real estate, and mortgages; and make payments to the beneficiaries of the insured parties.</a:t>
            </a:r>
          </a:p>
          <a:p>
            <a:pPr>
              <a:lnSpc>
                <a:spcPct val="90000"/>
              </a:lnSpc>
            </a:pPr>
            <a:r>
              <a:rPr lang="en-IN" sz="1100" dirty="0">
                <a:solidFill>
                  <a:schemeClr val="tx1">
                    <a:lumMod val="75000"/>
                    <a:lumOff val="25000"/>
                  </a:schemeClr>
                </a:solidFill>
              </a:rPr>
              <a:t>Mutual funds: </a:t>
            </a:r>
            <a:r>
              <a:rPr lang="en-US" sz="1100" dirty="0">
                <a:solidFill>
                  <a:schemeClr val="tx1">
                    <a:lumMod val="75000"/>
                    <a:lumOff val="25000"/>
                  </a:schemeClr>
                </a:solidFill>
              </a:rPr>
              <a:t>Organizations that pool investor funds to purchase financial instruments and thus reduce risks through diversification.</a:t>
            </a:r>
          </a:p>
          <a:p>
            <a:pPr>
              <a:lnSpc>
                <a:spcPct val="90000"/>
              </a:lnSpc>
            </a:pPr>
            <a:r>
              <a:rPr lang="en-IN" sz="1100" dirty="0">
                <a:solidFill>
                  <a:schemeClr val="tx1">
                    <a:lumMod val="75000"/>
                    <a:lumOff val="25000"/>
                  </a:schemeClr>
                </a:solidFill>
              </a:rPr>
              <a:t>Money Market Funds: </a:t>
            </a:r>
            <a:r>
              <a:rPr lang="en-US" sz="1100" dirty="0">
                <a:solidFill>
                  <a:schemeClr val="tx1">
                    <a:lumMod val="75000"/>
                    <a:lumOff val="25000"/>
                  </a:schemeClr>
                </a:solidFill>
              </a:rPr>
              <a:t>Mutual funds that invest in short-term, low-risk securities and allow investors to write checks against their accounts.</a:t>
            </a:r>
          </a:p>
          <a:p>
            <a:pPr>
              <a:lnSpc>
                <a:spcPct val="90000"/>
              </a:lnSpc>
            </a:pPr>
            <a:r>
              <a:rPr lang="en-IN" sz="1100" dirty="0">
                <a:solidFill>
                  <a:schemeClr val="tx1">
                    <a:lumMod val="75000"/>
                    <a:lumOff val="25000"/>
                  </a:schemeClr>
                </a:solidFill>
              </a:rPr>
              <a:t>Exchange-Traded Funds (ETFs): </a:t>
            </a:r>
            <a:r>
              <a:rPr lang="en-US" sz="1100" dirty="0">
                <a:solidFill>
                  <a:schemeClr val="tx1">
                    <a:lumMod val="75000"/>
                    <a:lumOff val="25000"/>
                  </a:schemeClr>
                </a:solidFill>
              </a:rPr>
              <a:t>ETFs buy a portfolio of stocks of a certain type—for example, the S&amp;P 500 or media companies or Chinese companies—and then sell their own shares to the public. ETF shares are generally traded in the public markets, so an investor who wants to invest in the Chinese market, for example, can buy shares in an ETF that holds stocks in that particular market.</a:t>
            </a:r>
          </a:p>
          <a:p>
            <a:pPr>
              <a:lnSpc>
                <a:spcPct val="90000"/>
              </a:lnSpc>
            </a:pPr>
            <a:r>
              <a:rPr lang="en-US" sz="1100" dirty="0">
                <a:solidFill>
                  <a:schemeClr val="tx1">
                    <a:lumMod val="75000"/>
                    <a:lumOff val="25000"/>
                  </a:schemeClr>
                </a:solidFill>
              </a:rPr>
              <a:t>Hedge funds: Hedge funds are also similar to mutual funds because they accept money from savers and use the funds to buy various securities but they are </a:t>
            </a:r>
            <a:r>
              <a:rPr lang="en-US" sz="1100" dirty="0" err="1">
                <a:solidFill>
                  <a:schemeClr val="tx1">
                    <a:lumMod val="75000"/>
                    <a:lumOff val="25000"/>
                  </a:schemeClr>
                </a:solidFill>
              </a:rPr>
              <a:t>unregulatef</a:t>
            </a:r>
            <a:r>
              <a:rPr lang="en-US" sz="1100" dirty="0">
                <a:solidFill>
                  <a:schemeClr val="tx1">
                    <a:lumMod val="75000"/>
                    <a:lumOff val="25000"/>
                  </a:schemeClr>
                </a:solidFill>
              </a:rPr>
              <a:t>. Private Equity Company: Private equity companies are organizations that operate much like hedge funds, but rather than purchasing some of the stock of a firm, private equity players buy and then manage entire firms.</a:t>
            </a:r>
            <a:endParaRPr lang="en-IN" sz="1100" dirty="0">
              <a:solidFill>
                <a:schemeClr val="tx1">
                  <a:lumMod val="75000"/>
                  <a:lumOff val="25000"/>
                </a:schemeClr>
              </a:solidFill>
            </a:endParaRPr>
          </a:p>
          <a:p>
            <a:pPr>
              <a:lnSpc>
                <a:spcPct val="90000"/>
              </a:lnSpc>
            </a:pPr>
            <a:endParaRPr lang="en-IN" sz="1100" dirty="0">
              <a:solidFill>
                <a:schemeClr val="tx1">
                  <a:lumMod val="75000"/>
                  <a:lumOff val="25000"/>
                </a:schemeClr>
              </a:solidFill>
            </a:endParaRPr>
          </a:p>
        </p:txBody>
      </p:sp>
      <p:cxnSp>
        <p:nvCxnSpPr>
          <p:cNvPr id="27" name="Straight Connector 26">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5028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D7A9026-87C9-4F44-9EC3-75AA7E6FB8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9D4A564-D451-4CDB-971B-95F3B044C6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7" y="0"/>
            <a:ext cx="8168743"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7CB884E-F589-488F-ADF5-77FF20080A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43" y="643464"/>
            <a:ext cx="6909336" cy="5571072"/>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txBody>
          <a:bodyPr/>
          <a:lstStyle/>
          <a:p>
            <a:endParaRPr lang="en-IN"/>
          </a:p>
        </p:txBody>
      </p:sp>
      <p:sp useBgFill="1">
        <p:nvSpPr>
          <p:cNvPr id="15" name="Rectangle 14">
            <a:extLst>
              <a:ext uri="{FF2B5EF4-FFF2-40B4-BE49-F238E27FC236}">
                <a16:creationId xmlns:a16="http://schemas.microsoft.com/office/drawing/2014/main" id="{11603A8D-1B1C-4538-9FE9-374B8FD55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071" y="809244"/>
            <a:ext cx="6583680" cy="5239512"/>
          </a:xfrm>
          <a:prstGeom prst="rect">
            <a:avLst/>
          </a:prstGeom>
          <a:ln w="6350" cap="sq" cmpd="sng" algn="ctr">
            <a:solidFill>
              <a:schemeClr val="tx1">
                <a:lumMod val="50000"/>
                <a:lumOff val="50000"/>
              </a:schemeClr>
            </a:solidFill>
            <a:prstDash val="solid"/>
            <a:miter lim="800000"/>
          </a:ln>
          <a:effectLst/>
        </p:spPr>
        <p:txBody>
          <a:bodyPr/>
          <a:lstStyle/>
          <a:p>
            <a:endParaRPr lang="en-IN"/>
          </a:p>
        </p:txBody>
      </p:sp>
      <p:sp>
        <p:nvSpPr>
          <p:cNvPr id="17" name="Rectangle 16">
            <a:extLst>
              <a:ext uri="{FF2B5EF4-FFF2-40B4-BE49-F238E27FC236}">
                <a16:creationId xmlns:a16="http://schemas.microsoft.com/office/drawing/2014/main" id="{69BE86D1-7317-478F-819B-8779B075C2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66876" y="0"/>
            <a:ext cx="4025029" cy="6858000"/>
          </a:xfrm>
          <a:prstGeom prst="rect">
            <a:avLst/>
          </a:prstGeom>
          <a:blipFill dpi="0" rotWithShape="1">
            <a:blip r:embed="rId2">
              <a:alphaModFix amt="6000"/>
              <a:duotone>
                <a:schemeClr val="bg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D1D0A931-8A6A-FF49-89CC-0F6BC9EF2A8D}"/>
              </a:ext>
            </a:extLst>
          </p:cNvPr>
          <p:cNvSpPr>
            <a:spLocks noGrp="1"/>
          </p:cNvSpPr>
          <p:nvPr>
            <p:ph type="title"/>
          </p:nvPr>
        </p:nvSpPr>
        <p:spPr>
          <a:xfrm>
            <a:off x="8660189" y="643464"/>
            <a:ext cx="2888344" cy="5571071"/>
          </a:xfrm>
        </p:spPr>
        <p:txBody>
          <a:bodyPr>
            <a:normAutofit/>
          </a:bodyPr>
          <a:lstStyle/>
          <a:p>
            <a:r>
              <a:rPr lang="en-US">
                <a:solidFill>
                  <a:schemeClr val="bg1"/>
                </a:solidFill>
              </a:rPr>
              <a:t>The Stock Market: Types</a:t>
            </a:r>
            <a:endParaRPr lang="en-IN">
              <a:solidFill>
                <a:schemeClr val="bg1"/>
              </a:solidFill>
            </a:endParaRPr>
          </a:p>
        </p:txBody>
      </p:sp>
      <p:graphicFrame>
        <p:nvGraphicFramePr>
          <p:cNvPr id="5" name="Content Placeholder 2">
            <a:extLst>
              <a:ext uri="{FF2B5EF4-FFF2-40B4-BE49-F238E27FC236}">
                <a16:creationId xmlns:a16="http://schemas.microsoft.com/office/drawing/2014/main" id="{3D66D797-CD21-71F8-FCA1-C1049F8453C5}"/>
              </a:ext>
            </a:extLst>
          </p:cNvPr>
          <p:cNvGraphicFramePr>
            <a:graphicFrameLocks noGrp="1"/>
          </p:cNvGraphicFramePr>
          <p:nvPr>
            <p:ph idx="1"/>
            <p:extLst>
              <p:ext uri="{D42A27DB-BD31-4B8C-83A1-F6EECF244321}">
                <p14:modId xmlns:p14="http://schemas.microsoft.com/office/powerpoint/2010/main" val="2023260354"/>
              </p:ext>
            </p:extLst>
          </p:nvPr>
        </p:nvGraphicFramePr>
        <p:xfrm>
          <a:off x="1286615" y="1286931"/>
          <a:ext cx="5668310" cy="42841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5497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D7A9026-87C9-4F44-9EC3-75AA7E6FB8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9D4A564-D451-4CDB-971B-95F3B044C6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7" y="0"/>
            <a:ext cx="8168743"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7CB884E-F589-488F-ADF5-77FF20080A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43" y="643464"/>
            <a:ext cx="6909336" cy="5571072"/>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txBody>
          <a:bodyPr/>
          <a:lstStyle/>
          <a:p>
            <a:endParaRPr lang="en-IN"/>
          </a:p>
        </p:txBody>
      </p:sp>
      <p:sp useBgFill="1">
        <p:nvSpPr>
          <p:cNvPr id="15" name="Rectangle 14">
            <a:extLst>
              <a:ext uri="{FF2B5EF4-FFF2-40B4-BE49-F238E27FC236}">
                <a16:creationId xmlns:a16="http://schemas.microsoft.com/office/drawing/2014/main" id="{11603A8D-1B1C-4538-9FE9-374B8FD555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071" y="809244"/>
            <a:ext cx="6583680" cy="5239512"/>
          </a:xfrm>
          <a:prstGeom prst="rect">
            <a:avLst/>
          </a:prstGeom>
          <a:ln w="6350" cap="sq" cmpd="sng" algn="ctr">
            <a:solidFill>
              <a:schemeClr val="tx1">
                <a:lumMod val="50000"/>
                <a:lumOff val="50000"/>
              </a:schemeClr>
            </a:solidFill>
            <a:prstDash val="solid"/>
            <a:miter lim="800000"/>
          </a:ln>
          <a:effectLst/>
        </p:spPr>
        <p:txBody>
          <a:bodyPr/>
          <a:lstStyle/>
          <a:p>
            <a:endParaRPr lang="en-IN"/>
          </a:p>
        </p:txBody>
      </p:sp>
      <p:sp>
        <p:nvSpPr>
          <p:cNvPr id="17" name="Rectangle 16">
            <a:extLst>
              <a:ext uri="{FF2B5EF4-FFF2-40B4-BE49-F238E27FC236}">
                <a16:creationId xmlns:a16="http://schemas.microsoft.com/office/drawing/2014/main" id="{69BE86D1-7317-478F-819B-8779B075C2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66876" y="0"/>
            <a:ext cx="4025029" cy="6858000"/>
          </a:xfrm>
          <a:prstGeom prst="rect">
            <a:avLst/>
          </a:prstGeom>
          <a:blipFill dpi="0" rotWithShape="1">
            <a:blip r:embed="rId2">
              <a:alphaModFix amt="6000"/>
              <a:duotone>
                <a:schemeClr val="bg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FF613A0A-76A0-8099-0AAA-7CEB1CB39FD0}"/>
              </a:ext>
            </a:extLst>
          </p:cNvPr>
          <p:cNvSpPr>
            <a:spLocks noGrp="1"/>
          </p:cNvSpPr>
          <p:nvPr>
            <p:ph type="title"/>
          </p:nvPr>
        </p:nvSpPr>
        <p:spPr>
          <a:xfrm>
            <a:off x="8660189" y="643464"/>
            <a:ext cx="2888344" cy="5571071"/>
          </a:xfrm>
        </p:spPr>
        <p:txBody>
          <a:bodyPr>
            <a:normAutofit/>
          </a:bodyPr>
          <a:lstStyle/>
          <a:p>
            <a:r>
              <a:rPr lang="en-US" sz="3700">
                <a:solidFill>
                  <a:schemeClr val="bg1"/>
                </a:solidFill>
              </a:rPr>
              <a:t>Points to remember:</a:t>
            </a:r>
            <a:endParaRPr lang="en-IN" sz="3700">
              <a:solidFill>
                <a:schemeClr val="bg1"/>
              </a:solidFill>
            </a:endParaRPr>
          </a:p>
        </p:txBody>
      </p:sp>
      <p:graphicFrame>
        <p:nvGraphicFramePr>
          <p:cNvPr id="5" name="Content Placeholder 2">
            <a:extLst>
              <a:ext uri="{FF2B5EF4-FFF2-40B4-BE49-F238E27FC236}">
                <a16:creationId xmlns:a16="http://schemas.microsoft.com/office/drawing/2014/main" id="{82595DB7-DB06-5A14-D6CA-FE4C93C9B6B4}"/>
              </a:ext>
            </a:extLst>
          </p:cNvPr>
          <p:cNvGraphicFramePr>
            <a:graphicFrameLocks noGrp="1"/>
          </p:cNvGraphicFramePr>
          <p:nvPr>
            <p:ph idx="1"/>
            <p:extLst>
              <p:ext uri="{D42A27DB-BD31-4B8C-83A1-F6EECF244321}">
                <p14:modId xmlns:p14="http://schemas.microsoft.com/office/powerpoint/2010/main" val="3453738387"/>
              </p:ext>
            </p:extLst>
          </p:nvPr>
        </p:nvGraphicFramePr>
        <p:xfrm>
          <a:off x="1286615" y="1286931"/>
          <a:ext cx="5668310" cy="42841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3461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2F73EB-B46F-4F77-B3DC-7C374906F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9" name="Rectangle 8">
            <a:extLst>
              <a:ext uri="{FF2B5EF4-FFF2-40B4-BE49-F238E27FC236}">
                <a16:creationId xmlns:a16="http://schemas.microsoft.com/office/drawing/2014/main" id="{ADDB10B3-CF45-4294-8994-0E8AD1FC6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IN"/>
          </a:p>
        </p:txBody>
      </p:sp>
      <p:sp>
        <p:nvSpPr>
          <p:cNvPr id="11" name="Rectangle 10">
            <a:extLst>
              <a:ext uri="{FF2B5EF4-FFF2-40B4-BE49-F238E27FC236}">
                <a16:creationId xmlns:a16="http://schemas.microsoft.com/office/drawing/2014/main" id="{5145417F-1D1B-48A7-B4DA-BAD73B02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IN"/>
          </a:p>
        </p:txBody>
      </p:sp>
      <p:sp>
        <p:nvSpPr>
          <p:cNvPr id="13" name="Rectangle 12">
            <a:extLst>
              <a:ext uri="{FF2B5EF4-FFF2-40B4-BE49-F238E27FC236}">
                <a16:creationId xmlns:a16="http://schemas.microsoft.com/office/drawing/2014/main" id="{13CF9D9F-1672-4D0C-934E-CD9EE1BE5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grpSp>
        <p:nvGrpSpPr>
          <p:cNvPr id="15" name="Group 14">
            <a:extLst>
              <a:ext uri="{FF2B5EF4-FFF2-40B4-BE49-F238E27FC236}">
                <a16:creationId xmlns:a16="http://schemas.microsoft.com/office/drawing/2014/main" id="{1558C702-CA14-4264-B8FC-A5120F75DE0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27" name="Straight Connector 26">
              <a:extLst>
                <a:ext uri="{FF2B5EF4-FFF2-40B4-BE49-F238E27FC236}">
                  <a16:creationId xmlns:a16="http://schemas.microsoft.com/office/drawing/2014/main" id="{6621A72C-7343-4A22-8700-696C5860A21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B44A4DC-7861-4DCC-9931-5A075855D6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16C316F-BFB5-424F-A951-E962A3B745C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0" name="Rectangle 19">
            <a:extLst>
              <a:ext uri="{FF2B5EF4-FFF2-40B4-BE49-F238E27FC236}">
                <a16:creationId xmlns:a16="http://schemas.microsoft.com/office/drawing/2014/main" id="{6995F625-BE4F-4433-8290-5DF0E8589F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2" name="Rectangle 21">
            <a:extLst>
              <a:ext uri="{FF2B5EF4-FFF2-40B4-BE49-F238E27FC236}">
                <a16:creationId xmlns:a16="http://schemas.microsoft.com/office/drawing/2014/main" id="{80102662-1FA4-4C7A-B144-19699DF43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sp>
        <p:nvSpPr>
          <p:cNvPr id="24" name="Rectangle 23">
            <a:extLst>
              <a:ext uri="{FF2B5EF4-FFF2-40B4-BE49-F238E27FC236}">
                <a16:creationId xmlns:a16="http://schemas.microsoft.com/office/drawing/2014/main" id="{655E224A-5F26-423E-949C-07A720F39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IN"/>
          </a:p>
        </p:txBody>
      </p:sp>
      <p:sp>
        <p:nvSpPr>
          <p:cNvPr id="26" name="Rectangle 25">
            <a:extLst>
              <a:ext uri="{FF2B5EF4-FFF2-40B4-BE49-F238E27FC236}">
                <a16:creationId xmlns:a16="http://schemas.microsoft.com/office/drawing/2014/main" id="{A6F1DA18-4CA4-40CF-9ACA-105D8373B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txBody>
          <a:bodyPr/>
          <a:lstStyle/>
          <a:p>
            <a:endParaRPr lang="en-IN"/>
          </a:p>
        </p:txBody>
      </p:sp>
      <p:sp>
        <p:nvSpPr>
          <p:cNvPr id="2" name="Title 1">
            <a:extLst>
              <a:ext uri="{FF2B5EF4-FFF2-40B4-BE49-F238E27FC236}">
                <a16:creationId xmlns:a16="http://schemas.microsoft.com/office/drawing/2014/main" id="{FE3D69D9-91B0-C103-6286-55889159620C}"/>
              </a:ext>
            </a:extLst>
          </p:cNvPr>
          <p:cNvSpPr>
            <a:spLocks noGrp="1"/>
          </p:cNvSpPr>
          <p:nvPr>
            <p:ph type="title"/>
          </p:nvPr>
        </p:nvSpPr>
        <p:spPr>
          <a:xfrm>
            <a:off x="1260205" y="1887795"/>
            <a:ext cx="9673306" cy="2733106"/>
          </a:xfrm>
        </p:spPr>
        <p:txBody>
          <a:bodyPr vert="horz" lIns="91440" tIns="45720" rIns="91440" bIns="45720" rtlCol="0" anchor="ctr">
            <a:normAutofit/>
          </a:bodyPr>
          <a:lstStyle/>
          <a:p>
            <a:pPr algn="ctr">
              <a:lnSpc>
                <a:spcPct val="83000"/>
              </a:lnSpc>
            </a:pPr>
            <a:r>
              <a:rPr lang="en-US" sz="7200" cap="all" spc="-100" dirty="0"/>
              <a:t>Thank You</a:t>
            </a:r>
          </a:p>
        </p:txBody>
      </p:sp>
      <p:sp>
        <p:nvSpPr>
          <p:cNvPr id="28" name="Rectangle 27">
            <a:extLst>
              <a:ext uri="{FF2B5EF4-FFF2-40B4-BE49-F238E27FC236}">
                <a16:creationId xmlns:a16="http://schemas.microsoft.com/office/drawing/2014/main" id="{7C6D1B74-744B-4231-97DB-86B4C9C5E2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610955"/>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cxnSp>
        <p:nvCxnSpPr>
          <p:cNvPr id="30" name="Straight Connector 29">
            <a:extLst>
              <a:ext uri="{FF2B5EF4-FFF2-40B4-BE49-F238E27FC236}">
                <a16:creationId xmlns:a16="http://schemas.microsoft.com/office/drawing/2014/main" id="{ABC98C72-9EDD-4426-B45A-84E06A7CD2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4887186-EE44-4AD3-BEFE-3478B45371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8EECC4E-F1C0-4C09-A7FD-4D623DACCC4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44380"/>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52325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1107</TotalTime>
  <Words>831</Words>
  <Application>Microsoft Office PowerPoint</Application>
  <PresentationFormat>Widescreen</PresentationFormat>
  <Paragraphs>36</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Century Gothic</vt:lpstr>
      <vt:lpstr>Garamond</vt:lpstr>
      <vt:lpstr>Savon</vt:lpstr>
      <vt:lpstr>Financial Markets &amp; Institutions</vt:lpstr>
      <vt:lpstr>The Capital Allocation Process</vt:lpstr>
      <vt:lpstr>Financial System:</vt:lpstr>
      <vt:lpstr>Financial Markets</vt:lpstr>
      <vt:lpstr>Financial Institutions</vt:lpstr>
      <vt:lpstr>Financial Institutions: Continued</vt:lpstr>
      <vt:lpstr>The Stock Market: Types</vt:lpstr>
      <vt:lpstr>Points to remember:</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jayant kumar</dc:creator>
  <cp:lastModifiedBy>jayant kumar</cp:lastModifiedBy>
  <cp:revision>4</cp:revision>
  <dcterms:created xsi:type="dcterms:W3CDTF">2025-07-25T14:07:34Z</dcterms:created>
  <dcterms:modified xsi:type="dcterms:W3CDTF">2025-07-30T18:03:20Z</dcterms:modified>
</cp:coreProperties>
</file>