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14512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1F2DE"/>
          </a:solidFill>
          <a:ln/>
        </p:spPr>
      </p:sp>
      <p:sp>
        <p:nvSpPr>
          <p:cNvPr id="3" name="Shape 1"/>
          <p:cNvSpPr/>
          <p:nvPr/>
        </p:nvSpPr>
        <p:spPr>
          <a:xfrm>
            <a:off x="0" y="0"/>
            <a:ext cx="14630400" cy="8229600"/>
          </a:xfrm>
          <a:prstGeom prst="rect">
            <a:avLst/>
          </a:prstGeom>
          <a:solidFill>
            <a:srgbClr val="FCFBF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1F2DE"/>
          </a:solidFill>
          <a:ln/>
        </p:spPr>
      </p:sp>
      <p:sp>
        <p:nvSpPr>
          <p:cNvPr id="3" name="Shape 1"/>
          <p:cNvSpPr/>
          <p:nvPr/>
        </p:nvSpPr>
        <p:spPr>
          <a:xfrm>
            <a:off x="0" y="0"/>
            <a:ext cx="14630400" cy="8229600"/>
          </a:xfrm>
          <a:prstGeom prst="rect">
            <a:avLst/>
          </a:prstGeom>
          <a:solidFill>
            <a:srgbClr val="FCFBF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1F2DE"/>
          </a:solidFill>
          <a:ln/>
        </p:spPr>
      </p:sp>
      <p:sp>
        <p:nvSpPr>
          <p:cNvPr id="3" name="Shape 1"/>
          <p:cNvSpPr/>
          <p:nvPr/>
        </p:nvSpPr>
        <p:spPr>
          <a:xfrm>
            <a:off x="0" y="0"/>
            <a:ext cx="14630400" cy="8229600"/>
          </a:xfrm>
          <a:prstGeom prst="rect">
            <a:avLst/>
          </a:prstGeom>
          <a:solidFill>
            <a:srgbClr val="FCFBF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1F2DE"/>
          </a:solidFill>
          <a:ln/>
        </p:spPr>
      </p:sp>
      <p:sp>
        <p:nvSpPr>
          <p:cNvPr id="3" name="Shape 1"/>
          <p:cNvSpPr/>
          <p:nvPr/>
        </p:nvSpPr>
        <p:spPr>
          <a:xfrm>
            <a:off x="0" y="0"/>
            <a:ext cx="14630400" cy="8229600"/>
          </a:xfrm>
          <a:prstGeom prst="rect">
            <a:avLst/>
          </a:prstGeom>
          <a:solidFill>
            <a:srgbClr val="FCFBF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1F2DE"/>
          </a:solidFill>
          <a:ln/>
        </p:spPr>
      </p:sp>
      <p:sp>
        <p:nvSpPr>
          <p:cNvPr id="3" name="Shape 1"/>
          <p:cNvSpPr/>
          <p:nvPr/>
        </p:nvSpPr>
        <p:spPr>
          <a:xfrm>
            <a:off x="0" y="0"/>
            <a:ext cx="14630400" cy="8229600"/>
          </a:xfrm>
          <a:prstGeom prst="rect">
            <a:avLst/>
          </a:prstGeom>
          <a:solidFill>
            <a:srgbClr val="FCFBF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1F2DE"/>
          </a:solidFill>
          <a:ln/>
        </p:spPr>
      </p:sp>
      <p:sp>
        <p:nvSpPr>
          <p:cNvPr id="3" name="Shape 1"/>
          <p:cNvSpPr/>
          <p:nvPr/>
        </p:nvSpPr>
        <p:spPr>
          <a:xfrm>
            <a:off x="0" y="0"/>
            <a:ext cx="14630400" cy="8229600"/>
          </a:xfrm>
          <a:prstGeom prst="rect">
            <a:avLst/>
          </a:prstGeom>
          <a:solidFill>
            <a:srgbClr val="FCFBF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1F2DE"/>
          </a:solidFill>
          <a:ln/>
        </p:spPr>
      </p:sp>
      <p:sp>
        <p:nvSpPr>
          <p:cNvPr id="3" name="Shape 1"/>
          <p:cNvSpPr/>
          <p:nvPr/>
        </p:nvSpPr>
        <p:spPr>
          <a:xfrm>
            <a:off x="0" y="0"/>
            <a:ext cx="14630400" cy="8229600"/>
          </a:xfrm>
          <a:prstGeom prst="rect">
            <a:avLst/>
          </a:prstGeom>
          <a:solidFill>
            <a:srgbClr val="FCFBF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1F2DE"/>
          </a:solidFill>
          <a:ln/>
        </p:spPr>
      </p:sp>
      <p:sp>
        <p:nvSpPr>
          <p:cNvPr id="3" name="Shape 1"/>
          <p:cNvSpPr/>
          <p:nvPr/>
        </p:nvSpPr>
        <p:spPr>
          <a:xfrm>
            <a:off x="0" y="0"/>
            <a:ext cx="14630400" cy="8229600"/>
          </a:xfrm>
          <a:prstGeom prst="rect">
            <a:avLst/>
          </a:prstGeom>
          <a:solidFill>
            <a:srgbClr val="FCFBF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93790" y="1062633"/>
            <a:ext cx="7556421" cy="2934653"/>
          </a:xfrm>
          <a:prstGeom prst="rect">
            <a:avLst/>
          </a:prstGeom>
          <a:noFill/>
          <a:ln/>
        </p:spPr>
        <p:txBody>
          <a:bodyPr wrap="square" lIns="0" tIns="0" rIns="0" bIns="0" rtlCol="0" anchor="t"/>
          <a:lstStyle/>
          <a:p>
            <a:pPr marL="0" indent="0">
              <a:lnSpc>
                <a:spcPts val="7700"/>
              </a:lnSpc>
              <a:buNone/>
            </a:pPr>
            <a:r>
              <a:rPr lang="en-US" sz="6150" dirty="0">
                <a:solidFill>
                  <a:srgbClr val="233E32"/>
                </a:solidFill>
                <a:latin typeface="Alice" pitchFamily="34" charset="0"/>
                <a:ea typeface="Alice" pitchFamily="34" charset="-122"/>
                <a:cs typeface="Alice" pitchFamily="34" charset="-120"/>
              </a:rPr>
              <a:t>Measurement: Length, Mass, and Volume</a:t>
            </a:r>
            <a:endParaRPr lang="en-US" sz="6150" dirty="0"/>
          </a:p>
        </p:txBody>
      </p:sp>
      <p:sp>
        <p:nvSpPr>
          <p:cNvPr id="4" name="Text 1"/>
          <p:cNvSpPr/>
          <p:nvPr/>
        </p:nvSpPr>
        <p:spPr>
          <a:xfrm>
            <a:off x="793790" y="4337447"/>
            <a:ext cx="7556421" cy="2177415"/>
          </a:xfrm>
          <a:prstGeom prst="rect">
            <a:avLst/>
          </a:prstGeom>
          <a:noFill/>
          <a:ln/>
        </p:spPr>
        <p:txBody>
          <a:bodyPr wrap="square" lIns="0" tIns="0" rIns="0" bIns="0" rtlCol="0" anchor="t"/>
          <a:lstStyle/>
          <a:p>
            <a:pPr marL="0" indent="0">
              <a:lnSpc>
                <a:spcPts val="2850"/>
              </a:lnSpc>
              <a:buNone/>
            </a:pPr>
            <a:r>
              <a:rPr lang="en-US" sz="1750" dirty="0">
                <a:solidFill>
                  <a:srgbClr val="2C2821"/>
                </a:solidFill>
                <a:latin typeface="Lora" pitchFamily="34" charset="0"/>
                <a:ea typeface="Lora" pitchFamily="34" charset="-122"/>
                <a:cs typeface="Lora" pitchFamily="34" charset="-120"/>
              </a:rPr>
              <a:t>Measurement is a fundamental concept in science, engineering, and our everyday lives. It allows us to quantify the physical properties of the world around us, enabling us to better understand and interact with our environment. In this presentation, we will explore the three primary types of measurement: length, mass, and volume, delving into their importance, units, and practical applications.</a:t>
            </a:r>
            <a:endParaRPr lang="en-US" sz="1750" dirty="0"/>
          </a:p>
        </p:txBody>
      </p:sp>
      <p:sp>
        <p:nvSpPr>
          <p:cNvPr id="5" name="Shape 2"/>
          <p:cNvSpPr/>
          <p:nvPr/>
        </p:nvSpPr>
        <p:spPr>
          <a:xfrm>
            <a:off x="793790" y="6786920"/>
            <a:ext cx="362903" cy="362903"/>
          </a:xfrm>
          <a:prstGeom prst="roundRect">
            <a:avLst>
              <a:gd name="adj" fmla="val 25194296"/>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801410" y="6794540"/>
            <a:ext cx="347663" cy="347663"/>
          </a:xfrm>
          <a:prstGeom prst="rect">
            <a:avLst/>
          </a:prstGeom>
        </p:spPr>
      </p:pic>
      <p:sp>
        <p:nvSpPr>
          <p:cNvPr id="7" name="Text 3"/>
          <p:cNvSpPr/>
          <p:nvPr/>
        </p:nvSpPr>
        <p:spPr>
          <a:xfrm>
            <a:off x="1270040" y="6770013"/>
            <a:ext cx="3417451" cy="396835"/>
          </a:xfrm>
          <a:prstGeom prst="rect">
            <a:avLst/>
          </a:prstGeom>
          <a:noFill/>
          <a:ln/>
        </p:spPr>
        <p:txBody>
          <a:bodyPr wrap="none" lIns="0" tIns="0" rIns="0" bIns="0" rtlCol="0" anchor="t"/>
          <a:lstStyle/>
          <a:p>
            <a:pPr marL="0" indent="0" algn="l">
              <a:lnSpc>
                <a:spcPts val="3100"/>
              </a:lnSpc>
              <a:buNone/>
            </a:pPr>
            <a:r>
              <a:rPr lang="en-US" sz="2200" b="1" dirty="0">
                <a:solidFill>
                  <a:srgbClr val="2C2821"/>
                </a:solidFill>
                <a:latin typeface="Lora Bold" pitchFamily="34" charset="0"/>
                <a:ea typeface="Lora Bold" pitchFamily="34" charset="-122"/>
                <a:cs typeface="Lora Bold" pitchFamily="34" charset="-120"/>
              </a:rPr>
              <a:t>by Onwurah Onyedikachi</a:t>
            </a:r>
            <a:endParaRPr lang="en-US"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194822" y="779026"/>
            <a:ext cx="5144453" cy="632460"/>
          </a:xfrm>
          <a:prstGeom prst="rect">
            <a:avLst/>
          </a:prstGeom>
          <a:noFill/>
          <a:ln/>
        </p:spPr>
        <p:txBody>
          <a:bodyPr wrap="none" lIns="0" tIns="0" rIns="0" bIns="0" rtlCol="0" anchor="t"/>
          <a:lstStyle/>
          <a:p>
            <a:pPr marL="0" indent="0">
              <a:lnSpc>
                <a:spcPts val="4950"/>
              </a:lnSpc>
              <a:buNone/>
            </a:pPr>
            <a:r>
              <a:rPr lang="en-US" sz="3950" dirty="0">
                <a:solidFill>
                  <a:srgbClr val="233E32"/>
                </a:solidFill>
                <a:latin typeface="Alice" pitchFamily="34" charset="0"/>
                <a:ea typeface="Alice" pitchFamily="34" charset="-122"/>
                <a:cs typeface="Alice" pitchFamily="34" charset="-120"/>
              </a:rPr>
              <a:t>What is Measurement?</a:t>
            </a:r>
            <a:endParaRPr lang="en-US" sz="3950" dirty="0"/>
          </a:p>
        </p:txBody>
      </p:sp>
      <p:sp>
        <p:nvSpPr>
          <p:cNvPr id="4" name="Shape 1"/>
          <p:cNvSpPr/>
          <p:nvPr/>
        </p:nvSpPr>
        <p:spPr>
          <a:xfrm>
            <a:off x="6194822" y="1942743"/>
            <a:ext cx="455414" cy="455414"/>
          </a:xfrm>
          <a:prstGeom prst="roundRect">
            <a:avLst>
              <a:gd name="adj" fmla="val 6667"/>
            </a:avLst>
          </a:prstGeom>
          <a:solidFill>
            <a:srgbClr val="F0EDE6"/>
          </a:solidFill>
          <a:ln/>
        </p:spPr>
      </p:sp>
      <p:sp>
        <p:nvSpPr>
          <p:cNvPr id="5" name="Text 2"/>
          <p:cNvSpPr/>
          <p:nvPr/>
        </p:nvSpPr>
        <p:spPr>
          <a:xfrm>
            <a:off x="6357580" y="2018586"/>
            <a:ext cx="129897" cy="303609"/>
          </a:xfrm>
          <a:prstGeom prst="rect">
            <a:avLst/>
          </a:prstGeom>
          <a:noFill/>
          <a:ln/>
        </p:spPr>
        <p:txBody>
          <a:bodyPr wrap="none" lIns="0" tIns="0" rIns="0" bIns="0" rtlCol="0" anchor="t"/>
          <a:lstStyle/>
          <a:p>
            <a:pPr marL="0" indent="0" algn="ctr">
              <a:lnSpc>
                <a:spcPts val="2350"/>
              </a:lnSpc>
              <a:buNone/>
            </a:pPr>
            <a:r>
              <a:rPr lang="en-US" sz="2350" dirty="0">
                <a:solidFill>
                  <a:srgbClr val="2C2821"/>
                </a:solidFill>
                <a:latin typeface="Alice" pitchFamily="34" charset="0"/>
                <a:ea typeface="Alice" pitchFamily="34" charset="-122"/>
                <a:cs typeface="Alice" pitchFamily="34" charset="-120"/>
              </a:rPr>
              <a:t>1</a:t>
            </a:r>
            <a:endParaRPr lang="en-US" sz="2350" dirty="0"/>
          </a:p>
        </p:txBody>
      </p:sp>
      <p:sp>
        <p:nvSpPr>
          <p:cNvPr id="6" name="Text 3"/>
          <p:cNvSpPr/>
          <p:nvPr/>
        </p:nvSpPr>
        <p:spPr>
          <a:xfrm>
            <a:off x="6852642" y="1942743"/>
            <a:ext cx="3104555" cy="632460"/>
          </a:xfrm>
          <a:prstGeom prst="rect">
            <a:avLst/>
          </a:prstGeom>
          <a:noFill/>
          <a:ln/>
        </p:spPr>
        <p:txBody>
          <a:bodyPr wrap="square" lIns="0" tIns="0" rIns="0" bIns="0" rtlCol="0" anchor="t"/>
          <a:lstStyle/>
          <a:p>
            <a:pPr marL="0" indent="0">
              <a:lnSpc>
                <a:spcPts val="2450"/>
              </a:lnSpc>
              <a:buNone/>
            </a:pPr>
            <a:r>
              <a:rPr lang="en-US" sz="1950" dirty="0">
                <a:solidFill>
                  <a:srgbClr val="2C2821"/>
                </a:solidFill>
                <a:latin typeface="Alice" pitchFamily="34" charset="0"/>
                <a:ea typeface="Alice" pitchFamily="34" charset="-122"/>
                <a:cs typeface="Alice" pitchFamily="34" charset="-120"/>
              </a:rPr>
              <a:t>Quantifying Physical Properties</a:t>
            </a:r>
            <a:endParaRPr lang="en-US" sz="1950" dirty="0"/>
          </a:p>
        </p:txBody>
      </p:sp>
      <p:sp>
        <p:nvSpPr>
          <p:cNvPr id="7" name="Text 4"/>
          <p:cNvSpPr/>
          <p:nvPr/>
        </p:nvSpPr>
        <p:spPr>
          <a:xfrm>
            <a:off x="6852642" y="2696647"/>
            <a:ext cx="3104555" cy="2590800"/>
          </a:xfrm>
          <a:prstGeom prst="rect">
            <a:avLst/>
          </a:prstGeom>
          <a:noFill/>
          <a:ln/>
        </p:spPr>
        <p:txBody>
          <a:bodyPr wrap="square" lIns="0" tIns="0" rIns="0" bIns="0" rtlCol="0" anchor="t"/>
          <a:lstStyle/>
          <a:p>
            <a:pPr marL="0" indent="0">
              <a:lnSpc>
                <a:spcPts val="2550"/>
              </a:lnSpc>
              <a:buNone/>
            </a:pPr>
            <a:r>
              <a:rPr lang="en-US" sz="1550" dirty="0">
                <a:solidFill>
                  <a:srgbClr val="2C2821"/>
                </a:solidFill>
                <a:latin typeface="Lora" pitchFamily="34" charset="0"/>
                <a:ea typeface="Lora" pitchFamily="34" charset="-122"/>
                <a:cs typeface="Lora" pitchFamily="34" charset="-120"/>
              </a:rPr>
              <a:t>Measurement is the process of assigning a numerical value to a physical quantity, such as the length, mass, or volume of an object. It allows us to describe and compare the physical world in a precise and standardized manner.</a:t>
            </a:r>
            <a:endParaRPr lang="en-US" sz="1550" dirty="0"/>
          </a:p>
        </p:txBody>
      </p:sp>
      <p:sp>
        <p:nvSpPr>
          <p:cNvPr id="8" name="Shape 5"/>
          <p:cNvSpPr/>
          <p:nvPr/>
        </p:nvSpPr>
        <p:spPr>
          <a:xfrm>
            <a:off x="10159603" y="1942743"/>
            <a:ext cx="455414" cy="455414"/>
          </a:xfrm>
          <a:prstGeom prst="roundRect">
            <a:avLst>
              <a:gd name="adj" fmla="val 6667"/>
            </a:avLst>
          </a:prstGeom>
          <a:solidFill>
            <a:srgbClr val="F0EDE6"/>
          </a:solidFill>
          <a:ln/>
        </p:spPr>
      </p:sp>
      <p:sp>
        <p:nvSpPr>
          <p:cNvPr id="9" name="Text 6"/>
          <p:cNvSpPr/>
          <p:nvPr/>
        </p:nvSpPr>
        <p:spPr>
          <a:xfrm>
            <a:off x="10312718" y="2018586"/>
            <a:ext cx="149066" cy="303609"/>
          </a:xfrm>
          <a:prstGeom prst="rect">
            <a:avLst/>
          </a:prstGeom>
          <a:noFill/>
          <a:ln/>
        </p:spPr>
        <p:txBody>
          <a:bodyPr wrap="none" lIns="0" tIns="0" rIns="0" bIns="0" rtlCol="0" anchor="t"/>
          <a:lstStyle/>
          <a:p>
            <a:pPr marL="0" indent="0" algn="ctr">
              <a:lnSpc>
                <a:spcPts val="2350"/>
              </a:lnSpc>
              <a:buNone/>
            </a:pPr>
            <a:r>
              <a:rPr lang="en-US" sz="2350" dirty="0">
                <a:solidFill>
                  <a:srgbClr val="2C2821"/>
                </a:solidFill>
                <a:latin typeface="Alice" pitchFamily="34" charset="0"/>
                <a:ea typeface="Alice" pitchFamily="34" charset="-122"/>
                <a:cs typeface="Alice" pitchFamily="34" charset="-120"/>
              </a:rPr>
              <a:t>2</a:t>
            </a:r>
            <a:endParaRPr lang="en-US" sz="2350" dirty="0"/>
          </a:p>
        </p:txBody>
      </p:sp>
      <p:sp>
        <p:nvSpPr>
          <p:cNvPr id="10" name="Text 7"/>
          <p:cNvSpPr/>
          <p:nvPr/>
        </p:nvSpPr>
        <p:spPr>
          <a:xfrm>
            <a:off x="10817423" y="1942743"/>
            <a:ext cx="3104555" cy="632460"/>
          </a:xfrm>
          <a:prstGeom prst="rect">
            <a:avLst/>
          </a:prstGeom>
          <a:noFill/>
          <a:ln/>
        </p:spPr>
        <p:txBody>
          <a:bodyPr wrap="square" lIns="0" tIns="0" rIns="0" bIns="0" rtlCol="0" anchor="t"/>
          <a:lstStyle/>
          <a:p>
            <a:pPr marL="0" indent="0">
              <a:lnSpc>
                <a:spcPts val="2450"/>
              </a:lnSpc>
              <a:buNone/>
            </a:pPr>
            <a:r>
              <a:rPr lang="en-US" sz="1950" dirty="0">
                <a:solidFill>
                  <a:srgbClr val="2C2821"/>
                </a:solidFill>
                <a:latin typeface="Alice" pitchFamily="34" charset="0"/>
                <a:ea typeface="Alice" pitchFamily="34" charset="-122"/>
                <a:cs typeface="Alice" pitchFamily="34" charset="-120"/>
              </a:rPr>
              <a:t>Enabling Scientific Advancement</a:t>
            </a:r>
            <a:endParaRPr lang="en-US" sz="1950" dirty="0"/>
          </a:p>
        </p:txBody>
      </p:sp>
      <p:sp>
        <p:nvSpPr>
          <p:cNvPr id="11" name="Text 8"/>
          <p:cNvSpPr/>
          <p:nvPr/>
        </p:nvSpPr>
        <p:spPr>
          <a:xfrm>
            <a:off x="10817423" y="2696647"/>
            <a:ext cx="3104555" cy="2914650"/>
          </a:xfrm>
          <a:prstGeom prst="rect">
            <a:avLst/>
          </a:prstGeom>
          <a:noFill/>
          <a:ln/>
        </p:spPr>
        <p:txBody>
          <a:bodyPr wrap="square" lIns="0" tIns="0" rIns="0" bIns="0" rtlCol="0" anchor="t"/>
          <a:lstStyle/>
          <a:p>
            <a:pPr marL="0" indent="0">
              <a:lnSpc>
                <a:spcPts val="2550"/>
              </a:lnSpc>
              <a:buNone/>
            </a:pPr>
            <a:r>
              <a:rPr lang="en-US" sz="1550" dirty="0">
                <a:solidFill>
                  <a:srgbClr val="2C2821"/>
                </a:solidFill>
                <a:latin typeface="Lora" pitchFamily="34" charset="0"/>
                <a:ea typeface="Lora" pitchFamily="34" charset="-122"/>
                <a:cs typeface="Lora" pitchFamily="34" charset="-120"/>
              </a:rPr>
              <a:t>Accurate measurement is essential for scientific research, as it provides the data needed to test hypotheses, make observations, and draw conclusions. It underpins the development of new technologies and the advancement of knowledge.</a:t>
            </a:r>
            <a:endParaRPr lang="en-US" sz="1550" dirty="0"/>
          </a:p>
        </p:txBody>
      </p:sp>
      <p:sp>
        <p:nvSpPr>
          <p:cNvPr id="12" name="Shape 9"/>
          <p:cNvSpPr/>
          <p:nvPr/>
        </p:nvSpPr>
        <p:spPr>
          <a:xfrm>
            <a:off x="6194822" y="6041350"/>
            <a:ext cx="455414" cy="455414"/>
          </a:xfrm>
          <a:prstGeom prst="roundRect">
            <a:avLst>
              <a:gd name="adj" fmla="val 6667"/>
            </a:avLst>
          </a:prstGeom>
          <a:solidFill>
            <a:srgbClr val="F0EDE6"/>
          </a:solidFill>
          <a:ln/>
        </p:spPr>
      </p:sp>
      <p:sp>
        <p:nvSpPr>
          <p:cNvPr id="13" name="Text 10"/>
          <p:cNvSpPr/>
          <p:nvPr/>
        </p:nvSpPr>
        <p:spPr>
          <a:xfrm>
            <a:off x="6348532" y="6117193"/>
            <a:ext cx="147876" cy="303609"/>
          </a:xfrm>
          <a:prstGeom prst="rect">
            <a:avLst/>
          </a:prstGeom>
          <a:noFill/>
          <a:ln/>
        </p:spPr>
        <p:txBody>
          <a:bodyPr wrap="none" lIns="0" tIns="0" rIns="0" bIns="0" rtlCol="0" anchor="t"/>
          <a:lstStyle/>
          <a:p>
            <a:pPr marL="0" indent="0" algn="ctr">
              <a:lnSpc>
                <a:spcPts val="2350"/>
              </a:lnSpc>
              <a:buNone/>
            </a:pPr>
            <a:r>
              <a:rPr lang="en-US" sz="2350" dirty="0">
                <a:solidFill>
                  <a:srgbClr val="2C2821"/>
                </a:solidFill>
                <a:latin typeface="Alice" pitchFamily="34" charset="0"/>
                <a:ea typeface="Alice" pitchFamily="34" charset="-122"/>
                <a:cs typeface="Alice" pitchFamily="34" charset="-120"/>
              </a:rPr>
              <a:t>3</a:t>
            </a:r>
            <a:endParaRPr lang="en-US" sz="2350" dirty="0"/>
          </a:p>
        </p:txBody>
      </p:sp>
      <p:sp>
        <p:nvSpPr>
          <p:cNvPr id="14" name="Text 11"/>
          <p:cNvSpPr/>
          <p:nvPr/>
        </p:nvSpPr>
        <p:spPr>
          <a:xfrm>
            <a:off x="6852642" y="6041350"/>
            <a:ext cx="2530078" cy="316230"/>
          </a:xfrm>
          <a:prstGeom prst="rect">
            <a:avLst/>
          </a:prstGeom>
          <a:noFill/>
          <a:ln/>
        </p:spPr>
        <p:txBody>
          <a:bodyPr wrap="none" lIns="0" tIns="0" rIns="0" bIns="0" rtlCol="0" anchor="t"/>
          <a:lstStyle/>
          <a:p>
            <a:pPr marL="0" indent="0">
              <a:lnSpc>
                <a:spcPts val="2450"/>
              </a:lnSpc>
              <a:buNone/>
            </a:pPr>
            <a:r>
              <a:rPr lang="en-US" sz="1950" dirty="0">
                <a:solidFill>
                  <a:srgbClr val="2C2821"/>
                </a:solidFill>
                <a:latin typeface="Alice" pitchFamily="34" charset="0"/>
                <a:ea typeface="Alice" pitchFamily="34" charset="-122"/>
                <a:cs typeface="Alice" pitchFamily="34" charset="-120"/>
              </a:rPr>
              <a:t>Practical Applications</a:t>
            </a:r>
            <a:endParaRPr lang="en-US" sz="1950" dirty="0"/>
          </a:p>
        </p:txBody>
      </p:sp>
      <p:sp>
        <p:nvSpPr>
          <p:cNvPr id="15" name="Text 12"/>
          <p:cNvSpPr/>
          <p:nvPr/>
        </p:nvSpPr>
        <p:spPr>
          <a:xfrm>
            <a:off x="6852642" y="6479024"/>
            <a:ext cx="7069336" cy="971550"/>
          </a:xfrm>
          <a:prstGeom prst="rect">
            <a:avLst/>
          </a:prstGeom>
          <a:noFill/>
          <a:ln/>
        </p:spPr>
        <p:txBody>
          <a:bodyPr wrap="square" lIns="0" tIns="0" rIns="0" bIns="0" rtlCol="0" anchor="t"/>
          <a:lstStyle/>
          <a:p>
            <a:pPr marL="0" indent="0">
              <a:lnSpc>
                <a:spcPts val="2550"/>
              </a:lnSpc>
              <a:buNone/>
            </a:pPr>
            <a:r>
              <a:rPr lang="en-US" sz="1550" dirty="0">
                <a:solidFill>
                  <a:srgbClr val="2C2821"/>
                </a:solidFill>
                <a:latin typeface="Lora" pitchFamily="34" charset="0"/>
                <a:ea typeface="Lora" pitchFamily="34" charset="-122"/>
                <a:cs typeface="Lora" pitchFamily="34" charset="-120"/>
              </a:rPr>
              <a:t>Measurement plays a crucial role in everyday life, from cooking and construction to transportation and commerce. It ensures consistency, accuracy, and fairness in various activities and transactions.</a:t>
            </a:r>
            <a:endParaRPr lang="en-US" sz="1550" dirty="0"/>
          </a:p>
        </p:txBody>
      </p:sp>
      <p:pic>
        <p:nvPicPr>
          <p:cNvPr id="19" name="Picture 18">
            <a:extLst>
              <a:ext uri="{FF2B5EF4-FFF2-40B4-BE49-F238E27FC236}">
                <a16:creationId xmlns:a16="http://schemas.microsoft.com/office/drawing/2014/main" id="{2350A687-CB36-422F-8958-1642596E369A}"/>
              </a:ext>
            </a:extLst>
          </p:cNvPr>
          <p:cNvPicPr>
            <a:picLocks noChangeAspect="1"/>
          </p:cNvPicPr>
          <p:nvPr/>
        </p:nvPicPr>
        <p:blipFill>
          <a:blip r:embed="rId4"/>
          <a:stretch>
            <a:fillRect/>
          </a:stretch>
        </p:blipFill>
        <p:spPr>
          <a:xfrm>
            <a:off x="11848712" y="7789660"/>
            <a:ext cx="2781688" cy="40010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259211"/>
          </a:xfrm>
          <a:prstGeom prst="rect">
            <a:avLst/>
          </a:prstGeom>
        </p:spPr>
      </p:pic>
      <p:sp>
        <p:nvSpPr>
          <p:cNvPr id="3" name="Text 0"/>
          <p:cNvSpPr/>
          <p:nvPr/>
        </p:nvSpPr>
        <p:spPr>
          <a:xfrm>
            <a:off x="632579" y="2756178"/>
            <a:ext cx="4518541" cy="564713"/>
          </a:xfrm>
          <a:prstGeom prst="rect">
            <a:avLst/>
          </a:prstGeom>
          <a:noFill/>
          <a:ln/>
        </p:spPr>
        <p:txBody>
          <a:bodyPr wrap="none" lIns="0" tIns="0" rIns="0" bIns="0" rtlCol="0" anchor="t"/>
          <a:lstStyle/>
          <a:p>
            <a:pPr marL="0" indent="0">
              <a:lnSpc>
                <a:spcPts val="4400"/>
              </a:lnSpc>
              <a:buNone/>
            </a:pPr>
            <a:r>
              <a:rPr lang="en-US" sz="3550" dirty="0">
                <a:solidFill>
                  <a:srgbClr val="233E32"/>
                </a:solidFill>
                <a:latin typeface="Alice" pitchFamily="34" charset="0"/>
                <a:ea typeface="Alice" pitchFamily="34" charset="-122"/>
                <a:cs typeface="Alice" pitchFamily="34" charset="-120"/>
              </a:rPr>
              <a:t>Measuring Length</a:t>
            </a:r>
            <a:endParaRPr lang="en-US" sz="3550" dirty="0"/>
          </a:p>
        </p:txBody>
      </p:sp>
      <p:sp>
        <p:nvSpPr>
          <p:cNvPr id="4" name="Shape 1"/>
          <p:cNvSpPr/>
          <p:nvPr/>
        </p:nvSpPr>
        <p:spPr>
          <a:xfrm>
            <a:off x="632579" y="5663327"/>
            <a:ext cx="13365242" cy="22860"/>
          </a:xfrm>
          <a:prstGeom prst="roundRect">
            <a:avLst>
              <a:gd name="adj" fmla="val 118599"/>
            </a:avLst>
          </a:prstGeom>
          <a:solidFill>
            <a:srgbClr val="D6D3CC"/>
          </a:solidFill>
          <a:ln/>
        </p:spPr>
      </p:sp>
      <p:sp>
        <p:nvSpPr>
          <p:cNvPr id="5" name="Shape 2"/>
          <p:cNvSpPr/>
          <p:nvPr/>
        </p:nvSpPr>
        <p:spPr>
          <a:xfrm>
            <a:off x="3917156" y="5030807"/>
            <a:ext cx="22860" cy="632579"/>
          </a:xfrm>
          <a:prstGeom prst="roundRect">
            <a:avLst>
              <a:gd name="adj" fmla="val 118599"/>
            </a:avLst>
          </a:prstGeom>
          <a:solidFill>
            <a:srgbClr val="D6D3CC"/>
          </a:solidFill>
          <a:ln/>
        </p:spPr>
      </p:sp>
      <p:sp>
        <p:nvSpPr>
          <p:cNvPr id="6" name="Shape 3"/>
          <p:cNvSpPr/>
          <p:nvPr/>
        </p:nvSpPr>
        <p:spPr>
          <a:xfrm>
            <a:off x="3725347" y="5460028"/>
            <a:ext cx="406598" cy="406598"/>
          </a:xfrm>
          <a:prstGeom prst="roundRect">
            <a:avLst>
              <a:gd name="adj" fmla="val 6668"/>
            </a:avLst>
          </a:prstGeom>
          <a:solidFill>
            <a:srgbClr val="F0EDE6"/>
          </a:solidFill>
          <a:ln/>
        </p:spPr>
      </p:sp>
      <p:sp>
        <p:nvSpPr>
          <p:cNvPr id="7" name="Text 4"/>
          <p:cNvSpPr/>
          <p:nvPr/>
        </p:nvSpPr>
        <p:spPr>
          <a:xfrm>
            <a:off x="3870603" y="5527774"/>
            <a:ext cx="116086" cy="271105"/>
          </a:xfrm>
          <a:prstGeom prst="rect">
            <a:avLst/>
          </a:prstGeom>
          <a:noFill/>
          <a:ln/>
        </p:spPr>
        <p:txBody>
          <a:bodyPr wrap="none" lIns="0" tIns="0" rIns="0" bIns="0" rtlCol="0" anchor="t"/>
          <a:lstStyle/>
          <a:p>
            <a:pPr marL="0" indent="0" algn="ctr">
              <a:lnSpc>
                <a:spcPts val="2100"/>
              </a:lnSpc>
              <a:buNone/>
            </a:pPr>
            <a:r>
              <a:rPr lang="en-US" sz="2100" dirty="0">
                <a:solidFill>
                  <a:srgbClr val="2C2821"/>
                </a:solidFill>
                <a:latin typeface="Alice" pitchFamily="34" charset="0"/>
                <a:ea typeface="Alice" pitchFamily="34" charset="-122"/>
                <a:cs typeface="Alice" pitchFamily="34" charset="-120"/>
              </a:rPr>
              <a:t>1</a:t>
            </a:r>
            <a:endParaRPr lang="en-US" sz="2100" dirty="0"/>
          </a:p>
        </p:txBody>
      </p:sp>
      <p:sp>
        <p:nvSpPr>
          <p:cNvPr id="8" name="Text 5"/>
          <p:cNvSpPr/>
          <p:nvPr/>
        </p:nvSpPr>
        <p:spPr>
          <a:xfrm>
            <a:off x="2799040" y="3591997"/>
            <a:ext cx="2259211" cy="282416"/>
          </a:xfrm>
          <a:prstGeom prst="rect">
            <a:avLst/>
          </a:prstGeom>
          <a:noFill/>
          <a:ln/>
        </p:spPr>
        <p:txBody>
          <a:bodyPr wrap="none" lIns="0" tIns="0" rIns="0" bIns="0" rtlCol="0" anchor="t"/>
          <a:lstStyle/>
          <a:p>
            <a:pPr marL="0" indent="0" algn="ctr">
              <a:lnSpc>
                <a:spcPts val="2200"/>
              </a:lnSpc>
              <a:buNone/>
            </a:pPr>
            <a:r>
              <a:rPr lang="en-US" sz="1750" dirty="0">
                <a:solidFill>
                  <a:srgbClr val="2C2821"/>
                </a:solidFill>
                <a:latin typeface="Alice" pitchFamily="34" charset="0"/>
                <a:ea typeface="Alice" pitchFamily="34" charset="-122"/>
                <a:cs typeface="Alice" pitchFamily="34" charset="-120"/>
              </a:rPr>
              <a:t>Direct Measurement</a:t>
            </a:r>
            <a:endParaRPr lang="en-US" sz="1750" dirty="0"/>
          </a:p>
        </p:txBody>
      </p:sp>
      <p:sp>
        <p:nvSpPr>
          <p:cNvPr id="9" name="Text 6"/>
          <p:cNvSpPr/>
          <p:nvPr/>
        </p:nvSpPr>
        <p:spPr>
          <a:xfrm>
            <a:off x="813316" y="3982760"/>
            <a:ext cx="6230779" cy="867251"/>
          </a:xfrm>
          <a:prstGeom prst="rect">
            <a:avLst/>
          </a:prstGeom>
          <a:noFill/>
          <a:ln/>
        </p:spPr>
        <p:txBody>
          <a:bodyPr wrap="square" lIns="0" tIns="0" rIns="0" bIns="0" rtlCol="0" anchor="t"/>
          <a:lstStyle/>
          <a:p>
            <a:pPr marL="0" indent="0" algn="ctr">
              <a:lnSpc>
                <a:spcPts val="2250"/>
              </a:lnSpc>
              <a:buNone/>
            </a:pPr>
            <a:r>
              <a:rPr lang="en-US" sz="1400" dirty="0">
                <a:solidFill>
                  <a:srgbClr val="2C2821"/>
                </a:solidFill>
                <a:latin typeface="Lora" pitchFamily="34" charset="0"/>
                <a:ea typeface="Lora" pitchFamily="34" charset="-122"/>
                <a:cs typeface="Lora" pitchFamily="34" charset="-120"/>
              </a:rPr>
              <a:t>The most common method of measuring length is to use a ruler or tape measure, which provides a direct comparison between the object and a standardized scale.</a:t>
            </a:r>
            <a:endParaRPr lang="en-US" sz="1400" dirty="0"/>
          </a:p>
        </p:txBody>
      </p:sp>
      <p:sp>
        <p:nvSpPr>
          <p:cNvPr id="10" name="Shape 7"/>
          <p:cNvSpPr/>
          <p:nvPr/>
        </p:nvSpPr>
        <p:spPr>
          <a:xfrm>
            <a:off x="7303651" y="5663267"/>
            <a:ext cx="22860" cy="632579"/>
          </a:xfrm>
          <a:prstGeom prst="roundRect">
            <a:avLst>
              <a:gd name="adj" fmla="val 118599"/>
            </a:avLst>
          </a:prstGeom>
          <a:solidFill>
            <a:srgbClr val="D6D3CC"/>
          </a:solidFill>
          <a:ln/>
        </p:spPr>
      </p:sp>
      <p:sp>
        <p:nvSpPr>
          <p:cNvPr id="11" name="Shape 8"/>
          <p:cNvSpPr/>
          <p:nvPr/>
        </p:nvSpPr>
        <p:spPr>
          <a:xfrm>
            <a:off x="7111841" y="5460028"/>
            <a:ext cx="406598" cy="406598"/>
          </a:xfrm>
          <a:prstGeom prst="roundRect">
            <a:avLst>
              <a:gd name="adj" fmla="val 6668"/>
            </a:avLst>
          </a:prstGeom>
          <a:solidFill>
            <a:srgbClr val="F0EDE6"/>
          </a:solidFill>
          <a:ln/>
        </p:spPr>
      </p:sp>
      <p:sp>
        <p:nvSpPr>
          <p:cNvPr id="12" name="Text 9"/>
          <p:cNvSpPr/>
          <p:nvPr/>
        </p:nvSpPr>
        <p:spPr>
          <a:xfrm>
            <a:off x="7248525" y="5527774"/>
            <a:ext cx="133112" cy="271105"/>
          </a:xfrm>
          <a:prstGeom prst="rect">
            <a:avLst/>
          </a:prstGeom>
          <a:noFill/>
          <a:ln/>
        </p:spPr>
        <p:txBody>
          <a:bodyPr wrap="none" lIns="0" tIns="0" rIns="0" bIns="0" rtlCol="0" anchor="t"/>
          <a:lstStyle/>
          <a:p>
            <a:pPr marL="0" indent="0" algn="ctr">
              <a:lnSpc>
                <a:spcPts val="2100"/>
              </a:lnSpc>
              <a:buNone/>
            </a:pPr>
            <a:r>
              <a:rPr lang="en-US" sz="2100" dirty="0">
                <a:solidFill>
                  <a:srgbClr val="2C2821"/>
                </a:solidFill>
                <a:latin typeface="Alice" pitchFamily="34" charset="0"/>
                <a:ea typeface="Alice" pitchFamily="34" charset="-122"/>
                <a:cs typeface="Alice" pitchFamily="34" charset="-120"/>
              </a:rPr>
              <a:t>2</a:t>
            </a:r>
            <a:endParaRPr lang="en-US" sz="2100" dirty="0"/>
          </a:p>
        </p:txBody>
      </p:sp>
      <p:sp>
        <p:nvSpPr>
          <p:cNvPr id="13" name="Text 10"/>
          <p:cNvSpPr/>
          <p:nvPr/>
        </p:nvSpPr>
        <p:spPr>
          <a:xfrm>
            <a:off x="6185535" y="6476643"/>
            <a:ext cx="2259211" cy="282416"/>
          </a:xfrm>
          <a:prstGeom prst="rect">
            <a:avLst/>
          </a:prstGeom>
          <a:noFill/>
          <a:ln/>
        </p:spPr>
        <p:txBody>
          <a:bodyPr wrap="none" lIns="0" tIns="0" rIns="0" bIns="0" rtlCol="0" anchor="t"/>
          <a:lstStyle/>
          <a:p>
            <a:pPr marL="0" indent="0" algn="ctr">
              <a:lnSpc>
                <a:spcPts val="2200"/>
              </a:lnSpc>
              <a:buNone/>
            </a:pPr>
            <a:r>
              <a:rPr lang="en-US" sz="1750" dirty="0">
                <a:solidFill>
                  <a:srgbClr val="2C2821"/>
                </a:solidFill>
                <a:latin typeface="Alice" pitchFamily="34" charset="0"/>
                <a:ea typeface="Alice" pitchFamily="34" charset="-122"/>
                <a:cs typeface="Alice" pitchFamily="34" charset="-120"/>
              </a:rPr>
              <a:t>Indirect Measurement</a:t>
            </a:r>
            <a:endParaRPr lang="en-US" sz="1750" dirty="0"/>
          </a:p>
        </p:txBody>
      </p:sp>
      <p:sp>
        <p:nvSpPr>
          <p:cNvPr id="14" name="Text 11"/>
          <p:cNvSpPr/>
          <p:nvPr/>
        </p:nvSpPr>
        <p:spPr>
          <a:xfrm>
            <a:off x="4199811" y="6867406"/>
            <a:ext cx="6230779" cy="867251"/>
          </a:xfrm>
          <a:prstGeom prst="rect">
            <a:avLst/>
          </a:prstGeom>
          <a:noFill/>
          <a:ln/>
        </p:spPr>
        <p:txBody>
          <a:bodyPr wrap="square" lIns="0" tIns="0" rIns="0" bIns="0" rtlCol="0" anchor="t"/>
          <a:lstStyle/>
          <a:p>
            <a:pPr marL="0" indent="0" algn="ctr">
              <a:lnSpc>
                <a:spcPts val="2250"/>
              </a:lnSpc>
              <a:buNone/>
            </a:pPr>
            <a:r>
              <a:rPr lang="en-US" sz="1400" dirty="0">
                <a:solidFill>
                  <a:srgbClr val="2C2821"/>
                </a:solidFill>
                <a:latin typeface="Lora" pitchFamily="34" charset="0"/>
                <a:ea typeface="Lora" pitchFamily="34" charset="-122"/>
                <a:cs typeface="Lora" pitchFamily="34" charset="-120"/>
              </a:rPr>
              <a:t>In some cases, indirect methods may be used, such as triangulation or the use of specialized instruments like calipers or micrometers, to measure lengths that are not easily accessible or too small to be directly measured.</a:t>
            </a:r>
            <a:endParaRPr lang="en-US" sz="1400" dirty="0"/>
          </a:p>
        </p:txBody>
      </p:sp>
      <p:sp>
        <p:nvSpPr>
          <p:cNvPr id="15" name="Shape 12"/>
          <p:cNvSpPr/>
          <p:nvPr/>
        </p:nvSpPr>
        <p:spPr>
          <a:xfrm>
            <a:off x="10690146" y="5030807"/>
            <a:ext cx="22860" cy="632579"/>
          </a:xfrm>
          <a:prstGeom prst="roundRect">
            <a:avLst>
              <a:gd name="adj" fmla="val 118599"/>
            </a:avLst>
          </a:prstGeom>
          <a:solidFill>
            <a:srgbClr val="D6D3CC"/>
          </a:solidFill>
          <a:ln/>
        </p:spPr>
      </p:sp>
      <p:sp>
        <p:nvSpPr>
          <p:cNvPr id="16" name="Shape 13"/>
          <p:cNvSpPr/>
          <p:nvPr/>
        </p:nvSpPr>
        <p:spPr>
          <a:xfrm>
            <a:off x="10498336" y="5460028"/>
            <a:ext cx="406598" cy="406598"/>
          </a:xfrm>
          <a:prstGeom prst="roundRect">
            <a:avLst>
              <a:gd name="adj" fmla="val 6668"/>
            </a:avLst>
          </a:prstGeom>
          <a:solidFill>
            <a:srgbClr val="F0EDE6"/>
          </a:solidFill>
          <a:ln/>
        </p:spPr>
      </p:sp>
      <p:sp>
        <p:nvSpPr>
          <p:cNvPr id="17" name="Text 14"/>
          <p:cNvSpPr/>
          <p:nvPr/>
        </p:nvSpPr>
        <p:spPr>
          <a:xfrm>
            <a:off x="10635615" y="5527774"/>
            <a:ext cx="132040" cy="271105"/>
          </a:xfrm>
          <a:prstGeom prst="rect">
            <a:avLst/>
          </a:prstGeom>
          <a:noFill/>
          <a:ln/>
        </p:spPr>
        <p:txBody>
          <a:bodyPr wrap="none" lIns="0" tIns="0" rIns="0" bIns="0" rtlCol="0" anchor="t"/>
          <a:lstStyle/>
          <a:p>
            <a:pPr marL="0" indent="0" algn="ctr">
              <a:lnSpc>
                <a:spcPts val="2100"/>
              </a:lnSpc>
              <a:buNone/>
            </a:pPr>
            <a:r>
              <a:rPr lang="en-US" sz="2100" dirty="0">
                <a:solidFill>
                  <a:srgbClr val="2C2821"/>
                </a:solidFill>
                <a:latin typeface="Alice" pitchFamily="34" charset="0"/>
                <a:ea typeface="Alice" pitchFamily="34" charset="-122"/>
                <a:cs typeface="Alice" pitchFamily="34" charset="-120"/>
              </a:rPr>
              <a:t>3</a:t>
            </a:r>
            <a:endParaRPr lang="en-US" sz="2100" dirty="0"/>
          </a:p>
        </p:txBody>
      </p:sp>
      <p:sp>
        <p:nvSpPr>
          <p:cNvPr id="18" name="Text 15"/>
          <p:cNvSpPr/>
          <p:nvPr/>
        </p:nvSpPr>
        <p:spPr>
          <a:xfrm>
            <a:off x="9572030" y="3591997"/>
            <a:ext cx="2259211" cy="282416"/>
          </a:xfrm>
          <a:prstGeom prst="rect">
            <a:avLst/>
          </a:prstGeom>
          <a:noFill/>
          <a:ln/>
        </p:spPr>
        <p:txBody>
          <a:bodyPr wrap="none" lIns="0" tIns="0" rIns="0" bIns="0" rtlCol="0" anchor="t"/>
          <a:lstStyle/>
          <a:p>
            <a:pPr marL="0" indent="0" algn="ctr">
              <a:lnSpc>
                <a:spcPts val="2200"/>
              </a:lnSpc>
              <a:buNone/>
            </a:pPr>
            <a:r>
              <a:rPr lang="en-US" sz="1750" dirty="0">
                <a:solidFill>
                  <a:srgbClr val="2C2821"/>
                </a:solidFill>
                <a:latin typeface="Alice" pitchFamily="34" charset="0"/>
                <a:ea typeface="Alice" pitchFamily="34" charset="-122"/>
                <a:cs typeface="Alice" pitchFamily="34" charset="-120"/>
              </a:rPr>
              <a:t>Digital Measurement</a:t>
            </a:r>
            <a:endParaRPr lang="en-US" sz="1750" dirty="0"/>
          </a:p>
        </p:txBody>
      </p:sp>
      <p:sp>
        <p:nvSpPr>
          <p:cNvPr id="19" name="Text 16"/>
          <p:cNvSpPr/>
          <p:nvPr/>
        </p:nvSpPr>
        <p:spPr>
          <a:xfrm>
            <a:off x="7586305" y="3982760"/>
            <a:ext cx="6230779" cy="867251"/>
          </a:xfrm>
          <a:prstGeom prst="rect">
            <a:avLst/>
          </a:prstGeom>
          <a:noFill/>
          <a:ln/>
        </p:spPr>
        <p:txBody>
          <a:bodyPr wrap="square" lIns="0" tIns="0" rIns="0" bIns="0" rtlCol="0" anchor="t"/>
          <a:lstStyle/>
          <a:p>
            <a:pPr marL="0" indent="0" algn="ctr">
              <a:lnSpc>
                <a:spcPts val="2250"/>
              </a:lnSpc>
              <a:buNone/>
            </a:pPr>
            <a:r>
              <a:rPr lang="en-US" sz="1400" dirty="0">
                <a:solidFill>
                  <a:srgbClr val="2C2821"/>
                </a:solidFill>
                <a:latin typeface="Lora" pitchFamily="34" charset="0"/>
                <a:ea typeface="Lora" pitchFamily="34" charset="-122"/>
                <a:cs typeface="Lora" pitchFamily="34" charset="-120"/>
              </a:rPr>
              <a:t>Modern technology has introduced digital tools like laser distance meters and ultrasonic sensors, which can provide highly accurate and precise length measurements, even for complex or hard-to-reach objects.</a:t>
            </a:r>
            <a:endParaRPr lang="en-US" sz="1400" dirty="0"/>
          </a:p>
        </p:txBody>
      </p:sp>
      <p:pic>
        <p:nvPicPr>
          <p:cNvPr id="21" name="Picture 20">
            <a:extLst>
              <a:ext uri="{FF2B5EF4-FFF2-40B4-BE49-F238E27FC236}">
                <a16:creationId xmlns:a16="http://schemas.microsoft.com/office/drawing/2014/main" id="{7932CC61-08AF-42B1-8038-B9E8E7A258E5}"/>
              </a:ext>
            </a:extLst>
          </p:cNvPr>
          <p:cNvPicPr>
            <a:picLocks noChangeAspect="1"/>
          </p:cNvPicPr>
          <p:nvPr/>
        </p:nvPicPr>
        <p:blipFill>
          <a:blip r:embed="rId4"/>
          <a:stretch>
            <a:fillRect/>
          </a:stretch>
        </p:blipFill>
        <p:spPr>
          <a:xfrm>
            <a:off x="11848712" y="7734657"/>
            <a:ext cx="2781688" cy="40010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93790" y="1814155"/>
            <a:ext cx="5670590" cy="708779"/>
          </a:xfrm>
          <a:prstGeom prst="rect">
            <a:avLst/>
          </a:prstGeom>
          <a:noFill/>
          <a:ln/>
        </p:spPr>
        <p:txBody>
          <a:bodyPr wrap="none" lIns="0" tIns="0" rIns="0" bIns="0" rtlCol="0" anchor="t"/>
          <a:lstStyle/>
          <a:p>
            <a:pPr marL="0" indent="0">
              <a:lnSpc>
                <a:spcPts val="5550"/>
              </a:lnSpc>
              <a:buNone/>
            </a:pPr>
            <a:r>
              <a:rPr lang="en-US" sz="4450" dirty="0">
                <a:solidFill>
                  <a:srgbClr val="233E32"/>
                </a:solidFill>
                <a:latin typeface="Alice" pitchFamily="34" charset="0"/>
                <a:ea typeface="Alice" pitchFamily="34" charset="-122"/>
                <a:cs typeface="Alice" pitchFamily="34" charset="-120"/>
              </a:rPr>
              <a:t>Units of Length</a:t>
            </a:r>
            <a:endParaRPr lang="en-US" sz="4450" dirty="0"/>
          </a:p>
        </p:txBody>
      </p:sp>
      <p:sp>
        <p:nvSpPr>
          <p:cNvPr id="3" name="Text 1"/>
          <p:cNvSpPr/>
          <p:nvPr/>
        </p:nvSpPr>
        <p:spPr>
          <a:xfrm>
            <a:off x="793790" y="3089910"/>
            <a:ext cx="2835235" cy="354330"/>
          </a:xfrm>
          <a:prstGeom prst="rect">
            <a:avLst/>
          </a:prstGeom>
          <a:noFill/>
          <a:ln/>
        </p:spPr>
        <p:txBody>
          <a:bodyPr wrap="none" lIns="0" tIns="0" rIns="0" bIns="0" rtlCol="0" anchor="t"/>
          <a:lstStyle/>
          <a:p>
            <a:pPr marL="0" indent="0">
              <a:lnSpc>
                <a:spcPts val="2750"/>
              </a:lnSpc>
              <a:buNone/>
            </a:pPr>
            <a:r>
              <a:rPr lang="en-US" sz="2200" dirty="0">
                <a:solidFill>
                  <a:srgbClr val="233E32"/>
                </a:solidFill>
                <a:latin typeface="Alice" pitchFamily="34" charset="0"/>
                <a:ea typeface="Alice" pitchFamily="34" charset="-122"/>
                <a:cs typeface="Alice" pitchFamily="34" charset="-120"/>
              </a:rPr>
              <a:t>Metric System</a:t>
            </a:r>
            <a:endParaRPr lang="en-US" sz="2200" dirty="0"/>
          </a:p>
        </p:txBody>
      </p:sp>
      <p:sp>
        <p:nvSpPr>
          <p:cNvPr id="4" name="Text 2"/>
          <p:cNvSpPr/>
          <p:nvPr/>
        </p:nvSpPr>
        <p:spPr>
          <a:xfrm>
            <a:off x="793790" y="3671054"/>
            <a:ext cx="3978116" cy="2177415"/>
          </a:xfrm>
          <a:prstGeom prst="rect">
            <a:avLst/>
          </a:prstGeom>
          <a:noFill/>
          <a:ln/>
        </p:spPr>
        <p:txBody>
          <a:bodyPr wrap="square" lIns="0" tIns="0" rIns="0" bIns="0" rtlCol="0" anchor="t"/>
          <a:lstStyle/>
          <a:p>
            <a:pPr marL="0" indent="0">
              <a:lnSpc>
                <a:spcPts val="2850"/>
              </a:lnSpc>
              <a:buNone/>
            </a:pPr>
            <a:r>
              <a:rPr lang="en-US" sz="1750" dirty="0">
                <a:solidFill>
                  <a:srgbClr val="2C2821"/>
                </a:solidFill>
                <a:latin typeface="Lora" pitchFamily="34" charset="0"/>
                <a:ea typeface="Lora" pitchFamily="34" charset="-122"/>
                <a:cs typeface="Lora" pitchFamily="34" charset="-120"/>
              </a:rPr>
              <a:t>The metric system is the most widely used system of measurement for length, with the primary unit being the meter (m). Smaller units include the centimeter (cm), millimeter (mm), and micrometer (μm).</a:t>
            </a:r>
            <a:endParaRPr lang="en-US" sz="1750" dirty="0"/>
          </a:p>
        </p:txBody>
      </p:sp>
      <p:sp>
        <p:nvSpPr>
          <p:cNvPr id="5" name="Text 3"/>
          <p:cNvSpPr/>
          <p:nvPr/>
        </p:nvSpPr>
        <p:spPr>
          <a:xfrm>
            <a:off x="5332928" y="3089910"/>
            <a:ext cx="2835235" cy="354330"/>
          </a:xfrm>
          <a:prstGeom prst="rect">
            <a:avLst/>
          </a:prstGeom>
          <a:noFill/>
          <a:ln/>
        </p:spPr>
        <p:txBody>
          <a:bodyPr wrap="none" lIns="0" tIns="0" rIns="0" bIns="0" rtlCol="0" anchor="t"/>
          <a:lstStyle/>
          <a:p>
            <a:pPr marL="0" indent="0">
              <a:lnSpc>
                <a:spcPts val="2750"/>
              </a:lnSpc>
              <a:buNone/>
            </a:pPr>
            <a:r>
              <a:rPr lang="en-US" sz="2200" dirty="0">
                <a:solidFill>
                  <a:srgbClr val="233E32"/>
                </a:solidFill>
                <a:latin typeface="Alice" pitchFamily="34" charset="0"/>
                <a:ea typeface="Alice" pitchFamily="34" charset="-122"/>
                <a:cs typeface="Alice" pitchFamily="34" charset="-120"/>
              </a:rPr>
              <a:t>Imperial System</a:t>
            </a:r>
            <a:endParaRPr lang="en-US" sz="2200" dirty="0"/>
          </a:p>
        </p:txBody>
      </p:sp>
      <p:sp>
        <p:nvSpPr>
          <p:cNvPr id="6" name="Text 4"/>
          <p:cNvSpPr/>
          <p:nvPr/>
        </p:nvSpPr>
        <p:spPr>
          <a:xfrm>
            <a:off x="5332928" y="3671054"/>
            <a:ext cx="3978116" cy="2540318"/>
          </a:xfrm>
          <a:prstGeom prst="rect">
            <a:avLst/>
          </a:prstGeom>
          <a:noFill/>
          <a:ln/>
        </p:spPr>
        <p:txBody>
          <a:bodyPr wrap="square" lIns="0" tIns="0" rIns="0" bIns="0" rtlCol="0" anchor="t"/>
          <a:lstStyle/>
          <a:p>
            <a:pPr marL="0" indent="0">
              <a:lnSpc>
                <a:spcPts val="2850"/>
              </a:lnSpc>
              <a:buNone/>
            </a:pPr>
            <a:r>
              <a:rPr lang="en-US" sz="1750" dirty="0">
                <a:solidFill>
                  <a:srgbClr val="2C2821"/>
                </a:solidFill>
                <a:latin typeface="Lora" pitchFamily="34" charset="0"/>
                <a:ea typeface="Lora" pitchFamily="34" charset="-122"/>
                <a:cs typeface="Lora" pitchFamily="34" charset="-120"/>
              </a:rPr>
              <a:t>The imperial system, commonly used in the United States, measures length in units such as inches (in), feet (ft), yards (yd), and miles (mi). These units have a less straightforward relationship to each other compared to the metric system.</a:t>
            </a:r>
            <a:endParaRPr lang="en-US" sz="1750" dirty="0"/>
          </a:p>
        </p:txBody>
      </p:sp>
      <p:sp>
        <p:nvSpPr>
          <p:cNvPr id="7" name="Text 5"/>
          <p:cNvSpPr/>
          <p:nvPr/>
        </p:nvSpPr>
        <p:spPr>
          <a:xfrm>
            <a:off x="9872067" y="3089910"/>
            <a:ext cx="2835235" cy="354330"/>
          </a:xfrm>
          <a:prstGeom prst="rect">
            <a:avLst/>
          </a:prstGeom>
          <a:noFill/>
          <a:ln/>
        </p:spPr>
        <p:txBody>
          <a:bodyPr wrap="none" lIns="0" tIns="0" rIns="0" bIns="0" rtlCol="0" anchor="t"/>
          <a:lstStyle/>
          <a:p>
            <a:pPr marL="0" indent="0">
              <a:lnSpc>
                <a:spcPts val="2750"/>
              </a:lnSpc>
              <a:buNone/>
            </a:pPr>
            <a:r>
              <a:rPr lang="en-US" sz="2200" dirty="0">
                <a:solidFill>
                  <a:srgbClr val="233E32"/>
                </a:solidFill>
                <a:latin typeface="Alice" pitchFamily="34" charset="0"/>
                <a:ea typeface="Alice" pitchFamily="34" charset="-122"/>
                <a:cs typeface="Alice" pitchFamily="34" charset="-120"/>
              </a:rPr>
              <a:t>Conversion Factors</a:t>
            </a:r>
            <a:endParaRPr lang="en-US" sz="2200" dirty="0"/>
          </a:p>
        </p:txBody>
      </p:sp>
      <p:sp>
        <p:nvSpPr>
          <p:cNvPr id="8" name="Text 6"/>
          <p:cNvSpPr/>
          <p:nvPr/>
        </p:nvSpPr>
        <p:spPr>
          <a:xfrm>
            <a:off x="9872067" y="3671054"/>
            <a:ext cx="3978116" cy="2540318"/>
          </a:xfrm>
          <a:prstGeom prst="rect">
            <a:avLst/>
          </a:prstGeom>
          <a:noFill/>
          <a:ln/>
        </p:spPr>
        <p:txBody>
          <a:bodyPr wrap="square" lIns="0" tIns="0" rIns="0" bIns="0" rtlCol="0" anchor="t"/>
          <a:lstStyle/>
          <a:p>
            <a:pPr marL="0" indent="0">
              <a:lnSpc>
                <a:spcPts val="2850"/>
              </a:lnSpc>
              <a:buNone/>
            </a:pPr>
            <a:r>
              <a:rPr lang="en-US" sz="1750" dirty="0">
                <a:solidFill>
                  <a:srgbClr val="2C2821"/>
                </a:solidFill>
                <a:latin typeface="Lora" pitchFamily="34" charset="0"/>
                <a:ea typeface="Lora" pitchFamily="34" charset="-122"/>
                <a:cs typeface="Lora" pitchFamily="34" charset="-120"/>
              </a:rPr>
              <a:t>Understanding the conversion factors between metric and imperial units is essential for accurately converting measurements and ensuring consistency in various applications, such as engineering, construction, and international trade.</a:t>
            </a:r>
            <a:endParaRPr lang="en-US" sz="1750" dirty="0"/>
          </a:p>
        </p:txBody>
      </p:sp>
      <p:pic>
        <p:nvPicPr>
          <p:cNvPr id="12" name="Picture 11">
            <a:extLst>
              <a:ext uri="{FF2B5EF4-FFF2-40B4-BE49-F238E27FC236}">
                <a16:creationId xmlns:a16="http://schemas.microsoft.com/office/drawing/2014/main" id="{F6907CDD-3A68-45EC-9595-77D57B7127F0}"/>
              </a:ext>
            </a:extLst>
          </p:cNvPr>
          <p:cNvPicPr>
            <a:picLocks noChangeAspect="1"/>
          </p:cNvPicPr>
          <p:nvPr/>
        </p:nvPicPr>
        <p:blipFill>
          <a:blip r:embed="rId3"/>
          <a:stretch>
            <a:fillRect/>
          </a:stretch>
        </p:blipFill>
        <p:spPr>
          <a:xfrm>
            <a:off x="11966682" y="7496073"/>
            <a:ext cx="2610214" cy="73352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15685" y="889873"/>
            <a:ext cx="5112068" cy="639008"/>
          </a:xfrm>
          <a:prstGeom prst="rect">
            <a:avLst/>
          </a:prstGeom>
          <a:noFill/>
          <a:ln/>
        </p:spPr>
        <p:txBody>
          <a:bodyPr wrap="none" lIns="0" tIns="0" rIns="0" bIns="0" rtlCol="0" anchor="t"/>
          <a:lstStyle/>
          <a:p>
            <a:pPr marL="0" indent="0">
              <a:lnSpc>
                <a:spcPts val="5000"/>
              </a:lnSpc>
              <a:buNone/>
            </a:pPr>
            <a:r>
              <a:rPr lang="en-US" sz="4000" dirty="0">
                <a:solidFill>
                  <a:srgbClr val="233E32"/>
                </a:solidFill>
                <a:latin typeface="Alice" pitchFamily="34" charset="0"/>
                <a:ea typeface="Alice" pitchFamily="34" charset="-122"/>
                <a:cs typeface="Alice" pitchFamily="34" charset="-120"/>
              </a:rPr>
              <a:t>Measuring Mass</a:t>
            </a:r>
            <a:endParaRPr lang="en-US" sz="4000" dirty="0"/>
          </a:p>
        </p:txBody>
      </p:sp>
      <p:sp>
        <p:nvSpPr>
          <p:cNvPr id="4" name="Shape 1"/>
          <p:cNvSpPr/>
          <p:nvPr/>
        </p:nvSpPr>
        <p:spPr>
          <a:xfrm>
            <a:off x="715685" y="1835587"/>
            <a:ext cx="3754160" cy="3140393"/>
          </a:xfrm>
          <a:prstGeom prst="roundRect">
            <a:avLst>
              <a:gd name="adj" fmla="val 977"/>
            </a:avLst>
          </a:prstGeom>
          <a:solidFill>
            <a:srgbClr val="F0EDE6"/>
          </a:solidFill>
          <a:ln/>
        </p:spPr>
      </p:sp>
      <p:sp>
        <p:nvSpPr>
          <p:cNvPr id="5" name="Text 2"/>
          <p:cNvSpPr/>
          <p:nvPr/>
        </p:nvSpPr>
        <p:spPr>
          <a:xfrm>
            <a:off x="920115" y="2040017"/>
            <a:ext cx="2556034" cy="319445"/>
          </a:xfrm>
          <a:prstGeom prst="rect">
            <a:avLst/>
          </a:prstGeom>
          <a:noFill/>
          <a:ln/>
        </p:spPr>
        <p:txBody>
          <a:bodyPr wrap="none" lIns="0" tIns="0" rIns="0" bIns="0" rtlCol="0" anchor="t"/>
          <a:lstStyle/>
          <a:p>
            <a:pPr marL="0" indent="0">
              <a:lnSpc>
                <a:spcPts val="2500"/>
              </a:lnSpc>
              <a:buNone/>
            </a:pPr>
            <a:r>
              <a:rPr lang="en-US" sz="2000" dirty="0">
                <a:solidFill>
                  <a:srgbClr val="2C2821"/>
                </a:solidFill>
                <a:latin typeface="Alice" pitchFamily="34" charset="0"/>
                <a:ea typeface="Alice" pitchFamily="34" charset="-122"/>
                <a:cs typeface="Alice" pitchFamily="34" charset="-120"/>
              </a:rPr>
              <a:t>Direct Measurement</a:t>
            </a:r>
            <a:endParaRPr lang="en-US" sz="2000" dirty="0"/>
          </a:p>
        </p:txBody>
      </p:sp>
      <p:sp>
        <p:nvSpPr>
          <p:cNvPr id="6" name="Text 3"/>
          <p:cNvSpPr/>
          <p:nvPr/>
        </p:nvSpPr>
        <p:spPr>
          <a:xfrm>
            <a:off x="920115" y="2482096"/>
            <a:ext cx="3345299" cy="2289453"/>
          </a:xfrm>
          <a:prstGeom prst="rect">
            <a:avLst/>
          </a:prstGeom>
          <a:noFill/>
          <a:ln/>
        </p:spPr>
        <p:txBody>
          <a:bodyPr wrap="square" lIns="0" tIns="0" rIns="0" bIns="0" rtlCol="0" anchor="t"/>
          <a:lstStyle/>
          <a:p>
            <a:pPr marL="0" indent="0">
              <a:lnSpc>
                <a:spcPts val="2550"/>
              </a:lnSpc>
              <a:buNone/>
            </a:pPr>
            <a:r>
              <a:rPr lang="en-US" sz="1600" dirty="0">
                <a:solidFill>
                  <a:srgbClr val="2C2821"/>
                </a:solidFill>
                <a:latin typeface="Lora" pitchFamily="34" charset="0"/>
                <a:ea typeface="Lora" pitchFamily="34" charset="-122"/>
                <a:cs typeface="Lora" pitchFamily="34" charset="-120"/>
              </a:rPr>
              <a:t>Mass is typically measured using a scale or balance, which directly compares the weight of an object to a known standard. This method provides an accurate and reliable way to determine the mass of an object.</a:t>
            </a:r>
            <a:endParaRPr lang="en-US" sz="1600" dirty="0"/>
          </a:p>
        </p:txBody>
      </p:sp>
      <p:sp>
        <p:nvSpPr>
          <p:cNvPr id="7" name="Shape 4"/>
          <p:cNvSpPr/>
          <p:nvPr/>
        </p:nvSpPr>
        <p:spPr>
          <a:xfrm>
            <a:off x="4674275" y="1835587"/>
            <a:ext cx="3754160" cy="3140393"/>
          </a:xfrm>
          <a:prstGeom prst="roundRect">
            <a:avLst>
              <a:gd name="adj" fmla="val 977"/>
            </a:avLst>
          </a:prstGeom>
          <a:solidFill>
            <a:srgbClr val="F0EDE6"/>
          </a:solidFill>
          <a:ln/>
        </p:spPr>
      </p:sp>
      <p:sp>
        <p:nvSpPr>
          <p:cNvPr id="8" name="Text 5"/>
          <p:cNvSpPr/>
          <p:nvPr/>
        </p:nvSpPr>
        <p:spPr>
          <a:xfrm>
            <a:off x="4878705" y="2040017"/>
            <a:ext cx="2556034" cy="319445"/>
          </a:xfrm>
          <a:prstGeom prst="rect">
            <a:avLst/>
          </a:prstGeom>
          <a:noFill/>
          <a:ln/>
        </p:spPr>
        <p:txBody>
          <a:bodyPr wrap="none" lIns="0" tIns="0" rIns="0" bIns="0" rtlCol="0" anchor="t"/>
          <a:lstStyle/>
          <a:p>
            <a:pPr marL="0" indent="0">
              <a:lnSpc>
                <a:spcPts val="2500"/>
              </a:lnSpc>
              <a:buNone/>
            </a:pPr>
            <a:r>
              <a:rPr lang="en-US" sz="2000" dirty="0">
                <a:solidFill>
                  <a:srgbClr val="2C2821"/>
                </a:solidFill>
                <a:latin typeface="Alice" pitchFamily="34" charset="0"/>
                <a:ea typeface="Alice" pitchFamily="34" charset="-122"/>
                <a:cs typeface="Alice" pitchFamily="34" charset="-120"/>
              </a:rPr>
              <a:t>Indirect Measurement</a:t>
            </a:r>
            <a:endParaRPr lang="en-US" sz="2000" dirty="0"/>
          </a:p>
        </p:txBody>
      </p:sp>
      <p:sp>
        <p:nvSpPr>
          <p:cNvPr id="9" name="Text 6"/>
          <p:cNvSpPr/>
          <p:nvPr/>
        </p:nvSpPr>
        <p:spPr>
          <a:xfrm>
            <a:off x="4878705" y="2482096"/>
            <a:ext cx="3345299" cy="1962388"/>
          </a:xfrm>
          <a:prstGeom prst="rect">
            <a:avLst/>
          </a:prstGeom>
          <a:noFill/>
          <a:ln/>
        </p:spPr>
        <p:txBody>
          <a:bodyPr wrap="square" lIns="0" tIns="0" rIns="0" bIns="0" rtlCol="0" anchor="t"/>
          <a:lstStyle/>
          <a:p>
            <a:pPr marL="0" indent="0">
              <a:lnSpc>
                <a:spcPts val="2550"/>
              </a:lnSpc>
              <a:buNone/>
            </a:pPr>
            <a:r>
              <a:rPr lang="en-US" sz="1600" dirty="0">
                <a:solidFill>
                  <a:srgbClr val="2C2821"/>
                </a:solidFill>
                <a:latin typeface="Lora" pitchFamily="34" charset="0"/>
                <a:ea typeface="Lora" pitchFamily="34" charset="-122"/>
                <a:cs typeface="Lora" pitchFamily="34" charset="-120"/>
              </a:rPr>
              <a:t>In some cases, indirect methods may be used to estimate the mass of an object, such as by measuring its volume and density or using specialized instruments like force sensors or load cells.</a:t>
            </a:r>
            <a:endParaRPr lang="en-US" sz="1600" dirty="0"/>
          </a:p>
        </p:txBody>
      </p:sp>
      <p:sp>
        <p:nvSpPr>
          <p:cNvPr id="10" name="Shape 7"/>
          <p:cNvSpPr/>
          <p:nvPr/>
        </p:nvSpPr>
        <p:spPr>
          <a:xfrm>
            <a:off x="715685" y="5180409"/>
            <a:ext cx="7712631" cy="2159198"/>
          </a:xfrm>
          <a:prstGeom prst="roundRect">
            <a:avLst>
              <a:gd name="adj" fmla="val 1421"/>
            </a:avLst>
          </a:prstGeom>
          <a:solidFill>
            <a:srgbClr val="F0EDE6"/>
          </a:solidFill>
          <a:ln/>
        </p:spPr>
      </p:sp>
      <p:sp>
        <p:nvSpPr>
          <p:cNvPr id="11" name="Text 8"/>
          <p:cNvSpPr/>
          <p:nvPr/>
        </p:nvSpPr>
        <p:spPr>
          <a:xfrm>
            <a:off x="920115" y="5384840"/>
            <a:ext cx="2876074" cy="319445"/>
          </a:xfrm>
          <a:prstGeom prst="rect">
            <a:avLst/>
          </a:prstGeom>
          <a:noFill/>
          <a:ln/>
        </p:spPr>
        <p:txBody>
          <a:bodyPr wrap="none" lIns="0" tIns="0" rIns="0" bIns="0" rtlCol="0" anchor="t"/>
          <a:lstStyle/>
          <a:p>
            <a:pPr marL="0" indent="0">
              <a:lnSpc>
                <a:spcPts val="2500"/>
              </a:lnSpc>
              <a:buNone/>
            </a:pPr>
            <a:r>
              <a:rPr lang="en-US" sz="2000" dirty="0">
                <a:solidFill>
                  <a:srgbClr val="2C2821"/>
                </a:solidFill>
                <a:latin typeface="Alice" pitchFamily="34" charset="0"/>
                <a:ea typeface="Alice" pitchFamily="34" charset="-122"/>
                <a:cs typeface="Alice" pitchFamily="34" charset="-120"/>
              </a:rPr>
              <a:t>Calibration and Accuracy</a:t>
            </a:r>
            <a:endParaRPr lang="en-US" sz="2000" dirty="0"/>
          </a:p>
        </p:txBody>
      </p:sp>
      <p:sp>
        <p:nvSpPr>
          <p:cNvPr id="12" name="Text 9"/>
          <p:cNvSpPr/>
          <p:nvPr/>
        </p:nvSpPr>
        <p:spPr>
          <a:xfrm>
            <a:off x="920115" y="5826919"/>
            <a:ext cx="7303770" cy="1308259"/>
          </a:xfrm>
          <a:prstGeom prst="rect">
            <a:avLst/>
          </a:prstGeom>
          <a:noFill/>
          <a:ln/>
        </p:spPr>
        <p:txBody>
          <a:bodyPr wrap="square" lIns="0" tIns="0" rIns="0" bIns="0" rtlCol="0" anchor="t"/>
          <a:lstStyle/>
          <a:p>
            <a:pPr marL="0" indent="0">
              <a:lnSpc>
                <a:spcPts val="2550"/>
              </a:lnSpc>
              <a:buNone/>
            </a:pPr>
            <a:r>
              <a:rPr lang="en-US" sz="1600" dirty="0">
                <a:solidFill>
                  <a:srgbClr val="2C2821"/>
                </a:solidFill>
                <a:latin typeface="Lora" pitchFamily="34" charset="0"/>
                <a:ea typeface="Lora" pitchFamily="34" charset="-122"/>
                <a:cs typeface="Lora" pitchFamily="34" charset="-120"/>
              </a:rPr>
              <a:t>Ensuring the accuracy of mass measurements is crucial, as it affects various applications, from scientific research to commercial transactions. Regular calibration of measuring instruments and understanding their limitations are essential for obtaining reliable mass measurements.</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93790" y="1439823"/>
            <a:ext cx="5670590" cy="708779"/>
          </a:xfrm>
          <a:prstGeom prst="rect">
            <a:avLst/>
          </a:prstGeom>
          <a:noFill/>
          <a:ln/>
        </p:spPr>
        <p:txBody>
          <a:bodyPr wrap="none" lIns="0" tIns="0" rIns="0" bIns="0" rtlCol="0" anchor="t"/>
          <a:lstStyle/>
          <a:p>
            <a:pPr marL="0" indent="0">
              <a:lnSpc>
                <a:spcPts val="5550"/>
              </a:lnSpc>
              <a:buNone/>
            </a:pPr>
            <a:r>
              <a:rPr lang="en-US" sz="4450" dirty="0">
                <a:solidFill>
                  <a:srgbClr val="233E32"/>
                </a:solidFill>
                <a:latin typeface="Alice" pitchFamily="34" charset="0"/>
                <a:ea typeface="Alice" pitchFamily="34" charset="-122"/>
                <a:cs typeface="Alice" pitchFamily="34" charset="-120"/>
              </a:rPr>
              <a:t>Units of Mass</a:t>
            </a:r>
            <a:endParaRPr lang="en-US" sz="4450" dirty="0"/>
          </a:p>
        </p:txBody>
      </p:sp>
      <p:pic>
        <p:nvPicPr>
          <p:cNvPr id="3" name="Image 0" descr="preencoded.png"/>
          <p:cNvPicPr>
            <a:picLocks noChangeAspect="1"/>
          </p:cNvPicPr>
          <p:nvPr/>
        </p:nvPicPr>
        <p:blipFill>
          <a:blip r:embed="rId3"/>
          <a:stretch>
            <a:fillRect/>
          </a:stretch>
        </p:blipFill>
        <p:spPr>
          <a:xfrm>
            <a:off x="793790" y="2602230"/>
            <a:ext cx="566976" cy="566976"/>
          </a:xfrm>
          <a:prstGeom prst="rect">
            <a:avLst/>
          </a:prstGeom>
        </p:spPr>
      </p:pic>
      <p:sp>
        <p:nvSpPr>
          <p:cNvPr id="4" name="Text 1"/>
          <p:cNvSpPr/>
          <p:nvPr/>
        </p:nvSpPr>
        <p:spPr>
          <a:xfrm>
            <a:off x="793790" y="3396020"/>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2C2821"/>
                </a:solidFill>
                <a:latin typeface="Alice" pitchFamily="34" charset="0"/>
                <a:ea typeface="Alice" pitchFamily="34" charset="-122"/>
                <a:cs typeface="Alice" pitchFamily="34" charset="-120"/>
              </a:rPr>
              <a:t>Gram (g)</a:t>
            </a:r>
            <a:endParaRPr lang="en-US" sz="2200" dirty="0"/>
          </a:p>
        </p:txBody>
      </p:sp>
      <p:sp>
        <p:nvSpPr>
          <p:cNvPr id="5" name="Text 2"/>
          <p:cNvSpPr/>
          <p:nvPr/>
        </p:nvSpPr>
        <p:spPr>
          <a:xfrm>
            <a:off x="793790" y="3886438"/>
            <a:ext cx="3005495" cy="2540318"/>
          </a:xfrm>
          <a:prstGeom prst="rect">
            <a:avLst/>
          </a:prstGeom>
          <a:noFill/>
          <a:ln/>
        </p:spPr>
        <p:txBody>
          <a:bodyPr wrap="square" lIns="0" tIns="0" rIns="0" bIns="0" rtlCol="0" anchor="t"/>
          <a:lstStyle/>
          <a:p>
            <a:pPr marL="0" indent="0" algn="l">
              <a:lnSpc>
                <a:spcPts val="2850"/>
              </a:lnSpc>
              <a:buNone/>
            </a:pPr>
            <a:r>
              <a:rPr lang="en-US" sz="1750" dirty="0">
                <a:solidFill>
                  <a:srgbClr val="2C2821"/>
                </a:solidFill>
                <a:latin typeface="Lora" pitchFamily="34" charset="0"/>
                <a:ea typeface="Lora" pitchFamily="34" charset="-122"/>
                <a:cs typeface="Lora" pitchFamily="34" charset="-120"/>
              </a:rPr>
              <a:t>The gram is the primary unit of mass in the metric system, used to measure the mass of smaller objects. Larger metric units include the kilogram (kg) and the metric ton (t).</a:t>
            </a:r>
            <a:endParaRPr lang="en-US" sz="1750" dirty="0"/>
          </a:p>
        </p:txBody>
      </p:sp>
      <p:pic>
        <p:nvPicPr>
          <p:cNvPr id="6" name="Image 1" descr="preencoded.png"/>
          <p:cNvPicPr>
            <a:picLocks noChangeAspect="1"/>
          </p:cNvPicPr>
          <p:nvPr/>
        </p:nvPicPr>
        <p:blipFill>
          <a:blip r:embed="rId4"/>
          <a:stretch>
            <a:fillRect/>
          </a:stretch>
        </p:blipFill>
        <p:spPr>
          <a:xfrm>
            <a:off x="4139446" y="2602230"/>
            <a:ext cx="566976" cy="566976"/>
          </a:xfrm>
          <a:prstGeom prst="rect">
            <a:avLst/>
          </a:prstGeom>
        </p:spPr>
      </p:pic>
      <p:sp>
        <p:nvSpPr>
          <p:cNvPr id="7" name="Text 3"/>
          <p:cNvSpPr/>
          <p:nvPr/>
        </p:nvSpPr>
        <p:spPr>
          <a:xfrm>
            <a:off x="4139446" y="3396020"/>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2C2821"/>
                </a:solidFill>
                <a:latin typeface="Alice" pitchFamily="34" charset="0"/>
                <a:ea typeface="Alice" pitchFamily="34" charset="-122"/>
                <a:cs typeface="Alice" pitchFamily="34" charset="-120"/>
              </a:rPr>
              <a:t>Ounce (oz)</a:t>
            </a:r>
            <a:endParaRPr lang="en-US" sz="2200" dirty="0"/>
          </a:p>
        </p:txBody>
      </p:sp>
      <p:sp>
        <p:nvSpPr>
          <p:cNvPr id="8" name="Text 4"/>
          <p:cNvSpPr/>
          <p:nvPr/>
        </p:nvSpPr>
        <p:spPr>
          <a:xfrm>
            <a:off x="4139446" y="3886438"/>
            <a:ext cx="3005614" cy="2177415"/>
          </a:xfrm>
          <a:prstGeom prst="rect">
            <a:avLst/>
          </a:prstGeom>
          <a:noFill/>
          <a:ln/>
        </p:spPr>
        <p:txBody>
          <a:bodyPr wrap="square" lIns="0" tIns="0" rIns="0" bIns="0" rtlCol="0" anchor="t"/>
          <a:lstStyle/>
          <a:p>
            <a:pPr marL="0" indent="0" algn="l">
              <a:lnSpc>
                <a:spcPts val="2850"/>
              </a:lnSpc>
              <a:buNone/>
            </a:pPr>
            <a:r>
              <a:rPr lang="en-US" sz="1750" dirty="0">
                <a:solidFill>
                  <a:srgbClr val="2C2821"/>
                </a:solidFill>
                <a:latin typeface="Lora" pitchFamily="34" charset="0"/>
                <a:ea typeface="Lora" pitchFamily="34" charset="-122"/>
                <a:cs typeface="Lora" pitchFamily="34" charset="-120"/>
              </a:rPr>
              <a:t>The ounce is a unit of mass in the imperial system, commonly used to measure the mass of food and other small objects. It is a part of the pound (lb) system.</a:t>
            </a:r>
            <a:endParaRPr lang="en-US" sz="1750" dirty="0"/>
          </a:p>
        </p:txBody>
      </p:sp>
      <p:pic>
        <p:nvPicPr>
          <p:cNvPr id="9" name="Image 2" descr="preencoded.png"/>
          <p:cNvPicPr>
            <a:picLocks noChangeAspect="1"/>
          </p:cNvPicPr>
          <p:nvPr/>
        </p:nvPicPr>
        <p:blipFill>
          <a:blip r:embed="rId5"/>
          <a:stretch>
            <a:fillRect/>
          </a:stretch>
        </p:blipFill>
        <p:spPr>
          <a:xfrm>
            <a:off x="7485221" y="2602230"/>
            <a:ext cx="566976" cy="566976"/>
          </a:xfrm>
          <a:prstGeom prst="rect">
            <a:avLst/>
          </a:prstGeom>
        </p:spPr>
      </p:pic>
      <p:sp>
        <p:nvSpPr>
          <p:cNvPr id="10" name="Text 5"/>
          <p:cNvSpPr/>
          <p:nvPr/>
        </p:nvSpPr>
        <p:spPr>
          <a:xfrm>
            <a:off x="7485221" y="3396020"/>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2C2821"/>
                </a:solidFill>
                <a:latin typeface="Alice" pitchFamily="34" charset="0"/>
                <a:ea typeface="Alice" pitchFamily="34" charset="-122"/>
                <a:cs typeface="Alice" pitchFamily="34" charset="-120"/>
              </a:rPr>
              <a:t>Pound (lb)</a:t>
            </a:r>
            <a:endParaRPr lang="en-US" sz="2200" dirty="0"/>
          </a:p>
        </p:txBody>
      </p:sp>
      <p:sp>
        <p:nvSpPr>
          <p:cNvPr id="11" name="Text 6"/>
          <p:cNvSpPr/>
          <p:nvPr/>
        </p:nvSpPr>
        <p:spPr>
          <a:xfrm>
            <a:off x="7485221" y="3886438"/>
            <a:ext cx="3005614" cy="2903220"/>
          </a:xfrm>
          <a:prstGeom prst="rect">
            <a:avLst/>
          </a:prstGeom>
          <a:noFill/>
          <a:ln/>
        </p:spPr>
        <p:txBody>
          <a:bodyPr wrap="square" lIns="0" tIns="0" rIns="0" bIns="0" rtlCol="0" anchor="t"/>
          <a:lstStyle/>
          <a:p>
            <a:pPr marL="0" indent="0" algn="l">
              <a:lnSpc>
                <a:spcPts val="2850"/>
              </a:lnSpc>
              <a:buNone/>
            </a:pPr>
            <a:r>
              <a:rPr lang="en-US" sz="1750" dirty="0">
                <a:solidFill>
                  <a:srgbClr val="2C2821"/>
                </a:solidFill>
                <a:latin typeface="Lora" pitchFamily="34" charset="0"/>
                <a:ea typeface="Lora" pitchFamily="34" charset="-122"/>
                <a:cs typeface="Lora" pitchFamily="34" charset="-120"/>
              </a:rPr>
              <a:t>The pound is the primary unit of mass in the imperial system, used to measure the mass of larger objects. It is a widely used unit in the United States and other countries that have not fully adopted the metric system.</a:t>
            </a:r>
            <a:endParaRPr lang="en-US" sz="1750" dirty="0"/>
          </a:p>
        </p:txBody>
      </p:sp>
      <p:pic>
        <p:nvPicPr>
          <p:cNvPr id="12" name="Image 3" descr="preencoded.png"/>
          <p:cNvPicPr>
            <a:picLocks noChangeAspect="1"/>
          </p:cNvPicPr>
          <p:nvPr/>
        </p:nvPicPr>
        <p:blipFill>
          <a:blip r:embed="rId6"/>
          <a:stretch>
            <a:fillRect/>
          </a:stretch>
        </p:blipFill>
        <p:spPr>
          <a:xfrm>
            <a:off x="10830997" y="2602230"/>
            <a:ext cx="566976" cy="566976"/>
          </a:xfrm>
          <a:prstGeom prst="rect">
            <a:avLst/>
          </a:prstGeom>
        </p:spPr>
      </p:pic>
      <p:sp>
        <p:nvSpPr>
          <p:cNvPr id="13" name="Text 7"/>
          <p:cNvSpPr/>
          <p:nvPr/>
        </p:nvSpPr>
        <p:spPr>
          <a:xfrm>
            <a:off x="10830997" y="3396020"/>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2C2821"/>
                </a:solidFill>
                <a:latin typeface="Alice" pitchFamily="34" charset="0"/>
                <a:ea typeface="Alice" pitchFamily="34" charset="-122"/>
                <a:cs typeface="Alice" pitchFamily="34" charset="-120"/>
              </a:rPr>
              <a:t>Metric Ton (t)</a:t>
            </a:r>
            <a:endParaRPr lang="en-US" sz="2200" dirty="0"/>
          </a:p>
        </p:txBody>
      </p:sp>
      <p:sp>
        <p:nvSpPr>
          <p:cNvPr id="14" name="Text 8"/>
          <p:cNvSpPr/>
          <p:nvPr/>
        </p:nvSpPr>
        <p:spPr>
          <a:xfrm>
            <a:off x="10830997" y="3886438"/>
            <a:ext cx="3005614" cy="2177415"/>
          </a:xfrm>
          <a:prstGeom prst="rect">
            <a:avLst/>
          </a:prstGeom>
          <a:noFill/>
          <a:ln/>
        </p:spPr>
        <p:txBody>
          <a:bodyPr wrap="square" lIns="0" tIns="0" rIns="0" bIns="0" rtlCol="0" anchor="t"/>
          <a:lstStyle/>
          <a:p>
            <a:pPr marL="0" indent="0" algn="l">
              <a:lnSpc>
                <a:spcPts val="2850"/>
              </a:lnSpc>
              <a:buNone/>
            </a:pPr>
            <a:r>
              <a:rPr lang="en-US" sz="1750" dirty="0">
                <a:solidFill>
                  <a:srgbClr val="2C2821"/>
                </a:solidFill>
                <a:latin typeface="Lora" pitchFamily="34" charset="0"/>
                <a:ea typeface="Lora" pitchFamily="34" charset="-122"/>
                <a:cs typeface="Lora" pitchFamily="34" charset="-120"/>
              </a:rPr>
              <a:t>The metric ton is a larger unit of mass in the metric system, used to measure the mass of very heavy objects, such as cargo, vehicles, and large machinery.</a:t>
            </a:r>
            <a:endParaRPr lang="en-US" sz="1750" dirty="0"/>
          </a:p>
        </p:txBody>
      </p:sp>
      <p:pic>
        <p:nvPicPr>
          <p:cNvPr id="16" name="Picture 15">
            <a:extLst>
              <a:ext uri="{FF2B5EF4-FFF2-40B4-BE49-F238E27FC236}">
                <a16:creationId xmlns:a16="http://schemas.microsoft.com/office/drawing/2014/main" id="{3D073CF0-750A-47AF-881A-7A5F4918EB71}"/>
              </a:ext>
            </a:extLst>
          </p:cNvPr>
          <p:cNvPicPr>
            <a:picLocks noChangeAspect="1"/>
          </p:cNvPicPr>
          <p:nvPr/>
        </p:nvPicPr>
        <p:blipFill>
          <a:blip r:embed="rId7"/>
          <a:stretch>
            <a:fillRect/>
          </a:stretch>
        </p:blipFill>
        <p:spPr>
          <a:xfrm>
            <a:off x="12020186" y="7415684"/>
            <a:ext cx="2610214" cy="73352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23662" y="691515"/>
            <a:ext cx="5169575" cy="646152"/>
          </a:xfrm>
          <a:prstGeom prst="rect">
            <a:avLst/>
          </a:prstGeom>
          <a:noFill/>
          <a:ln/>
        </p:spPr>
        <p:txBody>
          <a:bodyPr wrap="none" lIns="0" tIns="0" rIns="0" bIns="0" rtlCol="0" anchor="t"/>
          <a:lstStyle/>
          <a:p>
            <a:pPr marL="0" indent="0">
              <a:lnSpc>
                <a:spcPts val="5050"/>
              </a:lnSpc>
              <a:buNone/>
            </a:pPr>
            <a:r>
              <a:rPr lang="en-US" sz="4050" dirty="0">
                <a:solidFill>
                  <a:srgbClr val="233E32"/>
                </a:solidFill>
                <a:latin typeface="Alice" pitchFamily="34" charset="0"/>
                <a:ea typeface="Alice" pitchFamily="34" charset="-122"/>
                <a:cs typeface="Alice" pitchFamily="34" charset="-120"/>
              </a:rPr>
              <a:t>Measuring Volume</a:t>
            </a:r>
            <a:endParaRPr lang="en-US" sz="4050" dirty="0"/>
          </a:p>
        </p:txBody>
      </p:sp>
      <p:pic>
        <p:nvPicPr>
          <p:cNvPr id="4" name="Image 1" descr="preencoded.png"/>
          <p:cNvPicPr>
            <a:picLocks noChangeAspect="1"/>
          </p:cNvPicPr>
          <p:nvPr/>
        </p:nvPicPr>
        <p:blipFill>
          <a:blip r:embed="rId4"/>
          <a:stretch>
            <a:fillRect/>
          </a:stretch>
        </p:blipFill>
        <p:spPr>
          <a:xfrm>
            <a:off x="723662" y="1647825"/>
            <a:ext cx="1033820" cy="1853089"/>
          </a:xfrm>
          <a:prstGeom prst="rect">
            <a:avLst/>
          </a:prstGeom>
        </p:spPr>
      </p:pic>
      <p:sp>
        <p:nvSpPr>
          <p:cNvPr id="5" name="Text 1"/>
          <p:cNvSpPr/>
          <p:nvPr/>
        </p:nvSpPr>
        <p:spPr>
          <a:xfrm>
            <a:off x="2067639" y="1854518"/>
            <a:ext cx="2584728" cy="323017"/>
          </a:xfrm>
          <a:prstGeom prst="rect">
            <a:avLst/>
          </a:prstGeom>
          <a:noFill/>
          <a:ln/>
        </p:spPr>
        <p:txBody>
          <a:bodyPr wrap="none" lIns="0" tIns="0" rIns="0" bIns="0" rtlCol="0" anchor="t"/>
          <a:lstStyle/>
          <a:p>
            <a:pPr marL="0" indent="0" algn="l">
              <a:lnSpc>
                <a:spcPts val="2500"/>
              </a:lnSpc>
              <a:buNone/>
            </a:pPr>
            <a:r>
              <a:rPr lang="en-US" sz="2000" dirty="0">
                <a:solidFill>
                  <a:srgbClr val="2C2821"/>
                </a:solidFill>
                <a:latin typeface="Alice" pitchFamily="34" charset="0"/>
                <a:ea typeface="Alice" pitchFamily="34" charset="-122"/>
                <a:cs typeface="Alice" pitchFamily="34" charset="-120"/>
              </a:rPr>
              <a:t>Direct Measurement</a:t>
            </a:r>
            <a:endParaRPr lang="en-US" sz="2000" dirty="0"/>
          </a:p>
        </p:txBody>
      </p:sp>
      <p:sp>
        <p:nvSpPr>
          <p:cNvPr id="6" name="Text 2"/>
          <p:cNvSpPr/>
          <p:nvPr/>
        </p:nvSpPr>
        <p:spPr>
          <a:xfrm>
            <a:off x="2067639" y="2301597"/>
            <a:ext cx="6352699" cy="992624"/>
          </a:xfrm>
          <a:prstGeom prst="rect">
            <a:avLst/>
          </a:prstGeom>
          <a:noFill/>
          <a:ln/>
        </p:spPr>
        <p:txBody>
          <a:bodyPr wrap="square" lIns="0" tIns="0" rIns="0" bIns="0" rtlCol="0" anchor="t"/>
          <a:lstStyle/>
          <a:p>
            <a:pPr marL="0" indent="0" algn="l">
              <a:lnSpc>
                <a:spcPts val="2600"/>
              </a:lnSpc>
              <a:buNone/>
            </a:pPr>
            <a:r>
              <a:rPr lang="en-US" sz="1600" dirty="0">
                <a:solidFill>
                  <a:srgbClr val="2C2821"/>
                </a:solidFill>
                <a:latin typeface="Lora" pitchFamily="34" charset="0"/>
                <a:ea typeface="Lora" pitchFamily="34" charset="-122"/>
                <a:cs typeface="Lora" pitchFamily="34" charset="-120"/>
              </a:rPr>
              <a:t>Volume is typically measured using a graduated container, such as a beaker or a graduated cylinder, which provides a direct reading of the volume of a liquid or a solid object.</a:t>
            </a:r>
            <a:endParaRPr lang="en-US" sz="1600" dirty="0"/>
          </a:p>
        </p:txBody>
      </p:sp>
      <p:pic>
        <p:nvPicPr>
          <p:cNvPr id="7" name="Image 2" descr="preencoded.png"/>
          <p:cNvPicPr>
            <a:picLocks noChangeAspect="1"/>
          </p:cNvPicPr>
          <p:nvPr/>
        </p:nvPicPr>
        <p:blipFill>
          <a:blip r:embed="rId5"/>
          <a:stretch>
            <a:fillRect/>
          </a:stretch>
        </p:blipFill>
        <p:spPr>
          <a:xfrm>
            <a:off x="723662" y="3500914"/>
            <a:ext cx="1033820" cy="2183963"/>
          </a:xfrm>
          <a:prstGeom prst="rect">
            <a:avLst/>
          </a:prstGeom>
        </p:spPr>
      </p:pic>
      <p:sp>
        <p:nvSpPr>
          <p:cNvPr id="8" name="Text 3"/>
          <p:cNvSpPr/>
          <p:nvPr/>
        </p:nvSpPr>
        <p:spPr>
          <a:xfrm>
            <a:off x="2067639" y="3707606"/>
            <a:ext cx="2584728" cy="323017"/>
          </a:xfrm>
          <a:prstGeom prst="rect">
            <a:avLst/>
          </a:prstGeom>
          <a:noFill/>
          <a:ln/>
        </p:spPr>
        <p:txBody>
          <a:bodyPr wrap="none" lIns="0" tIns="0" rIns="0" bIns="0" rtlCol="0" anchor="t"/>
          <a:lstStyle/>
          <a:p>
            <a:pPr marL="0" indent="0" algn="l">
              <a:lnSpc>
                <a:spcPts val="2500"/>
              </a:lnSpc>
              <a:buNone/>
            </a:pPr>
            <a:r>
              <a:rPr lang="en-US" sz="2000" dirty="0">
                <a:solidFill>
                  <a:srgbClr val="2C2821"/>
                </a:solidFill>
                <a:latin typeface="Alice" pitchFamily="34" charset="0"/>
                <a:ea typeface="Alice" pitchFamily="34" charset="-122"/>
                <a:cs typeface="Alice" pitchFamily="34" charset="-120"/>
              </a:rPr>
              <a:t>Indirect Measurement</a:t>
            </a:r>
            <a:endParaRPr lang="en-US" sz="2000" dirty="0"/>
          </a:p>
        </p:txBody>
      </p:sp>
      <p:sp>
        <p:nvSpPr>
          <p:cNvPr id="9" name="Text 4"/>
          <p:cNvSpPr/>
          <p:nvPr/>
        </p:nvSpPr>
        <p:spPr>
          <a:xfrm>
            <a:off x="2067639" y="4154686"/>
            <a:ext cx="6352699" cy="1323499"/>
          </a:xfrm>
          <a:prstGeom prst="rect">
            <a:avLst/>
          </a:prstGeom>
          <a:noFill/>
          <a:ln/>
        </p:spPr>
        <p:txBody>
          <a:bodyPr wrap="square" lIns="0" tIns="0" rIns="0" bIns="0" rtlCol="0" anchor="t"/>
          <a:lstStyle/>
          <a:p>
            <a:pPr marL="0" indent="0" algn="l">
              <a:lnSpc>
                <a:spcPts val="2600"/>
              </a:lnSpc>
              <a:buNone/>
            </a:pPr>
            <a:r>
              <a:rPr lang="en-US" sz="1600" dirty="0">
                <a:solidFill>
                  <a:srgbClr val="2C2821"/>
                </a:solidFill>
                <a:latin typeface="Lora" pitchFamily="34" charset="0"/>
                <a:ea typeface="Lora" pitchFamily="34" charset="-122"/>
                <a:cs typeface="Lora" pitchFamily="34" charset="-120"/>
              </a:rPr>
              <a:t>In some cases, the volume of an object can be determined indirectly by measuring its dimensions and calculating the volume using geometric formulas, or by measuring the volume of water displaced by the object.</a:t>
            </a:r>
            <a:endParaRPr lang="en-US" sz="1600" dirty="0"/>
          </a:p>
        </p:txBody>
      </p:sp>
      <p:pic>
        <p:nvPicPr>
          <p:cNvPr id="10" name="Image 3" descr="preencoded.png"/>
          <p:cNvPicPr>
            <a:picLocks noChangeAspect="1"/>
          </p:cNvPicPr>
          <p:nvPr/>
        </p:nvPicPr>
        <p:blipFill>
          <a:blip r:embed="rId6"/>
          <a:stretch>
            <a:fillRect/>
          </a:stretch>
        </p:blipFill>
        <p:spPr>
          <a:xfrm>
            <a:off x="723662" y="5684877"/>
            <a:ext cx="1033820" cy="1853089"/>
          </a:xfrm>
          <a:prstGeom prst="rect">
            <a:avLst/>
          </a:prstGeom>
        </p:spPr>
      </p:pic>
      <p:sp>
        <p:nvSpPr>
          <p:cNvPr id="11" name="Text 5"/>
          <p:cNvSpPr/>
          <p:nvPr/>
        </p:nvSpPr>
        <p:spPr>
          <a:xfrm>
            <a:off x="2067639" y="5891570"/>
            <a:ext cx="2681883" cy="323017"/>
          </a:xfrm>
          <a:prstGeom prst="rect">
            <a:avLst/>
          </a:prstGeom>
          <a:noFill/>
          <a:ln/>
        </p:spPr>
        <p:txBody>
          <a:bodyPr wrap="none" lIns="0" tIns="0" rIns="0" bIns="0" rtlCol="0" anchor="t"/>
          <a:lstStyle/>
          <a:p>
            <a:pPr marL="0" indent="0" algn="l">
              <a:lnSpc>
                <a:spcPts val="2500"/>
              </a:lnSpc>
              <a:buNone/>
            </a:pPr>
            <a:r>
              <a:rPr lang="en-US" sz="2000" dirty="0">
                <a:solidFill>
                  <a:srgbClr val="2C2821"/>
                </a:solidFill>
                <a:latin typeface="Alice" pitchFamily="34" charset="0"/>
                <a:ea typeface="Alice" pitchFamily="34" charset="-122"/>
                <a:cs typeface="Alice" pitchFamily="34" charset="-120"/>
              </a:rPr>
              <a:t>Specialized Techniques</a:t>
            </a:r>
            <a:endParaRPr lang="en-US" sz="2000" dirty="0"/>
          </a:p>
        </p:txBody>
      </p:sp>
      <p:sp>
        <p:nvSpPr>
          <p:cNvPr id="12" name="Text 6"/>
          <p:cNvSpPr/>
          <p:nvPr/>
        </p:nvSpPr>
        <p:spPr>
          <a:xfrm>
            <a:off x="2067639" y="6338649"/>
            <a:ext cx="6352699" cy="992624"/>
          </a:xfrm>
          <a:prstGeom prst="rect">
            <a:avLst/>
          </a:prstGeom>
          <a:noFill/>
          <a:ln/>
        </p:spPr>
        <p:txBody>
          <a:bodyPr wrap="square" lIns="0" tIns="0" rIns="0" bIns="0" rtlCol="0" anchor="t"/>
          <a:lstStyle/>
          <a:p>
            <a:pPr marL="0" indent="0" algn="l">
              <a:lnSpc>
                <a:spcPts val="2600"/>
              </a:lnSpc>
              <a:buNone/>
            </a:pPr>
            <a:r>
              <a:rPr lang="en-US" sz="1600" dirty="0">
                <a:solidFill>
                  <a:srgbClr val="2C2821"/>
                </a:solidFill>
                <a:latin typeface="Lora" pitchFamily="34" charset="0"/>
                <a:ea typeface="Lora" pitchFamily="34" charset="-122"/>
                <a:cs typeface="Lora" pitchFamily="34" charset="-120"/>
              </a:rPr>
              <a:t>For more complex or irregular-shaped objects, specialized techniques like water displacement or gas pycnometry may be used to accurately measure their volume.</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190774" y="713780"/>
            <a:ext cx="5031819" cy="628888"/>
          </a:xfrm>
          <a:prstGeom prst="rect">
            <a:avLst/>
          </a:prstGeom>
          <a:noFill/>
          <a:ln/>
        </p:spPr>
        <p:txBody>
          <a:bodyPr wrap="none" lIns="0" tIns="0" rIns="0" bIns="0" rtlCol="0" anchor="t"/>
          <a:lstStyle/>
          <a:p>
            <a:pPr marL="0" indent="0">
              <a:lnSpc>
                <a:spcPts val="4950"/>
              </a:lnSpc>
              <a:buNone/>
            </a:pPr>
            <a:r>
              <a:rPr lang="en-US" sz="3950" dirty="0">
                <a:solidFill>
                  <a:srgbClr val="233E32"/>
                </a:solidFill>
                <a:latin typeface="Alice" pitchFamily="34" charset="0"/>
                <a:ea typeface="Alice" pitchFamily="34" charset="-122"/>
                <a:cs typeface="Alice" pitchFamily="34" charset="-120"/>
              </a:rPr>
              <a:t>Units of Volume</a:t>
            </a:r>
            <a:endParaRPr lang="en-US" sz="3950" dirty="0"/>
          </a:p>
        </p:txBody>
      </p:sp>
      <p:sp>
        <p:nvSpPr>
          <p:cNvPr id="4" name="Shape 1"/>
          <p:cNvSpPr/>
          <p:nvPr/>
        </p:nvSpPr>
        <p:spPr>
          <a:xfrm>
            <a:off x="6190774" y="1644491"/>
            <a:ext cx="7735253" cy="5871210"/>
          </a:xfrm>
          <a:prstGeom prst="roundRect">
            <a:avLst>
              <a:gd name="adj" fmla="val 514"/>
            </a:avLst>
          </a:prstGeom>
          <a:noFill/>
          <a:ln w="7620">
            <a:solidFill>
              <a:srgbClr val="000000">
                <a:alpha val="8000"/>
              </a:srgbClr>
            </a:solidFill>
            <a:prstDash val="solid"/>
          </a:ln>
        </p:spPr>
      </p:sp>
      <p:sp>
        <p:nvSpPr>
          <p:cNvPr id="5" name="Shape 2"/>
          <p:cNvSpPr/>
          <p:nvPr/>
        </p:nvSpPr>
        <p:spPr>
          <a:xfrm>
            <a:off x="6198394" y="1652111"/>
            <a:ext cx="7720013" cy="1222534"/>
          </a:xfrm>
          <a:prstGeom prst="rect">
            <a:avLst/>
          </a:prstGeom>
          <a:solidFill>
            <a:srgbClr val="FFFFFF">
              <a:alpha val="4000"/>
            </a:srgbClr>
          </a:solidFill>
          <a:ln/>
        </p:spPr>
      </p:sp>
      <p:sp>
        <p:nvSpPr>
          <p:cNvPr id="6" name="Text 3"/>
          <p:cNvSpPr/>
          <p:nvPr/>
        </p:nvSpPr>
        <p:spPr>
          <a:xfrm>
            <a:off x="6399609" y="1780461"/>
            <a:ext cx="3453765" cy="321945"/>
          </a:xfrm>
          <a:prstGeom prst="rect">
            <a:avLst/>
          </a:prstGeom>
          <a:noFill/>
          <a:ln/>
        </p:spPr>
        <p:txBody>
          <a:bodyPr wrap="none" lIns="0" tIns="0" rIns="0" bIns="0" rtlCol="0" anchor="t"/>
          <a:lstStyle/>
          <a:p>
            <a:pPr marL="0" indent="0">
              <a:lnSpc>
                <a:spcPts val="2500"/>
              </a:lnSpc>
              <a:buNone/>
            </a:pPr>
            <a:r>
              <a:rPr lang="en-US" sz="1550" dirty="0">
                <a:solidFill>
                  <a:srgbClr val="2C2821"/>
                </a:solidFill>
                <a:latin typeface="Lora" pitchFamily="34" charset="0"/>
                <a:ea typeface="Lora" pitchFamily="34" charset="-122"/>
                <a:cs typeface="Lora" pitchFamily="34" charset="-120"/>
              </a:rPr>
              <a:t>Liter (L)</a:t>
            </a:r>
            <a:endParaRPr lang="en-US" sz="1550" dirty="0"/>
          </a:p>
        </p:txBody>
      </p:sp>
      <p:sp>
        <p:nvSpPr>
          <p:cNvPr id="7" name="Text 4"/>
          <p:cNvSpPr/>
          <p:nvPr/>
        </p:nvSpPr>
        <p:spPr>
          <a:xfrm>
            <a:off x="10263426" y="1780461"/>
            <a:ext cx="3453765" cy="965835"/>
          </a:xfrm>
          <a:prstGeom prst="rect">
            <a:avLst/>
          </a:prstGeom>
          <a:noFill/>
          <a:ln/>
        </p:spPr>
        <p:txBody>
          <a:bodyPr wrap="square" lIns="0" tIns="0" rIns="0" bIns="0" rtlCol="0" anchor="t"/>
          <a:lstStyle/>
          <a:p>
            <a:pPr marL="0" indent="0">
              <a:lnSpc>
                <a:spcPts val="2500"/>
              </a:lnSpc>
              <a:buNone/>
            </a:pPr>
            <a:r>
              <a:rPr lang="en-US" sz="1550" dirty="0">
                <a:solidFill>
                  <a:srgbClr val="2C2821"/>
                </a:solidFill>
                <a:latin typeface="Lora" pitchFamily="34" charset="0"/>
                <a:ea typeface="Lora" pitchFamily="34" charset="-122"/>
                <a:cs typeface="Lora" pitchFamily="34" charset="-120"/>
              </a:rPr>
              <a:t>The primary unit of volume in the metric system, used to measure the volume of liquids and gases.</a:t>
            </a:r>
            <a:endParaRPr lang="en-US" sz="1550" dirty="0"/>
          </a:p>
        </p:txBody>
      </p:sp>
      <p:sp>
        <p:nvSpPr>
          <p:cNvPr id="8" name="Shape 5"/>
          <p:cNvSpPr/>
          <p:nvPr/>
        </p:nvSpPr>
        <p:spPr>
          <a:xfrm>
            <a:off x="6198394" y="2874645"/>
            <a:ext cx="7720013" cy="1544479"/>
          </a:xfrm>
          <a:prstGeom prst="rect">
            <a:avLst/>
          </a:prstGeom>
          <a:solidFill>
            <a:srgbClr val="000000">
              <a:alpha val="4000"/>
            </a:srgbClr>
          </a:solidFill>
          <a:ln/>
        </p:spPr>
      </p:sp>
      <p:sp>
        <p:nvSpPr>
          <p:cNvPr id="9" name="Text 6"/>
          <p:cNvSpPr/>
          <p:nvPr/>
        </p:nvSpPr>
        <p:spPr>
          <a:xfrm>
            <a:off x="6399609" y="3002994"/>
            <a:ext cx="3453765" cy="321945"/>
          </a:xfrm>
          <a:prstGeom prst="rect">
            <a:avLst/>
          </a:prstGeom>
          <a:noFill/>
          <a:ln/>
        </p:spPr>
        <p:txBody>
          <a:bodyPr wrap="none" lIns="0" tIns="0" rIns="0" bIns="0" rtlCol="0" anchor="t"/>
          <a:lstStyle/>
          <a:p>
            <a:pPr marL="0" indent="0">
              <a:lnSpc>
                <a:spcPts val="2500"/>
              </a:lnSpc>
              <a:buNone/>
            </a:pPr>
            <a:r>
              <a:rPr lang="en-US" sz="1550" dirty="0">
                <a:solidFill>
                  <a:srgbClr val="2C2821"/>
                </a:solidFill>
                <a:latin typeface="Lora" pitchFamily="34" charset="0"/>
                <a:ea typeface="Lora" pitchFamily="34" charset="-122"/>
                <a:cs typeface="Lora" pitchFamily="34" charset="-120"/>
              </a:rPr>
              <a:t>Milliliter (mL)</a:t>
            </a:r>
            <a:endParaRPr lang="en-US" sz="1550" dirty="0"/>
          </a:p>
        </p:txBody>
      </p:sp>
      <p:sp>
        <p:nvSpPr>
          <p:cNvPr id="10" name="Text 7"/>
          <p:cNvSpPr/>
          <p:nvPr/>
        </p:nvSpPr>
        <p:spPr>
          <a:xfrm>
            <a:off x="10263426" y="3002994"/>
            <a:ext cx="3453765" cy="1287780"/>
          </a:xfrm>
          <a:prstGeom prst="rect">
            <a:avLst/>
          </a:prstGeom>
          <a:noFill/>
          <a:ln/>
        </p:spPr>
        <p:txBody>
          <a:bodyPr wrap="square" lIns="0" tIns="0" rIns="0" bIns="0" rtlCol="0" anchor="t"/>
          <a:lstStyle/>
          <a:p>
            <a:pPr marL="0" indent="0">
              <a:lnSpc>
                <a:spcPts val="2500"/>
              </a:lnSpc>
              <a:buNone/>
            </a:pPr>
            <a:r>
              <a:rPr lang="en-US" sz="1550" dirty="0">
                <a:solidFill>
                  <a:srgbClr val="2C2821"/>
                </a:solidFill>
                <a:latin typeface="Lora" pitchFamily="34" charset="0"/>
                <a:ea typeface="Lora" pitchFamily="34" charset="-122"/>
                <a:cs typeface="Lora" pitchFamily="34" charset="-120"/>
              </a:rPr>
              <a:t>A smaller unit of volume in the metric system, commonly used to measure the volume of smaller quantities of liquids.</a:t>
            </a:r>
            <a:endParaRPr lang="en-US" sz="1550" dirty="0"/>
          </a:p>
        </p:txBody>
      </p:sp>
      <p:sp>
        <p:nvSpPr>
          <p:cNvPr id="11" name="Shape 8"/>
          <p:cNvSpPr/>
          <p:nvPr/>
        </p:nvSpPr>
        <p:spPr>
          <a:xfrm>
            <a:off x="6198394" y="4419124"/>
            <a:ext cx="7720013" cy="1544479"/>
          </a:xfrm>
          <a:prstGeom prst="rect">
            <a:avLst/>
          </a:prstGeom>
          <a:solidFill>
            <a:srgbClr val="FFFFFF">
              <a:alpha val="4000"/>
            </a:srgbClr>
          </a:solidFill>
          <a:ln/>
        </p:spPr>
      </p:sp>
      <p:sp>
        <p:nvSpPr>
          <p:cNvPr id="12" name="Text 9"/>
          <p:cNvSpPr/>
          <p:nvPr/>
        </p:nvSpPr>
        <p:spPr>
          <a:xfrm>
            <a:off x="6399609" y="4547473"/>
            <a:ext cx="3453765" cy="321945"/>
          </a:xfrm>
          <a:prstGeom prst="rect">
            <a:avLst/>
          </a:prstGeom>
          <a:noFill/>
          <a:ln/>
        </p:spPr>
        <p:txBody>
          <a:bodyPr wrap="none" lIns="0" tIns="0" rIns="0" bIns="0" rtlCol="0" anchor="t"/>
          <a:lstStyle/>
          <a:p>
            <a:pPr marL="0" indent="0">
              <a:lnSpc>
                <a:spcPts val="2500"/>
              </a:lnSpc>
              <a:buNone/>
            </a:pPr>
            <a:r>
              <a:rPr lang="en-US" sz="1550" dirty="0">
                <a:solidFill>
                  <a:srgbClr val="2C2821"/>
                </a:solidFill>
                <a:latin typeface="Lora" pitchFamily="34" charset="0"/>
                <a:ea typeface="Lora" pitchFamily="34" charset="-122"/>
                <a:cs typeface="Lora" pitchFamily="34" charset="-120"/>
              </a:rPr>
              <a:t>Gallon (gal)</a:t>
            </a:r>
            <a:endParaRPr lang="en-US" sz="1550" dirty="0"/>
          </a:p>
        </p:txBody>
      </p:sp>
      <p:sp>
        <p:nvSpPr>
          <p:cNvPr id="13" name="Text 10"/>
          <p:cNvSpPr/>
          <p:nvPr/>
        </p:nvSpPr>
        <p:spPr>
          <a:xfrm>
            <a:off x="10263426" y="4547473"/>
            <a:ext cx="3453765" cy="1287780"/>
          </a:xfrm>
          <a:prstGeom prst="rect">
            <a:avLst/>
          </a:prstGeom>
          <a:noFill/>
          <a:ln/>
        </p:spPr>
        <p:txBody>
          <a:bodyPr wrap="square" lIns="0" tIns="0" rIns="0" bIns="0" rtlCol="0" anchor="t"/>
          <a:lstStyle/>
          <a:p>
            <a:pPr marL="0" indent="0">
              <a:lnSpc>
                <a:spcPts val="2500"/>
              </a:lnSpc>
              <a:buNone/>
            </a:pPr>
            <a:r>
              <a:rPr lang="en-US" sz="1550" dirty="0">
                <a:solidFill>
                  <a:srgbClr val="2C2821"/>
                </a:solidFill>
                <a:latin typeface="Lora" pitchFamily="34" charset="0"/>
                <a:ea typeface="Lora" pitchFamily="34" charset="-122"/>
                <a:cs typeface="Lora" pitchFamily="34" charset="-120"/>
              </a:rPr>
              <a:t>A unit of volume in the imperial system, primarily used to measure the volume of liquids, such as fuel and water.</a:t>
            </a:r>
            <a:endParaRPr lang="en-US" sz="1550" dirty="0"/>
          </a:p>
        </p:txBody>
      </p:sp>
      <p:sp>
        <p:nvSpPr>
          <p:cNvPr id="14" name="Shape 11"/>
          <p:cNvSpPr/>
          <p:nvPr/>
        </p:nvSpPr>
        <p:spPr>
          <a:xfrm>
            <a:off x="6198394" y="5963602"/>
            <a:ext cx="7720013" cy="1544479"/>
          </a:xfrm>
          <a:prstGeom prst="rect">
            <a:avLst/>
          </a:prstGeom>
          <a:solidFill>
            <a:srgbClr val="000000">
              <a:alpha val="4000"/>
            </a:srgbClr>
          </a:solidFill>
          <a:ln/>
        </p:spPr>
      </p:sp>
      <p:sp>
        <p:nvSpPr>
          <p:cNvPr id="15" name="Text 12"/>
          <p:cNvSpPr/>
          <p:nvPr/>
        </p:nvSpPr>
        <p:spPr>
          <a:xfrm>
            <a:off x="6399609" y="6091952"/>
            <a:ext cx="3453765" cy="321945"/>
          </a:xfrm>
          <a:prstGeom prst="rect">
            <a:avLst/>
          </a:prstGeom>
          <a:noFill/>
          <a:ln/>
        </p:spPr>
        <p:txBody>
          <a:bodyPr wrap="none" lIns="0" tIns="0" rIns="0" bIns="0" rtlCol="0" anchor="t"/>
          <a:lstStyle/>
          <a:p>
            <a:pPr marL="0" indent="0">
              <a:lnSpc>
                <a:spcPts val="2500"/>
              </a:lnSpc>
              <a:buNone/>
            </a:pPr>
            <a:r>
              <a:rPr lang="en-US" sz="1550" dirty="0">
                <a:solidFill>
                  <a:srgbClr val="2C2821"/>
                </a:solidFill>
                <a:latin typeface="Lora" pitchFamily="34" charset="0"/>
                <a:ea typeface="Lora" pitchFamily="34" charset="-122"/>
                <a:cs typeface="Lora" pitchFamily="34" charset="-120"/>
              </a:rPr>
              <a:t>Fluid Ounce (fl oz)</a:t>
            </a:r>
            <a:endParaRPr lang="en-US" sz="1550" dirty="0"/>
          </a:p>
        </p:txBody>
      </p:sp>
      <p:sp>
        <p:nvSpPr>
          <p:cNvPr id="16" name="Text 13"/>
          <p:cNvSpPr/>
          <p:nvPr/>
        </p:nvSpPr>
        <p:spPr>
          <a:xfrm>
            <a:off x="10263426" y="6091952"/>
            <a:ext cx="3453765" cy="1287780"/>
          </a:xfrm>
          <a:prstGeom prst="rect">
            <a:avLst/>
          </a:prstGeom>
          <a:noFill/>
          <a:ln/>
        </p:spPr>
        <p:txBody>
          <a:bodyPr wrap="square" lIns="0" tIns="0" rIns="0" bIns="0" rtlCol="0" anchor="t"/>
          <a:lstStyle/>
          <a:p>
            <a:pPr marL="0" indent="0">
              <a:lnSpc>
                <a:spcPts val="2500"/>
              </a:lnSpc>
              <a:buNone/>
            </a:pPr>
            <a:r>
              <a:rPr lang="en-US" sz="1550" dirty="0">
                <a:solidFill>
                  <a:srgbClr val="2C2821"/>
                </a:solidFill>
                <a:latin typeface="Lora" pitchFamily="34" charset="0"/>
                <a:ea typeface="Lora" pitchFamily="34" charset="-122"/>
                <a:cs typeface="Lora" pitchFamily="34" charset="-120"/>
              </a:rPr>
              <a:t>A unit of volume in the imperial system, used to measure the volume of smaller quantities of liquids, such as in cooking and beverages.</a:t>
            </a:r>
            <a:endParaRPr lang="en-US" sz="1550" dirty="0"/>
          </a:p>
        </p:txBody>
      </p:sp>
      <p:pic>
        <p:nvPicPr>
          <p:cNvPr id="18" name="Picture 17">
            <a:extLst>
              <a:ext uri="{FF2B5EF4-FFF2-40B4-BE49-F238E27FC236}">
                <a16:creationId xmlns:a16="http://schemas.microsoft.com/office/drawing/2014/main" id="{8023EC8F-C40B-4A15-A8A6-A79A4BEE92B4}"/>
              </a:ext>
            </a:extLst>
          </p:cNvPr>
          <p:cNvPicPr>
            <a:picLocks noChangeAspect="1"/>
          </p:cNvPicPr>
          <p:nvPr/>
        </p:nvPicPr>
        <p:blipFill>
          <a:blip r:embed="rId4"/>
          <a:stretch>
            <a:fillRect/>
          </a:stretch>
        </p:blipFill>
        <p:spPr>
          <a:xfrm>
            <a:off x="11970211" y="7636430"/>
            <a:ext cx="2610214" cy="59317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976</Words>
  <Application>Microsoft Office PowerPoint</Application>
  <PresentationFormat>Custom</PresentationFormat>
  <Paragraphs>70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Alice</vt:lpstr>
      <vt:lpstr>Lora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2024-11-15T15:33:49Z</dcterms:created>
  <dcterms:modified xsi:type="dcterms:W3CDTF">2024-11-15T18:03:27Z</dcterms:modified>
</cp:coreProperties>
</file>