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busyteacher.org/classroom_activities-grammar-worksheets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26663" y="2349753"/>
            <a:ext cx="71691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 b="1">
                <a:solidFill>
                  <a:srgbClr val="205768"/>
                </a:solidFill>
                <a:latin typeface="Calibri"/>
                <a:cs typeface="Calibri"/>
              </a:rPr>
              <a:t>Debates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500" y="3183762"/>
            <a:ext cx="6491605" cy="8655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>
              <a:lnSpc>
                <a:spcPct val="152900"/>
              </a:lnSpc>
              <a:spcBef>
                <a:spcPts val="105"/>
              </a:spcBef>
            </a:pPr>
            <a:r>
              <a:rPr dirty="0" sz="1200" spc="-5">
                <a:latin typeface="Calibri"/>
                <a:cs typeface="Calibri"/>
              </a:rPr>
              <a:t>Another effective exercise </a:t>
            </a:r>
            <a:r>
              <a:rPr dirty="0" sz="1200">
                <a:latin typeface="Calibri"/>
                <a:cs typeface="Calibri"/>
              </a:rPr>
              <a:t>in </a:t>
            </a:r>
            <a:r>
              <a:rPr dirty="0" sz="1200" spc="-5">
                <a:latin typeface="Calibri"/>
                <a:cs typeface="Calibri"/>
              </a:rPr>
              <a:t>the development of conversation skills with higher-level EFL students </a:t>
            </a:r>
            <a:r>
              <a:rPr dirty="0" sz="1200" spc="-10">
                <a:latin typeface="Calibri"/>
                <a:cs typeface="Calibri"/>
              </a:rPr>
              <a:t>is </a:t>
            </a:r>
            <a:r>
              <a:rPr dirty="0" sz="1200">
                <a:latin typeface="Calibri"/>
                <a:cs typeface="Calibri"/>
              </a:rPr>
              <a:t>the 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introduction </a:t>
            </a:r>
            <a:r>
              <a:rPr dirty="0" sz="1200">
                <a:latin typeface="Calibri"/>
                <a:cs typeface="Calibri"/>
              </a:rPr>
              <a:t>of </a:t>
            </a:r>
            <a:r>
              <a:rPr dirty="0" sz="1200" spc="-5">
                <a:latin typeface="Calibri"/>
                <a:cs typeface="Calibri"/>
              </a:rPr>
              <a:t>topics </a:t>
            </a:r>
            <a:r>
              <a:rPr dirty="0" sz="1200" spc="-10">
                <a:latin typeface="Calibri"/>
                <a:cs typeface="Calibri"/>
              </a:rPr>
              <a:t>in </a:t>
            </a:r>
            <a:r>
              <a:rPr dirty="0" sz="1200">
                <a:latin typeface="Calibri"/>
                <a:cs typeface="Calibri"/>
              </a:rPr>
              <a:t>the </a:t>
            </a:r>
            <a:r>
              <a:rPr dirty="0" sz="1200" spc="-5">
                <a:latin typeface="Calibri"/>
                <a:cs typeface="Calibri"/>
              </a:rPr>
              <a:t>form of structured debates. These generally take </a:t>
            </a:r>
            <a:r>
              <a:rPr dirty="0" sz="1200">
                <a:latin typeface="Calibri"/>
                <a:cs typeface="Calibri"/>
              </a:rPr>
              <a:t>a </a:t>
            </a:r>
            <a:r>
              <a:rPr dirty="0" sz="1200" spc="-5">
                <a:latin typeface="Calibri"/>
                <a:cs typeface="Calibri"/>
              </a:rPr>
              <a:t>long time </a:t>
            </a:r>
            <a:r>
              <a:rPr dirty="0" sz="1200">
                <a:latin typeface="Calibri"/>
                <a:cs typeface="Calibri"/>
              </a:rPr>
              <a:t>to </a:t>
            </a:r>
            <a:r>
              <a:rPr dirty="0" sz="1200" spc="-5">
                <a:latin typeface="Calibri"/>
                <a:cs typeface="Calibri"/>
              </a:rPr>
              <a:t>prepare and 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present,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so expect</a:t>
            </a:r>
            <a:r>
              <a:rPr dirty="0" sz="1200">
                <a:latin typeface="Calibri"/>
                <a:cs typeface="Calibri"/>
              </a:rPr>
              <a:t> to</a:t>
            </a:r>
            <a:r>
              <a:rPr dirty="0" sz="1200" spc="-5">
                <a:latin typeface="Calibri"/>
                <a:cs typeface="Calibri"/>
              </a:rPr>
              <a:t> use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least</a:t>
            </a:r>
            <a:r>
              <a:rPr dirty="0" sz="1200">
                <a:latin typeface="Calibri"/>
                <a:cs typeface="Calibri"/>
              </a:rPr>
              <a:t> 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full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class </a:t>
            </a:r>
            <a:r>
              <a:rPr dirty="0" sz="1200">
                <a:latin typeface="Calibri"/>
                <a:cs typeface="Calibri"/>
              </a:rPr>
              <a:t>if</a:t>
            </a:r>
            <a:r>
              <a:rPr dirty="0" sz="1200" spc="-5">
                <a:latin typeface="Calibri"/>
                <a:cs typeface="Calibri"/>
              </a:rPr>
              <a:t> planning debates.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 procedure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outlined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below: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500" y="4654677"/>
            <a:ext cx="6870065" cy="2011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spc="-5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Lead</a:t>
            </a:r>
            <a:r>
              <a:rPr dirty="0" u="sng" sz="1200" spc="-45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00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</a:t>
            </a:r>
            <a:endParaRPr sz="1200">
              <a:latin typeface="Calibri"/>
              <a:cs typeface="Calibri"/>
            </a:endParaRPr>
          </a:p>
          <a:p>
            <a:pPr marL="469900" marR="165735" indent="-229235">
              <a:lnSpc>
                <a:spcPct val="152500"/>
              </a:lnSpc>
              <a:spcBef>
                <a:spcPts val="1019"/>
              </a:spcBef>
              <a:buSzPct val="83333"/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dirty="0" sz="1200" spc="-5">
                <a:latin typeface="Calibri"/>
                <a:cs typeface="Calibri"/>
              </a:rPr>
              <a:t>Teachers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make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topic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less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serious (ie.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the </a:t>
            </a:r>
            <a:r>
              <a:rPr dirty="0" sz="1200" i="1">
                <a:latin typeface="Calibri"/>
                <a:cs typeface="Calibri"/>
              </a:rPr>
              <a:t>cafeteria</a:t>
            </a:r>
            <a:r>
              <a:rPr dirty="0" sz="1200" spc="-1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food</a:t>
            </a:r>
            <a:r>
              <a:rPr dirty="0" sz="120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menu</a:t>
            </a:r>
            <a:r>
              <a:rPr dirty="0" sz="120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should</a:t>
            </a:r>
            <a:r>
              <a:rPr dirty="0" sz="120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have</a:t>
            </a:r>
            <a:r>
              <a:rPr dirty="0" sz="1200" spc="1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more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choices</a:t>
            </a:r>
            <a:r>
              <a:rPr dirty="0" sz="1200">
                <a:latin typeface="Calibri"/>
                <a:cs typeface="Calibri"/>
              </a:rPr>
              <a:t>) or 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more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serious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(ie.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Capital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punishment</a:t>
            </a:r>
            <a:r>
              <a:rPr dirty="0" sz="1200" spc="1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should</a:t>
            </a:r>
            <a:r>
              <a:rPr dirty="0" sz="120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be</a:t>
            </a:r>
            <a:r>
              <a:rPr dirty="0" sz="1200" spc="1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abolished).</a:t>
            </a:r>
            <a:r>
              <a:rPr dirty="0" sz="1200" spc="10" i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any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case,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it is</a:t>
            </a:r>
            <a:r>
              <a:rPr dirty="0" sz="1200" spc="-5">
                <a:latin typeface="Calibri"/>
                <a:cs typeface="Calibri"/>
              </a:rPr>
              <a:t> important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for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teachers to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provide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topic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lead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</a:t>
            </a:r>
            <a:r>
              <a:rPr dirty="0" sz="1200" spc="-5">
                <a:latin typeface="Calibri"/>
                <a:cs typeface="Calibri"/>
              </a:rPr>
              <a:t> and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some background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info.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Symbol"/>
              <a:buChar char=""/>
            </a:pPr>
            <a:endParaRPr sz="1750">
              <a:latin typeface="Calibri"/>
              <a:cs typeface="Calibri"/>
            </a:endParaRPr>
          </a:p>
          <a:p>
            <a:pPr marL="469900" marR="5080" indent="-229235">
              <a:lnSpc>
                <a:spcPct val="152700"/>
              </a:lnSpc>
              <a:buSzPct val="83333"/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dirty="0" sz="1200" spc="-5">
                <a:latin typeface="Calibri"/>
                <a:cs typeface="Calibri"/>
              </a:rPr>
              <a:t>Introduce</a:t>
            </a:r>
            <a:r>
              <a:rPr dirty="0" sz="1200">
                <a:latin typeface="Calibri"/>
                <a:cs typeface="Calibri"/>
              </a:rPr>
              <a:t> and </a:t>
            </a:r>
            <a:r>
              <a:rPr dirty="0" sz="1200" spc="-5">
                <a:latin typeface="Calibri"/>
                <a:cs typeface="Calibri"/>
              </a:rPr>
              <a:t>define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key</a:t>
            </a:r>
            <a:r>
              <a:rPr dirty="0" sz="120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vocabulary</a:t>
            </a:r>
            <a:r>
              <a:rPr dirty="0" sz="1200" spc="10" b="1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involved,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well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any</a:t>
            </a:r>
            <a:r>
              <a:rPr dirty="0" sz="1200" spc="-5">
                <a:latin typeface="Calibri"/>
                <a:cs typeface="Calibri"/>
              </a:rPr>
              <a:t> other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related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vocabulary</a:t>
            </a:r>
            <a:r>
              <a:rPr dirty="0" sz="1200" spc="-5">
                <a:latin typeface="Calibri"/>
                <a:cs typeface="Calibri"/>
              </a:rPr>
              <a:t> that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might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come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 spc="5">
                <a:latin typeface="Calibri"/>
                <a:cs typeface="Calibri"/>
              </a:rPr>
              <a:t>up.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3100" y="7134605"/>
            <a:ext cx="6534150" cy="8623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1300" marR="5080" indent="-229235">
              <a:lnSpc>
                <a:spcPct val="152500"/>
              </a:lnSpc>
              <a:spcBef>
                <a:spcPts val="100"/>
              </a:spcBef>
              <a:buSzPct val="83333"/>
              <a:buFont typeface="Symbol"/>
              <a:buChar char=""/>
              <a:tabLst>
                <a:tab pos="241300" algn="l"/>
                <a:tab pos="241935" algn="l"/>
              </a:tabLst>
            </a:pPr>
            <a:r>
              <a:rPr dirty="0" sz="1200">
                <a:latin typeface="Calibri"/>
                <a:cs typeface="Calibri"/>
              </a:rPr>
              <a:t>Give </a:t>
            </a:r>
            <a:r>
              <a:rPr dirty="0" sz="1200" spc="-5">
                <a:latin typeface="Calibri"/>
                <a:cs typeface="Calibri"/>
              </a:rPr>
              <a:t>students </a:t>
            </a:r>
            <a:r>
              <a:rPr dirty="0" sz="1200" b="1">
                <a:latin typeface="Calibri"/>
                <a:cs typeface="Calibri"/>
              </a:rPr>
              <a:t>time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to </a:t>
            </a:r>
            <a:r>
              <a:rPr dirty="0" sz="1200" spc="-5" b="1">
                <a:latin typeface="Calibri"/>
                <a:cs typeface="Calibri"/>
              </a:rPr>
              <a:t>research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the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issue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and </a:t>
            </a:r>
            <a:r>
              <a:rPr dirty="0" sz="1200" spc="-5">
                <a:latin typeface="Calibri"/>
                <a:cs typeface="Calibri"/>
              </a:rPr>
              <a:t>encourage each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group </a:t>
            </a:r>
            <a:r>
              <a:rPr dirty="0" sz="1200">
                <a:latin typeface="Calibri"/>
                <a:cs typeface="Calibri"/>
              </a:rPr>
              <a:t>to </a:t>
            </a:r>
            <a:r>
              <a:rPr dirty="0" sz="1200" spc="-5">
                <a:latin typeface="Calibri"/>
                <a:cs typeface="Calibri"/>
              </a:rPr>
              <a:t>develop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plan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attack: who </a:t>
            </a:r>
            <a:r>
              <a:rPr dirty="0" sz="1200">
                <a:latin typeface="Calibri"/>
                <a:cs typeface="Calibri"/>
              </a:rPr>
              <a:t> will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talk </a:t>
            </a:r>
            <a:r>
              <a:rPr dirty="0" sz="1200" spc="-5">
                <a:latin typeface="Calibri"/>
                <a:cs typeface="Calibri"/>
              </a:rPr>
              <a:t>during which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part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>
                <a:latin typeface="Calibri"/>
                <a:cs typeface="Calibri"/>
              </a:rPr>
              <a:t> the</a:t>
            </a:r>
            <a:r>
              <a:rPr dirty="0" sz="1200" spc="-5">
                <a:latin typeface="Calibri"/>
                <a:cs typeface="Calibri"/>
              </a:rPr>
              <a:t> debate?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 teacher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should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supply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each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team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with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materials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(ie. </a:t>
            </a:r>
            <a:r>
              <a:rPr dirty="0" sz="1200" spc="-26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research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articles, topic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handouts,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key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vocabulary,</a:t>
            </a:r>
            <a:r>
              <a:rPr dirty="0" sz="1200">
                <a:latin typeface="Calibri"/>
                <a:cs typeface="Calibri"/>
              </a:rPr>
              <a:t> and</a:t>
            </a:r>
            <a:r>
              <a:rPr dirty="0" sz="1200" spc="-5">
                <a:latin typeface="Calibri"/>
                <a:cs typeface="Calibri"/>
              </a:rPr>
              <a:t> sentence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patterns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used).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3100" y="8529319"/>
            <a:ext cx="6095365" cy="583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1300" marR="5080" indent="-229235">
              <a:lnSpc>
                <a:spcPct val="152500"/>
              </a:lnSpc>
              <a:spcBef>
                <a:spcPts val="100"/>
              </a:spcBef>
              <a:buSzPct val="83333"/>
              <a:buFont typeface="Symbol"/>
              <a:buChar char=""/>
              <a:tabLst>
                <a:tab pos="241300" algn="l"/>
                <a:tab pos="241935" algn="l"/>
              </a:tabLst>
            </a:pPr>
            <a:r>
              <a:rPr dirty="0" sz="1200" spc="-5">
                <a:latin typeface="Calibri"/>
                <a:cs typeface="Calibri"/>
              </a:rPr>
              <a:t>Make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sure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remind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them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that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it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is</a:t>
            </a:r>
            <a:r>
              <a:rPr dirty="0" sz="1200" spc="-5">
                <a:latin typeface="Calibri"/>
                <a:cs typeface="Calibri"/>
              </a:rPr>
              <a:t> mandatory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for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everyone</a:t>
            </a:r>
            <a:r>
              <a:rPr dirty="0" sz="1200">
                <a:latin typeface="Calibri"/>
                <a:cs typeface="Calibri"/>
              </a:rPr>
              <a:t> to </a:t>
            </a:r>
            <a:r>
              <a:rPr dirty="0" sz="1200" spc="-5">
                <a:latin typeface="Calibri"/>
                <a:cs typeface="Calibri"/>
              </a:rPr>
              <a:t>participate </a:t>
            </a:r>
            <a:r>
              <a:rPr dirty="0" sz="1200">
                <a:latin typeface="Calibri"/>
                <a:cs typeface="Calibri"/>
              </a:rPr>
              <a:t>in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5">
                <a:latin typeface="Calibri"/>
                <a:cs typeface="Calibri"/>
              </a:rPr>
              <a:t> research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strategic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planning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 debate,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including: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2601" y="439515"/>
            <a:ext cx="865536" cy="83581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436880"/>
            <a:ext cx="6147435" cy="1045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100"/>
              </a:spcBef>
              <a:buSzPct val="83333"/>
              <a:buFont typeface="Courier New"/>
              <a:buChar char="o"/>
              <a:tabLst>
                <a:tab pos="240665" algn="l"/>
                <a:tab pos="241300" algn="l"/>
              </a:tabLst>
            </a:pPr>
            <a:r>
              <a:rPr dirty="0" sz="1200" spc="-5">
                <a:latin typeface="Calibri"/>
                <a:cs typeface="Calibri"/>
              </a:rPr>
              <a:t>preparation </a:t>
            </a:r>
            <a:r>
              <a:rPr dirty="0" sz="1200">
                <a:latin typeface="Calibri"/>
                <a:cs typeface="Calibri"/>
              </a:rPr>
              <a:t>time in</a:t>
            </a:r>
            <a:r>
              <a:rPr dirty="0" sz="1200" spc="-5">
                <a:latin typeface="Calibri"/>
                <a:cs typeface="Calibri"/>
              </a:rPr>
              <a:t> anticipation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possible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responses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from</a:t>
            </a:r>
            <a:r>
              <a:rPr dirty="0" sz="1200">
                <a:latin typeface="Calibri"/>
                <a:cs typeface="Calibri"/>
              </a:rPr>
              <a:t> the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opposite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team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ourier New"/>
              <a:buChar char="o"/>
            </a:pPr>
            <a:endParaRPr sz="1200">
              <a:latin typeface="Calibri"/>
              <a:cs typeface="Calibri"/>
            </a:endParaRPr>
          </a:p>
          <a:p>
            <a:pPr marL="240665" marR="5080" indent="-228600">
              <a:lnSpc>
                <a:spcPct val="152500"/>
              </a:lnSpc>
              <a:spcBef>
                <a:spcPts val="730"/>
              </a:spcBef>
              <a:buSzPct val="83333"/>
              <a:buFont typeface="Courier New"/>
              <a:buChar char="o"/>
              <a:tabLst>
                <a:tab pos="240665" algn="l"/>
                <a:tab pos="241300" algn="l"/>
              </a:tabLst>
            </a:pPr>
            <a:r>
              <a:rPr dirty="0" sz="1200" spc="-5">
                <a:latin typeface="Calibri"/>
                <a:cs typeface="Calibri"/>
              </a:rPr>
              <a:t>discussion with</a:t>
            </a:r>
            <a:r>
              <a:rPr dirty="0" sz="1200">
                <a:latin typeface="Calibri"/>
                <a:cs typeface="Calibri"/>
              </a:rPr>
              <a:t> team</a:t>
            </a:r>
            <a:r>
              <a:rPr dirty="0" sz="1200" spc="-5">
                <a:latin typeface="Calibri"/>
                <a:cs typeface="Calibri"/>
              </a:rPr>
              <a:t> before</a:t>
            </a:r>
            <a:r>
              <a:rPr dirty="0" sz="1200">
                <a:latin typeface="Calibri"/>
                <a:cs typeface="Calibri"/>
              </a:rPr>
              <a:t> the</a:t>
            </a:r>
            <a:r>
              <a:rPr dirty="0" sz="1200" spc="-5">
                <a:latin typeface="Calibri"/>
                <a:cs typeface="Calibri"/>
              </a:rPr>
              <a:t> rebuttal about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arguments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made</a:t>
            </a:r>
            <a:r>
              <a:rPr dirty="0" sz="1200">
                <a:latin typeface="Calibri"/>
                <a:cs typeface="Calibri"/>
              </a:rPr>
              <a:t> by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opposing team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how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counter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them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500" y="2903346"/>
            <a:ext cx="6343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spc="-5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Structure: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3100" y="3633342"/>
            <a:ext cx="6575425" cy="85915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241300" marR="5080" indent="-229235">
              <a:lnSpc>
                <a:spcPct val="152100"/>
              </a:lnSpc>
              <a:spcBef>
                <a:spcPts val="90"/>
              </a:spcBef>
              <a:buFont typeface="Symbol"/>
              <a:buChar char=""/>
              <a:tabLst>
                <a:tab pos="241300" algn="l"/>
                <a:tab pos="241935" algn="l"/>
              </a:tabLst>
            </a:pPr>
            <a:r>
              <a:rPr dirty="0" sz="1200">
                <a:latin typeface="Calibri"/>
                <a:cs typeface="Calibri"/>
              </a:rPr>
              <a:t>Split</a:t>
            </a:r>
            <a:r>
              <a:rPr dirty="0" sz="1200" spc="-5">
                <a:latin typeface="Calibri"/>
                <a:cs typeface="Calibri"/>
              </a:rPr>
              <a:t> the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class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into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teams (1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pro,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 </a:t>
            </a:r>
            <a:r>
              <a:rPr dirty="0" sz="1200" spc="-5">
                <a:latin typeface="Calibri"/>
                <a:cs typeface="Calibri"/>
              </a:rPr>
              <a:t>con)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two-three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 </a:t>
            </a:r>
            <a:r>
              <a:rPr dirty="0" sz="1200">
                <a:latin typeface="Calibri"/>
                <a:cs typeface="Calibri"/>
              </a:rPr>
              <a:t>per </a:t>
            </a:r>
            <a:r>
              <a:rPr dirty="0" sz="1200" spc="-5">
                <a:latin typeface="Calibri"/>
                <a:cs typeface="Calibri"/>
              </a:rPr>
              <a:t>team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who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take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turns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presenting </a:t>
            </a:r>
            <a:r>
              <a:rPr dirty="0" sz="1200">
                <a:latin typeface="Calibri"/>
                <a:cs typeface="Calibri"/>
              </a:rPr>
              <a:t> arguments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counterarguments. For</a:t>
            </a:r>
            <a:r>
              <a:rPr dirty="0" sz="1200">
                <a:latin typeface="Calibri"/>
                <a:cs typeface="Calibri"/>
              </a:rPr>
              <a:t> bigger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classrooms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(20+students),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teams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may </a:t>
            </a:r>
            <a:r>
              <a:rPr dirty="0" sz="1200" spc="-5">
                <a:latin typeface="Calibri"/>
                <a:cs typeface="Calibri"/>
              </a:rPr>
              <a:t>need</a:t>
            </a:r>
            <a:r>
              <a:rPr dirty="0" sz="1200">
                <a:latin typeface="Calibri"/>
                <a:cs typeface="Calibri"/>
              </a:rPr>
              <a:t> to</a:t>
            </a:r>
            <a:r>
              <a:rPr dirty="0" sz="1200" spc="-5">
                <a:latin typeface="Calibri"/>
                <a:cs typeface="Calibri"/>
              </a:rPr>
              <a:t> consist of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4-5 </a:t>
            </a:r>
            <a:r>
              <a:rPr dirty="0" sz="1200" spc="-5">
                <a:latin typeface="Calibri"/>
                <a:cs typeface="Calibri"/>
              </a:rPr>
              <a:t>students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per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team.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3100" y="5014340"/>
            <a:ext cx="6638925" cy="86106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241300" marR="5080" indent="-229235">
              <a:lnSpc>
                <a:spcPct val="152500"/>
              </a:lnSpc>
              <a:spcBef>
                <a:spcPts val="85"/>
              </a:spcBef>
              <a:buFont typeface="Symbol"/>
              <a:buChar char=""/>
              <a:tabLst>
                <a:tab pos="241935" algn="l"/>
              </a:tabLst>
            </a:pPr>
            <a:r>
              <a:rPr dirty="0" sz="1200" spc="-5">
                <a:latin typeface="Calibri"/>
                <a:cs typeface="Calibri"/>
              </a:rPr>
              <a:t>During the debate, the other groups waiting their turn </a:t>
            </a:r>
            <a:r>
              <a:rPr dirty="0" sz="1200">
                <a:latin typeface="Calibri"/>
                <a:cs typeface="Calibri"/>
              </a:rPr>
              <a:t>will </a:t>
            </a:r>
            <a:r>
              <a:rPr dirty="0" sz="1200" spc="-5">
                <a:latin typeface="Calibri"/>
                <a:cs typeface="Calibri"/>
              </a:rPr>
              <a:t>serve </a:t>
            </a:r>
            <a:r>
              <a:rPr dirty="0" sz="1200">
                <a:latin typeface="Calibri"/>
                <a:cs typeface="Calibri"/>
              </a:rPr>
              <a:t>as </a:t>
            </a:r>
            <a:r>
              <a:rPr dirty="0" sz="1200" spc="-5">
                <a:latin typeface="Calibri"/>
                <a:cs typeface="Calibri"/>
              </a:rPr>
              <a:t>the </a:t>
            </a:r>
            <a:r>
              <a:rPr dirty="0" sz="1200" spc="-5" i="1">
                <a:latin typeface="Calibri"/>
                <a:cs typeface="Calibri"/>
              </a:rPr>
              <a:t>judges</a:t>
            </a:r>
            <a:r>
              <a:rPr dirty="0" sz="1200" spc="-5">
                <a:latin typeface="Calibri"/>
                <a:cs typeface="Calibri"/>
              </a:rPr>
              <a:t>. </a:t>
            </a:r>
            <a:r>
              <a:rPr dirty="0" sz="1200">
                <a:latin typeface="Calibri"/>
                <a:cs typeface="Calibri"/>
              </a:rPr>
              <a:t>The </a:t>
            </a:r>
            <a:r>
              <a:rPr dirty="0" sz="1200" spc="-5">
                <a:latin typeface="Calibri"/>
                <a:cs typeface="Calibri"/>
              </a:rPr>
              <a:t>teacher provides </a:t>
            </a:r>
            <a:r>
              <a:rPr dirty="0" sz="1200">
                <a:latin typeface="Calibri"/>
                <a:cs typeface="Calibri"/>
              </a:rPr>
              <a:t>an 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evaluation grid (example below) to </a:t>
            </a:r>
            <a:r>
              <a:rPr dirty="0" sz="1200">
                <a:latin typeface="Calibri"/>
                <a:cs typeface="Calibri"/>
              </a:rPr>
              <a:t>the </a:t>
            </a:r>
            <a:r>
              <a:rPr dirty="0" sz="1200" spc="-5">
                <a:latin typeface="Calibri"/>
                <a:cs typeface="Calibri"/>
              </a:rPr>
              <a:t>judges, who </a:t>
            </a:r>
            <a:r>
              <a:rPr dirty="0" sz="1200">
                <a:latin typeface="Calibri"/>
                <a:cs typeface="Calibri"/>
              </a:rPr>
              <a:t>will decide </a:t>
            </a:r>
            <a:r>
              <a:rPr dirty="0" sz="1200" spc="-5">
                <a:latin typeface="Calibri"/>
                <a:cs typeface="Calibri"/>
              </a:rPr>
              <a:t>which side presented </a:t>
            </a:r>
            <a:r>
              <a:rPr dirty="0" sz="1200">
                <a:latin typeface="Calibri"/>
                <a:cs typeface="Calibri"/>
              </a:rPr>
              <a:t>a </a:t>
            </a:r>
            <a:r>
              <a:rPr dirty="0" sz="1200" spc="-5">
                <a:latin typeface="Calibri"/>
                <a:cs typeface="Calibri"/>
              </a:rPr>
              <a:t>stronger </a:t>
            </a:r>
            <a:r>
              <a:rPr dirty="0" sz="1200" spc="-10">
                <a:latin typeface="Calibri"/>
                <a:cs typeface="Calibri"/>
              </a:rPr>
              <a:t>case </a:t>
            </a:r>
            <a:r>
              <a:rPr dirty="0" sz="1200">
                <a:latin typeface="Calibri"/>
                <a:cs typeface="Calibri"/>
              </a:rPr>
              <a:t>in 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debate.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winners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chosen </a:t>
            </a:r>
            <a:r>
              <a:rPr dirty="0" sz="1200">
                <a:latin typeface="Calibri"/>
                <a:cs typeface="Calibri"/>
              </a:rPr>
              <a:t>at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its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conclusion</a:t>
            </a:r>
            <a:r>
              <a:rPr dirty="0" sz="1200" spc="-5" i="1"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3100" y="6393941"/>
            <a:ext cx="6308090" cy="583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1300" marR="5080" indent="-229235">
              <a:lnSpc>
                <a:spcPct val="152500"/>
              </a:lnSpc>
              <a:spcBef>
                <a:spcPts val="100"/>
              </a:spcBef>
              <a:buFont typeface="Symbol"/>
              <a:buChar char=""/>
              <a:tabLst>
                <a:tab pos="241300" algn="l"/>
                <a:tab pos="241935" algn="l"/>
              </a:tabLst>
            </a:pPr>
            <a:r>
              <a:rPr dirty="0" sz="1200">
                <a:latin typeface="Calibri"/>
                <a:cs typeface="Calibri"/>
              </a:rPr>
              <a:t>There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5">
                <a:latin typeface="Calibri"/>
                <a:cs typeface="Calibri"/>
              </a:rPr>
              <a:t> single chairperson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classroom-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who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acts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“referee”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maintain</a:t>
            </a:r>
            <a:r>
              <a:rPr dirty="0" sz="1200">
                <a:latin typeface="Calibri"/>
                <a:cs typeface="Calibri"/>
              </a:rPr>
              <a:t> time-limits</a:t>
            </a:r>
            <a:r>
              <a:rPr dirty="0" sz="1200" spc="-5">
                <a:latin typeface="Calibri"/>
                <a:cs typeface="Calibri"/>
              </a:rPr>
              <a:t> and </a:t>
            </a:r>
            <a:r>
              <a:rPr dirty="0" sz="1200" spc="-26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enforce debate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rules.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1800" y="3288918"/>
            <a:ext cx="6840855" cy="5784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dirty="0" u="sng" sz="1200" spc="-5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Rules: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libri"/>
              <a:cs typeface="Calibri"/>
            </a:endParaRPr>
          </a:p>
          <a:p>
            <a:pPr marL="711200" indent="-229235">
              <a:lnSpc>
                <a:spcPct val="100000"/>
              </a:lnSpc>
              <a:buAutoNum type="arabicPeriod"/>
              <a:tabLst>
                <a:tab pos="711835" algn="l"/>
              </a:tabLst>
            </a:pP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reading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from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paper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Calibri"/>
              <a:buAutoNum type="arabicPeriod"/>
            </a:pPr>
            <a:endParaRPr sz="1400">
              <a:latin typeface="Calibri"/>
              <a:cs typeface="Calibri"/>
            </a:endParaRPr>
          </a:p>
          <a:p>
            <a:pPr marL="711200" indent="-229235">
              <a:lnSpc>
                <a:spcPct val="100000"/>
              </a:lnSpc>
              <a:buAutoNum type="arabicPeriod"/>
              <a:tabLst>
                <a:tab pos="711835" algn="l"/>
              </a:tabLst>
            </a:pPr>
            <a:r>
              <a:rPr dirty="0" sz="1200" spc="-5">
                <a:latin typeface="Calibri"/>
                <a:cs typeface="Calibri"/>
              </a:rPr>
              <a:t>Notes/cue </a:t>
            </a:r>
            <a:r>
              <a:rPr dirty="0" sz="1200">
                <a:latin typeface="Calibri"/>
                <a:cs typeface="Calibri"/>
              </a:rPr>
              <a:t>cards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are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allowed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ONLY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(no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other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electronic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aids</a:t>
            </a:r>
            <a:r>
              <a:rPr dirty="0" sz="1200" spc="-5">
                <a:latin typeface="Calibri"/>
                <a:cs typeface="Calibri"/>
              </a:rPr>
              <a:t> permitted)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AutoNum type="arabicPeriod"/>
            </a:pPr>
            <a:endParaRPr sz="1450">
              <a:latin typeface="Calibri"/>
              <a:cs typeface="Calibri"/>
            </a:endParaRPr>
          </a:p>
          <a:p>
            <a:pPr marL="711200" indent="-229235">
              <a:lnSpc>
                <a:spcPct val="100000"/>
              </a:lnSpc>
              <a:buAutoNum type="arabicPeriod"/>
              <a:tabLst>
                <a:tab pos="711835" algn="l"/>
              </a:tabLst>
            </a:pPr>
            <a:r>
              <a:rPr dirty="0" sz="1200" spc="-5">
                <a:latin typeface="Calibri"/>
                <a:cs typeface="Calibri"/>
              </a:rPr>
              <a:t>Both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teams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must</a:t>
            </a:r>
            <a:r>
              <a:rPr dirty="0" sz="1200" spc="-5">
                <a:latin typeface="Calibri"/>
                <a:cs typeface="Calibri"/>
              </a:rPr>
              <a:t> remain on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focus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with the debate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topic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Calibri"/>
              <a:buAutoNum type="arabicPeriod"/>
            </a:pPr>
            <a:endParaRPr sz="1400">
              <a:latin typeface="Calibri"/>
              <a:cs typeface="Calibri"/>
            </a:endParaRPr>
          </a:p>
          <a:p>
            <a:pPr marL="711200" indent="-229235">
              <a:lnSpc>
                <a:spcPct val="100000"/>
              </a:lnSpc>
              <a:buAutoNum type="arabicPeriod"/>
              <a:tabLst>
                <a:tab pos="711835" algn="l"/>
              </a:tabLst>
            </a:pPr>
            <a:r>
              <a:rPr dirty="0" sz="1200">
                <a:latin typeface="Calibri"/>
                <a:cs typeface="Calibri"/>
              </a:rPr>
              <a:t>No </a:t>
            </a:r>
            <a:r>
              <a:rPr dirty="0" sz="1200" spc="-5">
                <a:latin typeface="Calibri"/>
                <a:cs typeface="Calibri"/>
              </a:rPr>
              <a:t>speaking out of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turn,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wait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until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it</a:t>
            </a:r>
            <a:r>
              <a:rPr dirty="0" sz="1200">
                <a:latin typeface="Calibri"/>
                <a:cs typeface="Calibri"/>
              </a:rPr>
              <a:t> is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turn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Calibri"/>
              <a:buAutoNum type="arabicPeriod"/>
            </a:pPr>
            <a:endParaRPr sz="1400">
              <a:latin typeface="Calibri"/>
              <a:cs typeface="Calibri"/>
            </a:endParaRPr>
          </a:p>
          <a:p>
            <a:pPr marL="711200" indent="-229235">
              <a:lnSpc>
                <a:spcPct val="100000"/>
              </a:lnSpc>
              <a:buAutoNum type="arabicPeriod"/>
              <a:tabLst>
                <a:tab pos="711835" algn="l"/>
              </a:tabLst>
            </a:pPr>
            <a:r>
              <a:rPr dirty="0" sz="1200">
                <a:latin typeface="Calibri"/>
                <a:cs typeface="Calibri"/>
              </a:rPr>
              <a:t>When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chairman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demands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stop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talking,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all</a:t>
            </a:r>
            <a:r>
              <a:rPr dirty="0" sz="1200" spc="-5">
                <a:latin typeface="Calibri"/>
                <a:cs typeface="Calibri"/>
              </a:rPr>
              <a:t> talking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should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cease</a:t>
            </a:r>
            <a:endParaRPr sz="1200">
              <a:latin typeface="Calibri"/>
              <a:cs typeface="Calibri"/>
            </a:endParaRPr>
          </a:p>
          <a:p>
            <a:pPr marL="711200" marR="132080" indent="-228600">
              <a:lnSpc>
                <a:spcPct val="152500"/>
              </a:lnSpc>
              <a:spcBef>
                <a:spcPts val="1019"/>
              </a:spcBef>
              <a:buAutoNum type="arabicPeriod"/>
              <a:tabLst>
                <a:tab pos="711835" algn="l"/>
              </a:tabLst>
            </a:pPr>
            <a:r>
              <a:rPr dirty="0" sz="1200" spc="-5">
                <a:latin typeface="Calibri"/>
                <a:cs typeface="Calibri"/>
              </a:rPr>
              <a:t>Speaking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times </a:t>
            </a:r>
            <a:r>
              <a:rPr dirty="0" sz="1200" spc="-5">
                <a:latin typeface="Calibri"/>
                <a:cs typeface="Calibri"/>
              </a:rPr>
              <a:t>need</a:t>
            </a:r>
            <a:r>
              <a:rPr dirty="0" sz="1200">
                <a:latin typeface="Calibri"/>
                <a:cs typeface="Calibri"/>
              </a:rPr>
              <a:t> to </a:t>
            </a:r>
            <a:r>
              <a:rPr dirty="0" sz="1200" spc="-5">
                <a:latin typeface="Calibri"/>
                <a:cs typeface="Calibri"/>
              </a:rPr>
              <a:t>be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respected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(although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they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vary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depending on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level</a:t>
            </a:r>
            <a:r>
              <a:rPr dirty="0" sz="1200" spc="-5">
                <a:latin typeface="Calibri"/>
                <a:cs typeface="Calibri"/>
              </a:rPr>
              <a:t> of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class size):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1450">
              <a:latin typeface="Calibri"/>
              <a:cs typeface="Calibri"/>
            </a:endParaRPr>
          </a:p>
          <a:p>
            <a:pPr lvl="1" marL="1168400" indent="-229235">
              <a:lnSpc>
                <a:spcPct val="100000"/>
              </a:lnSpc>
              <a:buFont typeface="Courier New"/>
              <a:buChar char="o"/>
              <a:tabLst>
                <a:tab pos="1169035" algn="l"/>
              </a:tabLst>
            </a:pPr>
            <a:r>
              <a:rPr dirty="0" sz="1200" spc="-5">
                <a:latin typeface="Calibri"/>
                <a:cs typeface="Calibri"/>
              </a:rPr>
              <a:t>1</a:t>
            </a:r>
            <a:r>
              <a:rPr dirty="0" baseline="27777" sz="1200" spc="-7">
                <a:latin typeface="Calibri"/>
                <a:cs typeface="Calibri"/>
              </a:rPr>
              <a:t>st</a:t>
            </a:r>
            <a:r>
              <a:rPr dirty="0" baseline="27777" sz="1200" spc="112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member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Pro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team:</a:t>
            </a:r>
            <a:r>
              <a:rPr dirty="0" sz="1200" spc="5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2-3 </a:t>
            </a:r>
            <a:r>
              <a:rPr dirty="0" sz="1200" spc="-5">
                <a:latin typeface="Calibri"/>
                <a:cs typeface="Calibri"/>
              </a:rPr>
              <a:t>minutes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55"/>
              </a:spcBef>
              <a:buFont typeface="Courier New"/>
              <a:buChar char="o"/>
            </a:pPr>
            <a:endParaRPr sz="1400">
              <a:latin typeface="Calibri"/>
              <a:cs typeface="Calibri"/>
            </a:endParaRPr>
          </a:p>
          <a:p>
            <a:pPr lvl="1" marL="1168400" indent="-229235">
              <a:lnSpc>
                <a:spcPct val="100000"/>
              </a:lnSpc>
              <a:buFont typeface="Courier New"/>
              <a:buChar char="o"/>
              <a:tabLst>
                <a:tab pos="1169035" algn="l"/>
              </a:tabLst>
            </a:pPr>
            <a:r>
              <a:rPr dirty="0" sz="1200" spc="-5">
                <a:latin typeface="Calibri"/>
                <a:cs typeface="Calibri"/>
              </a:rPr>
              <a:t>1</a:t>
            </a:r>
            <a:r>
              <a:rPr dirty="0" baseline="27777" sz="1200" spc="-7">
                <a:latin typeface="Calibri"/>
                <a:cs typeface="Calibri"/>
              </a:rPr>
              <a:t>st</a:t>
            </a:r>
            <a:r>
              <a:rPr dirty="0" baseline="27777" sz="1200" spc="112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member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team: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2-3 </a:t>
            </a:r>
            <a:r>
              <a:rPr dirty="0" sz="1200" spc="-5">
                <a:latin typeface="Calibri"/>
                <a:cs typeface="Calibri"/>
              </a:rPr>
              <a:t>minutes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55"/>
              </a:spcBef>
              <a:buFont typeface="Courier New"/>
              <a:buChar char="o"/>
            </a:pPr>
            <a:endParaRPr sz="1400">
              <a:latin typeface="Calibri"/>
              <a:cs typeface="Calibri"/>
            </a:endParaRPr>
          </a:p>
          <a:p>
            <a:pPr lvl="1" marL="1168400" indent="-229235">
              <a:lnSpc>
                <a:spcPct val="100000"/>
              </a:lnSpc>
              <a:buFont typeface="Courier New"/>
              <a:buChar char="o"/>
              <a:tabLst>
                <a:tab pos="1169035" algn="l"/>
              </a:tabLst>
            </a:pPr>
            <a:r>
              <a:rPr dirty="0" sz="1200" spc="-5">
                <a:latin typeface="Calibri"/>
                <a:cs typeface="Calibri"/>
              </a:rPr>
              <a:t>2</a:t>
            </a:r>
            <a:r>
              <a:rPr dirty="0" baseline="27777" sz="1200" spc="-7">
                <a:latin typeface="Calibri"/>
                <a:cs typeface="Calibri"/>
              </a:rPr>
              <a:t>nd</a:t>
            </a:r>
            <a:r>
              <a:rPr dirty="0" baseline="27777" sz="1200" spc="127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member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 </a:t>
            </a:r>
            <a:r>
              <a:rPr dirty="0" sz="1200">
                <a:latin typeface="Calibri"/>
                <a:cs typeface="Calibri"/>
              </a:rPr>
              <a:t>Pro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team: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2-3 </a:t>
            </a:r>
            <a:r>
              <a:rPr dirty="0" sz="1200" spc="-5">
                <a:latin typeface="Calibri"/>
                <a:cs typeface="Calibri"/>
              </a:rPr>
              <a:t>minutes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Font typeface="Courier New"/>
              <a:buChar char="o"/>
            </a:pPr>
            <a:endParaRPr sz="1450">
              <a:latin typeface="Calibri"/>
              <a:cs typeface="Calibri"/>
            </a:endParaRPr>
          </a:p>
          <a:p>
            <a:pPr lvl="1" marL="1168400" indent="-229235">
              <a:lnSpc>
                <a:spcPct val="100000"/>
              </a:lnSpc>
              <a:buFont typeface="Courier New"/>
              <a:buChar char="o"/>
              <a:tabLst>
                <a:tab pos="1169035" algn="l"/>
              </a:tabLst>
            </a:pPr>
            <a:r>
              <a:rPr dirty="0" sz="1200" spc="-5">
                <a:latin typeface="Calibri"/>
                <a:cs typeface="Calibri"/>
              </a:rPr>
              <a:t>2</a:t>
            </a:r>
            <a:r>
              <a:rPr dirty="0" baseline="27777" sz="1200" spc="-7">
                <a:latin typeface="Calibri"/>
                <a:cs typeface="Calibri"/>
              </a:rPr>
              <a:t>nd</a:t>
            </a:r>
            <a:r>
              <a:rPr dirty="0" baseline="27777" sz="1200" spc="1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member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Con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team:</a:t>
            </a:r>
            <a:r>
              <a:rPr dirty="0" sz="1200">
                <a:latin typeface="Calibri"/>
                <a:cs typeface="Calibri"/>
              </a:rPr>
              <a:t> 2-3 </a:t>
            </a:r>
            <a:r>
              <a:rPr dirty="0" sz="1200" spc="-5">
                <a:latin typeface="Calibri"/>
                <a:cs typeface="Calibri"/>
              </a:rPr>
              <a:t>minutes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55"/>
              </a:spcBef>
              <a:buFont typeface="Courier New"/>
              <a:buChar char="o"/>
            </a:pPr>
            <a:endParaRPr sz="1400">
              <a:latin typeface="Calibri"/>
              <a:cs typeface="Calibri"/>
            </a:endParaRPr>
          </a:p>
          <a:p>
            <a:pPr lvl="1" marL="1168400" indent="-229235">
              <a:lnSpc>
                <a:spcPct val="100000"/>
              </a:lnSpc>
              <a:buFont typeface="Courier New"/>
              <a:buChar char="o"/>
              <a:tabLst>
                <a:tab pos="1169035" algn="l"/>
              </a:tabLst>
            </a:pPr>
            <a:r>
              <a:rPr dirty="0" sz="1200" spc="-5">
                <a:latin typeface="Calibri"/>
                <a:cs typeface="Calibri"/>
              </a:rPr>
              <a:t>1</a:t>
            </a:r>
            <a:r>
              <a:rPr dirty="0" baseline="27777" sz="1200" spc="-7">
                <a:latin typeface="Calibri"/>
                <a:cs typeface="Calibri"/>
              </a:rPr>
              <a:t>st</a:t>
            </a:r>
            <a:r>
              <a:rPr dirty="0" baseline="27777" sz="1200" spc="1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member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team:  </a:t>
            </a:r>
            <a:r>
              <a:rPr dirty="0" sz="1200">
                <a:latin typeface="Calibri"/>
                <a:cs typeface="Calibri"/>
              </a:rPr>
              <a:t>2-3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minutes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(rebuttal)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55"/>
              </a:spcBef>
              <a:buFont typeface="Courier New"/>
              <a:buChar char="o"/>
            </a:pPr>
            <a:endParaRPr sz="1400">
              <a:latin typeface="Calibri"/>
              <a:cs typeface="Calibri"/>
            </a:endParaRPr>
          </a:p>
          <a:p>
            <a:pPr lvl="1" marL="1168400" indent="-229235">
              <a:lnSpc>
                <a:spcPct val="100000"/>
              </a:lnSpc>
              <a:buFont typeface="Courier New"/>
              <a:buChar char="o"/>
              <a:tabLst>
                <a:tab pos="1169035" algn="l"/>
              </a:tabLst>
            </a:pPr>
            <a:r>
              <a:rPr dirty="0" sz="1200" spc="-5">
                <a:latin typeface="Calibri"/>
                <a:cs typeface="Calibri"/>
              </a:rPr>
              <a:t>2</a:t>
            </a:r>
            <a:r>
              <a:rPr dirty="0" baseline="27777" sz="1200" spc="-7">
                <a:latin typeface="Calibri"/>
                <a:cs typeface="Calibri"/>
              </a:rPr>
              <a:t>nd</a:t>
            </a:r>
            <a:r>
              <a:rPr dirty="0" baseline="27777" sz="1200" spc="127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member of </a:t>
            </a:r>
            <a:r>
              <a:rPr dirty="0" sz="1200">
                <a:latin typeface="Calibri"/>
                <a:cs typeface="Calibri"/>
              </a:rPr>
              <a:t>Pro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team: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2-3 </a:t>
            </a:r>
            <a:r>
              <a:rPr dirty="0" sz="1200" spc="-5">
                <a:latin typeface="Calibri"/>
                <a:cs typeface="Calibri"/>
              </a:rPr>
              <a:t>minutes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(rebuttal)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Font typeface="Courier New"/>
              <a:buChar char="o"/>
            </a:pPr>
            <a:endParaRPr sz="1450">
              <a:latin typeface="Calibri"/>
              <a:cs typeface="Calibri"/>
            </a:endParaRPr>
          </a:p>
          <a:p>
            <a:pPr lvl="1" marL="1168400" indent="-229235">
              <a:lnSpc>
                <a:spcPct val="100000"/>
              </a:lnSpc>
              <a:spcBef>
                <a:spcPts val="5"/>
              </a:spcBef>
              <a:buFont typeface="Courier New"/>
              <a:buChar char="o"/>
              <a:tabLst>
                <a:tab pos="1169035" algn="l"/>
              </a:tabLst>
            </a:pPr>
            <a:r>
              <a:rPr dirty="0" sz="1200" spc="-5">
                <a:latin typeface="Calibri"/>
                <a:cs typeface="Calibri"/>
              </a:rPr>
              <a:t>Cross-examination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340868"/>
            <a:ext cx="6790690" cy="1420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52500"/>
              </a:lnSpc>
              <a:spcBef>
                <a:spcPts val="100"/>
              </a:spcBef>
            </a:pPr>
            <a:r>
              <a:rPr dirty="0" sz="1200" spc="-5">
                <a:latin typeface="Calibri"/>
                <a:cs typeface="Calibri"/>
              </a:rPr>
              <a:t>During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debate,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other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 </a:t>
            </a:r>
            <a:r>
              <a:rPr dirty="0" sz="1200">
                <a:latin typeface="Calibri"/>
                <a:cs typeface="Calibri"/>
              </a:rPr>
              <a:t>in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class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should</a:t>
            </a:r>
            <a:r>
              <a:rPr dirty="0" sz="1200">
                <a:latin typeface="Calibri"/>
                <a:cs typeface="Calibri"/>
              </a:rPr>
              <a:t> be </a:t>
            </a:r>
            <a:r>
              <a:rPr dirty="0" sz="1200" spc="-5">
                <a:latin typeface="Calibri"/>
                <a:cs typeface="Calibri"/>
              </a:rPr>
              <a:t>watching and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evaluating both </a:t>
            </a:r>
            <a:r>
              <a:rPr dirty="0" sz="1200">
                <a:latin typeface="Calibri"/>
                <a:cs typeface="Calibri"/>
              </a:rPr>
              <a:t>teams</a:t>
            </a:r>
            <a:r>
              <a:rPr dirty="0" sz="1200" spc="-5">
                <a:latin typeface="Calibri"/>
                <a:cs typeface="Calibri"/>
              </a:rPr>
              <a:t> on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their </a:t>
            </a:r>
            <a:r>
              <a:rPr dirty="0" sz="1200">
                <a:latin typeface="Calibri"/>
                <a:cs typeface="Calibri"/>
              </a:rPr>
              <a:t> clearness,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audibility,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enthusiasm,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organization, supporting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research,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rebuttals,</a:t>
            </a:r>
            <a:r>
              <a:rPr dirty="0" sz="1200">
                <a:latin typeface="Calibri"/>
                <a:cs typeface="Calibri"/>
              </a:rPr>
              <a:t> and </a:t>
            </a:r>
            <a:r>
              <a:rPr dirty="0" sz="1200" spc="-5">
                <a:latin typeface="Calibri"/>
                <a:cs typeface="Calibri"/>
              </a:rPr>
              <a:t>their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cross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examination. 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Once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debate </a:t>
            </a:r>
            <a:r>
              <a:rPr dirty="0" sz="1200">
                <a:latin typeface="Calibri"/>
                <a:cs typeface="Calibri"/>
              </a:rPr>
              <a:t>is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finished,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5">
                <a:latin typeface="Calibri"/>
                <a:cs typeface="Calibri"/>
              </a:rPr>
              <a:t> evaluating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can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rate</a:t>
            </a:r>
            <a:r>
              <a:rPr dirty="0" sz="1200">
                <a:latin typeface="Calibri"/>
                <a:cs typeface="Calibri"/>
              </a:rPr>
              <a:t> the</a:t>
            </a:r>
            <a:r>
              <a:rPr dirty="0" sz="1200" spc="-5">
                <a:latin typeface="Calibri"/>
                <a:cs typeface="Calibri"/>
              </a:rPr>
              <a:t> two teams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using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point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system </a:t>
            </a:r>
            <a:r>
              <a:rPr dirty="0" sz="1200">
                <a:latin typeface="Calibri"/>
                <a:cs typeface="Calibri"/>
              </a:rPr>
              <a:t>from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one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 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five </a:t>
            </a:r>
            <a:r>
              <a:rPr dirty="0" sz="1200" spc="-5">
                <a:latin typeface="Calibri"/>
                <a:cs typeface="Calibri"/>
              </a:rPr>
              <a:t>(see handout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below),</a:t>
            </a:r>
            <a:r>
              <a:rPr dirty="0" sz="1200">
                <a:latin typeface="Calibri"/>
                <a:cs typeface="Calibri"/>
              </a:rPr>
              <a:t> and</a:t>
            </a:r>
            <a:r>
              <a:rPr dirty="0" sz="1200" spc="-5">
                <a:latin typeface="Calibri"/>
                <a:cs typeface="Calibri"/>
              </a:rPr>
              <a:t> the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winners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based</a:t>
            </a:r>
            <a:r>
              <a:rPr dirty="0" sz="1200" spc="-5">
                <a:latin typeface="Calibri"/>
                <a:cs typeface="Calibri"/>
              </a:rPr>
              <a:t> on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calculations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every </a:t>
            </a:r>
            <a:r>
              <a:rPr dirty="0" sz="1200" spc="-5">
                <a:latin typeface="Calibri"/>
                <a:cs typeface="Calibri"/>
              </a:rPr>
              <a:t>observing student’s 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points.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This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opens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up 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great</a:t>
            </a:r>
            <a:r>
              <a:rPr dirty="0" sz="1200">
                <a:latin typeface="Calibri"/>
                <a:cs typeface="Calibri"/>
              </a:rPr>
              <a:t> way</a:t>
            </a:r>
            <a:r>
              <a:rPr dirty="0" sz="1200" spc="-5">
                <a:latin typeface="Calibri"/>
                <a:cs typeface="Calibri"/>
              </a:rPr>
              <a:t> for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 </a:t>
            </a:r>
            <a:r>
              <a:rPr dirty="0" sz="1200">
                <a:latin typeface="Calibri"/>
                <a:cs typeface="Calibri"/>
              </a:rPr>
              <a:t>to </a:t>
            </a:r>
            <a:r>
              <a:rPr dirty="0" sz="1200" spc="-5">
                <a:latin typeface="Calibri"/>
                <a:cs typeface="Calibri"/>
              </a:rPr>
              <a:t>practice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train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their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conversational skills.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For </a:t>
            </a:r>
            <a:r>
              <a:rPr dirty="0" sz="1200">
                <a:latin typeface="Calibri"/>
                <a:cs typeface="Calibri"/>
              </a:rPr>
              <a:t>example: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73554" y="3389503"/>
            <a:ext cx="63563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CONTENT</a:t>
            </a:r>
            <a:endParaRPr sz="12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25450" y="4334890"/>
          <a:ext cx="3758565" cy="494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655"/>
                <a:gridCol w="180974"/>
                <a:gridCol w="180339"/>
                <a:gridCol w="180340"/>
                <a:gridCol w="215265"/>
                <a:gridCol w="2840354"/>
              </a:tblGrid>
              <a:tr h="247014">
                <a:tc>
                  <a:txBody>
                    <a:bodyPr/>
                    <a:lstStyle/>
                    <a:p>
                      <a:pPr algn="ctr" marR="12065">
                        <a:lnSpc>
                          <a:spcPts val="114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4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14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4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6670">
                        <a:lnSpc>
                          <a:spcPts val="114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1140"/>
                        </a:lnSpc>
                      </a:pPr>
                      <a:r>
                        <a:rPr dirty="0" sz="1200" spc="-5" b="1">
                          <a:latin typeface="Calibri"/>
                          <a:cs typeface="Calibri"/>
                        </a:rPr>
                        <a:t>Overview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(Summary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case)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247015">
                <a:tc>
                  <a:txBody>
                    <a:bodyPr/>
                    <a:lstStyle/>
                    <a:p>
                      <a:pPr algn="ctr" marR="12065">
                        <a:lnSpc>
                          <a:spcPts val="1400"/>
                        </a:lnSpc>
                        <a:spcBef>
                          <a:spcPts val="445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651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45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6515"/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400"/>
                        </a:lnSpc>
                        <a:spcBef>
                          <a:spcPts val="445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651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45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6515"/>
                </a:tc>
                <a:tc>
                  <a:txBody>
                    <a:bodyPr/>
                    <a:lstStyle/>
                    <a:p>
                      <a:pPr algn="ctr" marR="26670">
                        <a:lnSpc>
                          <a:spcPts val="1400"/>
                        </a:lnSpc>
                        <a:spcBef>
                          <a:spcPts val="445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6515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1400"/>
                        </a:lnSpc>
                        <a:spcBef>
                          <a:spcPts val="445"/>
                        </a:spcBef>
                      </a:pPr>
                      <a:r>
                        <a:rPr dirty="0" sz="1200" spc="-5" b="1">
                          <a:latin typeface="Calibri"/>
                          <a:cs typeface="Calibri"/>
                        </a:rPr>
                        <a:t>Quality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200" spc="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Recommendations/Explanations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6515"/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44500" y="4936616"/>
            <a:ext cx="6848475" cy="1135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41400" marR="5080">
              <a:lnSpc>
                <a:spcPct val="116700"/>
              </a:lnSpc>
              <a:spcBef>
                <a:spcPts val="100"/>
              </a:spcBef>
              <a:tabLst>
                <a:tab pos="5539105" algn="l"/>
              </a:tabLst>
            </a:pPr>
            <a:r>
              <a:rPr dirty="0" sz="1200" spc="-5">
                <a:latin typeface="Calibri"/>
                <a:cs typeface="Calibri"/>
              </a:rPr>
              <a:t>(</a:t>
            </a:r>
            <a:r>
              <a:rPr dirty="0" u="sng" sz="1200" spc="-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Recommendations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for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what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should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be/has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been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done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differently,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OR</a:t>
            </a:r>
            <a:r>
              <a:rPr dirty="0" sz="1200" spc="-5">
                <a:latin typeface="Calibri"/>
                <a:cs typeface="Calibri"/>
              </a:rPr>
              <a:t>,	</a:t>
            </a:r>
            <a:r>
              <a:rPr dirty="0" u="sng" sz="1200" spc="-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Explanations</a:t>
            </a:r>
            <a:r>
              <a:rPr dirty="0" sz="1200" spc="-5">
                <a:latin typeface="Calibri"/>
                <a:cs typeface="Calibri"/>
              </a:rPr>
              <a:t> for why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current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situation</a:t>
            </a:r>
            <a:r>
              <a:rPr dirty="0" sz="1200">
                <a:latin typeface="Calibri"/>
                <a:cs typeface="Calibri"/>
              </a:rPr>
              <a:t> is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successful)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986155" algn="l"/>
              </a:tabLst>
            </a:pPr>
            <a:r>
              <a:rPr dirty="0" sz="1200">
                <a:latin typeface="Calibri"/>
                <a:cs typeface="Calibri"/>
              </a:rPr>
              <a:t>1   2   3   4   5	</a:t>
            </a:r>
            <a:r>
              <a:rPr dirty="0" sz="1200" spc="-5" b="1">
                <a:latin typeface="Calibri"/>
                <a:cs typeface="Calibri"/>
              </a:rPr>
              <a:t>Summary/Conclusion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00">
              <a:latin typeface="Calibri"/>
              <a:cs typeface="Calibri"/>
            </a:endParaRPr>
          </a:p>
          <a:p>
            <a:pPr marL="1032510">
              <a:lnSpc>
                <a:spcPct val="100000"/>
              </a:lnSpc>
              <a:spcBef>
                <a:spcPts val="5"/>
              </a:spcBef>
            </a:pPr>
            <a:r>
              <a:rPr dirty="0" sz="1200" spc="-5">
                <a:latin typeface="Calibri"/>
                <a:cs typeface="Calibri"/>
              </a:rPr>
              <a:t>(Review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major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points;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Statement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relevance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5">
                <a:latin typeface="Calibri"/>
                <a:cs typeface="Calibri"/>
              </a:rPr>
              <a:t> practice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management)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73554" y="6899909"/>
            <a:ext cx="5943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</a:t>
            </a:r>
            <a:r>
              <a:rPr dirty="0" u="sng" sz="12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ESS</a:t>
            </a:r>
            <a:endParaRPr sz="1200">
              <a:latin typeface="Calibri"/>
              <a:cs typeface="Calibri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425450" y="7506969"/>
          <a:ext cx="5393055" cy="15151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655"/>
                <a:gridCol w="180974"/>
                <a:gridCol w="180339"/>
                <a:gridCol w="180340"/>
                <a:gridCol w="215265"/>
                <a:gridCol w="4474845"/>
              </a:tblGrid>
              <a:tr h="246126">
                <a:tc>
                  <a:txBody>
                    <a:bodyPr/>
                    <a:lstStyle/>
                    <a:p>
                      <a:pPr algn="ctr" marR="12065">
                        <a:lnSpc>
                          <a:spcPts val="114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4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14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4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6670">
                        <a:lnSpc>
                          <a:spcPts val="114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1140"/>
                        </a:lnSpc>
                      </a:pPr>
                      <a:r>
                        <a:rPr dirty="0" sz="1200" spc="-5" b="1">
                          <a:latin typeface="Calibri"/>
                          <a:cs typeface="Calibri"/>
                        </a:rPr>
                        <a:t>Verbal Behavior</a:t>
                      </a:r>
                      <a:r>
                        <a:rPr dirty="0" sz="12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(clarity/choice of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words/voice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level)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340740">
                <a:tc>
                  <a:txBody>
                    <a:bodyPr/>
                    <a:lstStyle/>
                    <a:p>
                      <a:pPr algn="ctr" marR="1206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524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5244"/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524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5244"/>
                </a:tc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5244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1200" spc="-5" b="1">
                          <a:latin typeface="Calibri"/>
                          <a:cs typeface="Calibri"/>
                        </a:rPr>
                        <a:t>Nonverbal</a:t>
                      </a:r>
                      <a:r>
                        <a:rPr dirty="0" sz="12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Behavior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5244"/>
                </a:tc>
              </a:tr>
              <a:tr h="3415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(posture; body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gestures;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eye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contact;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presence, use of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notes/reading)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6515"/>
                </a:tc>
              </a:tr>
              <a:tr h="340614">
                <a:tc>
                  <a:txBody>
                    <a:bodyPr/>
                    <a:lstStyle/>
                    <a:p>
                      <a:pPr algn="ctr" marR="1206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1200" spc="-5" b="1">
                          <a:latin typeface="Calibri"/>
                          <a:cs typeface="Calibri"/>
                        </a:rPr>
                        <a:t>Timing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(Within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limit;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coordination;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efficient use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of time)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5880"/>
                </a:tc>
              </a:tr>
              <a:tr h="246125">
                <a:tc>
                  <a:txBody>
                    <a:bodyPr/>
                    <a:lstStyle/>
                    <a:p>
                      <a:pPr algn="ctr" marR="12065">
                        <a:lnSpc>
                          <a:spcPts val="1400"/>
                        </a:lnSpc>
                        <a:spcBef>
                          <a:spcPts val="434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524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34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5244"/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400"/>
                        </a:lnSpc>
                        <a:spcBef>
                          <a:spcPts val="434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524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434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5244"/>
                </a:tc>
                <a:tc>
                  <a:txBody>
                    <a:bodyPr/>
                    <a:lstStyle/>
                    <a:p>
                      <a:pPr algn="ctr" marR="26670">
                        <a:lnSpc>
                          <a:spcPts val="1400"/>
                        </a:lnSpc>
                        <a:spcBef>
                          <a:spcPts val="434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5244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1400"/>
                        </a:lnSpc>
                        <a:spcBef>
                          <a:spcPts val="434"/>
                        </a:spcBef>
                      </a:pPr>
                      <a:r>
                        <a:rPr dirty="0" sz="1200" spc="-5" b="1">
                          <a:latin typeface="Calibri"/>
                          <a:cs typeface="Calibri"/>
                        </a:rPr>
                        <a:t>General Coherence</a:t>
                      </a:r>
                      <a:r>
                        <a:rPr dirty="0" sz="1200" spc="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(Ability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to follow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points; quality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of transitions)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5244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709930"/>
            <a:ext cx="6823709" cy="113982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>
              <a:lnSpc>
                <a:spcPct val="152500"/>
              </a:lnSpc>
              <a:spcBef>
                <a:spcPts val="85"/>
              </a:spcBef>
            </a:pP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5">
                <a:latin typeface="Calibri"/>
                <a:cs typeface="Calibri"/>
              </a:rPr>
              <a:t> teacher’s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grading process,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other hand,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does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not</a:t>
            </a:r>
            <a:r>
              <a:rPr dirty="0" sz="1200">
                <a:latin typeface="Calibri"/>
                <a:cs typeface="Calibri"/>
              </a:rPr>
              <a:t> have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name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 </a:t>
            </a:r>
            <a:r>
              <a:rPr dirty="0" sz="1200" spc="-5">
                <a:latin typeface="Calibri"/>
                <a:cs typeface="Calibri"/>
              </a:rPr>
              <a:t>winner or</a:t>
            </a:r>
            <a:r>
              <a:rPr dirty="0" sz="1200">
                <a:latin typeface="Calibri"/>
                <a:cs typeface="Calibri"/>
              </a:rPr>
              <a:t> a </a:t>
            </a:r>
            <a:r>
              <a:rPr dirty="0" sz="1200" spc="-5">
                <a:latin typeface="Calibri"/>
                <a:cs typeface="Calibri"/>
              </a:rPr>
              <a:t>loser.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 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clearly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communicate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ideas,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use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appropriate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u="sng" sz="1200" spc="-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grammar</a:t>
            </a:r>
            <a:r>
              <a:rPr dirty="0" sz="1200" spc="-5">
                <a:latin typeface="Calibri"/>
                <a:cs typeface="Calibri"/>
              </a:rPr>
              <a:t>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demonstrate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their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fluency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pronunciation,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then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5">
                <a:latin typeface="Calibri"/>
                <a:cs typeface="Calibri"/>
              </a:rPr>
              <a:t> debate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serves </a:t>
            </a:r>
            <a:r>
              <a:rPr dirty="0" sz="1200">
                <a:latin typeface="Calibri"/>
                <a:cs typeface="Calibri"/>
              </a:rPr>
              <a:t>its</a:t>
            </a:r>
            <a:r>
              <a:rPr dirty="0" sz="1200" spc="-5">
                <a:latin typeface="Calibri"/>
                <a:cs typeface="Calibri"/>
              </a:rPr>
              <a:t> purpose.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Teachers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should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praise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 for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their</a:t>
            </a:r>
            <a:r>
              <a:rPr dirty="0" sz="1200">
                <a:latin typeface="Calibri"/>
                <a:cs typeface="Calibri"/>
              </a:rPr>
              <a:t> efforts, </a:t>
            </a:r>
            <a:r>
              <a:rPr dirty="0" sz="1200" spc="-5">
                <a:latin typeface="Calibri"/>
                <a:cs typeface="Calibri"/>
              </a:rPr>
              <a:t>while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providing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constructive 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feedback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</a:t>
            </a:r>
            <a:r>
              <a:rPr dirty="0" sz="1200" spc="-5">
                <a:latin typeface="Calibri"/>
                <a:cs typeface="Calibri"/>
              </a:rPr>
              <a:t> 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end of the debate.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</dc:creator>
  <dcterms:created xsi:type="dcterms:W3CDTF">2021-05-14T06:29:35Z</dcterms:created>
  <dcterms:modified xsi:type="dcterms:W3CDTF">2021-05-14T06:29:35Z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2021-05-14T00:00:00Z</vt:filetime>
  </property>
</Properties>
</file>