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PT Sans Narrow"/>
      <p:regular r:id="rId15"/>
      <p:bold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Open Sans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5" roundtripDataSignature="AMtx7mi1m9Oq4GRfXWVCDxEIiqG3Wquj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3369035-4697-4E40-8538-A6B07AB2DDDC}">
  <a:tblStyle styleId="{13369035-4697-4E40-8538-A6B07AB2DDD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OpenSans-bold.fntdata"/><Relationship Id="rId21" Type="http://schemas.openxmlformats.org/officeDocument/2006/relationships/font" Target="fonts/OpenSans-regular.fntdata"/><Relationship Id="rId24" Type="http://schemas.openxmlformats.org/officeDocument/2006/relationships/font" Target="fonts/OpenSans-boldItalic.fntdata"/><Relationship Id="rId23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PTSansNarrow-regular.fntdata"/><Relationship Id="rId14" Type="http://schemas.openxmlformats.org/officeDocument/2006/relationships/slide" Target="slides/slide8.xml"/><Relationship Id="rId17" Type="http://schemas.openxmlformats.org/officeDocument/2006/relationships/font" Target="fonts/Montserrat-regular.fntdata"/><Relationship Id="rId16" Type="http://schemas.openxmlformats.org/officeDocument/2006/relationships/font" Target="fonts/PTSansNarrow-bold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7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7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7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7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7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7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7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7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7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6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36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9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9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9" name="Google Shape;2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30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30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3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" name="Google Shape;47;p34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34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34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3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5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2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ctrTitle"/>
          </p:nvPr>
        </p:nvSpPr>
        <p:spPr>
          <a:xfrm>
            <a:off x="996000" y="1959239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 sz="4000"/>
              <a:t>Topic.4: Chemical Bonding and Structure </a:t>
            </a:r>
            <a:endParaRPr sz="4000"/>
          </a:p>
        </p:txBody>
      </p:sp>
      <p:sp>
        <p:nvSpPr>
          <p:cNvPr id="67" name="Google Shape;67;p1"/>
          <p:cNvSpPr/>
          <p:nvPr/>
        </p:nvSpPr>
        <p:spPr>
          <a:xfrm>
            <a:off x="1521450" y="3129300"/>
            <a:ext cx="6085800" cy="86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type="ctrTitle"/>
          </p:nvPr>
        </p:nvSpPr>
        <p:spPr>
          <a:xfrm>
            <a:off x="1081950" y="2313639"/>
            <a:ext cx="7136700" cy="102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">
                <a:solidFill>
                  <a:srgbClr val="F4CCCC"/>
                </a:solidFill>
              </a:rPr>
              <a:t>4.2 - Covalent Bonding </a:t>
            </a:r>
            <a:endParaRPr>
              <a:solidFill>
                <a:srgbClr val="F4CCC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/>
          <p:nvPr>
            <p:ph type="title"/>
          </p:nvPr>
        </p:nvSpPr>
        <p:spPr>
          <a:xfrm>
            <a:off x="311700" y="13380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Definition and Lewis Structure: </a:t>
            </a:r>
            <a:endParaRPr/>
          </a:p>
        </p:txBody>
      </p:sp>
      <p:sp>
        <p:nvSpPr>
          <p:cNvPr id="78" name="Google Shape;78;p3"/>
          <p:cNvSpPr txBox="1"/>
          <p:nvPr>
            <p:ph idx="1" type="body"/>
          </p:nvPr>
        </p:nvSpPr>
        <p:spPr>
          <a:xfrm>
            <a:off x="311700" y="797975"/>
            <a:ext cx="8520600" cy="40689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❖"/>
            </a:pPr>
            <a:r>
              <a:rPr b="1" i="1" lang="en" sz="1200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Definition: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Formed by the </a:t>
            </a:r>
            <a:r>
              <a:rPr lang="en" sz="1200">
                <a:solidFill>
                  <a:srgbClr val="000000"/>
                </a:solidFill>
                <a:highlight>
                  <a:srgbClr val="F9CB9C"/>
                </a:highlight>
                <a:latin typeface="Montserrat"/>
                <a:ea typeface="Montserrat"/>
                <a:cs typeface="Montserrat"/>
                <a:sym typeface="Montserrat"/>
              </a:rPr>
              <a:t>electrostatic attraction</a:t>
            </a:r>
            <a:r>
              <a:rPr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between a </a:t>
            </a:r>
            <a:r>
              <a:rPr lang="en" sz="1200">
                <a:solidFill>
                  <a:srgbClr val="000000"/>
                </a:solidFill>
                <a:highlight>
                  <a:srgbClr val="F9CB9C"/>
                </a:highlight>
                <a:latin typeface="Montserrat"/>
                <a:ea typeface="Montserrat"/>
                <a:cs typeface="Montserrat"/>
                <a:sym typeface="Montserrat"/>
              </a:rPr>
              <a:t>shared pair </a:t>
            </a:r>
            <a:r>
              <a:rPr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of electrons and the </a:t>
            </a:r>
            <a:r>
              <a:rPr lang="en" sz="1200">
                <a:solidFill>
                  <a:srgbClr val="000000"/>
                </a:solidFill>
                <a:highlight>
                  <a:srgbClr val="F9CB9C"/>
                </a:highlight>
                <a:latin typeface="Montserrat"/>
                <a:ea typeface="Montserrat"/>
                <a:cs typeface="Montserrat"/>
                <a:sym typeface="Montserrat"/>
              </a:rPr>
              <a:t>positively </a:t>
            </a:r>
            <a:r>
              <a:rPr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charged nuclei. Usually occurs with non-metals.  Aim is to make a </a:t>
            </a:r>
            <a:r>
              <a:rPr lang="en" sz="1200">
                <a:solidFill>
                  <a:srgbClr val="000000"/>
                </a:solidFill>
                <a:highlight>
                  <a:srgbClr val="F9CB9C"/>
                </a:highlight>
                <a:latin typeface="Montserrat"/>
                <a:ea typeface="Montserrat"/>
                <a:cs typeface="Montserrat"/>
                <a:sym typeface="Montserrat"/>
              </a:rPr>
              <a:t>full outer shell. </a:t>
            </a:r>
            <a:endParaRPr sz="1200">
              <a:solidFill>
                <a:srgbClr val="000000"/>
              </a:solidFill>
              <a:highlight>
                <a:srgbClr val="F9CB9C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➢"/>
            </a:pPr>
            <a:r>
              <a:rPr lang="en" sz="1200">
                <a:solidFill>
                  <a:srgbClr val="000000"/>
                </a:solidFill>
                <a:highlight>
                  <a:srgbClr val="FFE599"/>
                </a:highlight>
                <a:latin typeface="Montserrat"/>
                <a:ea typeface="Montserrat"/>
                <a:cs typeface="Montserrat"/>
                <a:sym typeface="Montserrat"/>
              </a:rPr>
              <a:t>Lewis structure</a:t>
            </a:r>
            <a:r>
              <a:rPr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a simple and convenient method of representing the</a:t>
            </a:r>
            <a:r>
              <a:rPr lang="en" sz="1200">
                <a:solidFill>
                  <a:srgbClr val="000000"/>
                </a:solidFill>
                <a:highlight>
                  <a:srgbClr val="FFE599"/>
                </a:highlight>
                <a:latin typeface="Montserrat"/>
                <a:ea typeface="Montserrat"/>
                <a:cs typeface="Montserrat"/>
                <a:sym typeface="Montserrat"/>
              </a:rPr>
              <a:t> valence electrons</a:t>
            </a:r>
            <a:r>
              <a:rPr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(outer shell of an element) 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➢"/>
            </a:pPr>
            <a:r>
              <a:rPr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Octet rule:  most atoms form a stable arrangement with eight electrons in their outer shell. 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➢"/>
            </a:pPr>
            <a:r>
              <a:rPr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eg: F2, O2, N2, and HF 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rgbClr val="000000"/>
              </a:solidFill>
              <a:highlight>
                <a:srgbClr val="F9CB9C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100">
              <a:solidFill>
                <a:srgbClr val="000000"/>
              </a:solidFill>
              <a:highlight>
                <a:srgbClr val="F9CB9C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1100">
              <a:solidFill>
                <a:srgbClr val="000000"/>
              </a:solidFill>
              <a:highlight>
                <a:srgbClr val="F9CB9C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79" name="Google Shape;79;p3"/>
          <p:cNvGraphicFramePr/>
          <p:nvPr/>
        </p:nvGraphicFramePr>
        <p:xfrm>
          <a:off x="894125" y="2233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{13369035-4697-4E40-8538-A6B07AB2DDDC}</a:tableStyleId>
              </a:tblPr>
              <a:tblGrid>
                <a:gridCol w="1903750"/>
                <a:gridCol w="1903750"/>
                <a:gridCol w="1903750"/>
                <a:gridCol w="1903750"/>
              </a:tblGrid>
              <a:tr h="600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Fluorine (F2) : Group 17 - one more electron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Oxygen (O2): Group 16 - two more electrons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Nitrogen (N2): Group 15 - three more electrons 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" sz="1000" u="none" cap="none" strike="noStrike"/>
                        <a:t>Hydrogen Fluoride (HF) 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</a:tr>
              <a:tr h="439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Shares one or more electrons to complete octet rule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Shares two electrons to complete octet rule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Shares three electrons to complete octet rule 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Shares one more electron to complete octet rule 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73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highlight>
                            <a:srgbClr val="F4CCCC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N.B:</a:t>
                      </a:r>
                      <a:r>
                        <a:rPr lang="en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 six non-bonding pairs of electrons (lone pairs) and one bonding pair of electrons). </a:t>
                      </a:r>
                      <a:r>
                        <a:rPr b="1" lang="en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Single bond</a:t>
                      </a:r>
                      <a:endParaRPr b="1"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highlight>
                            <a:srgbClr val="F4CCCC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N.B: </a:t>
                      </a:r>
                      <a:r>
                        <a:rPr lang="en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four non-bonding pairs of e and two bonding pairs of e. </a:t>
                      </a:r>
                      <a:r>
                        <a:rPr b="1" lang="en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Double bond </a:t>
                      </a:r>
                      <a:endParaRPr b="1"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highlight>
                            <a:srgbClr val="F4CCCC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N.B: </a:t>
                      </a:r>
                      <a:r>
                        <a:rPr lang="en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two non-bonding pairs of e and three bonding pairs of e. </a:t>
                      </a:r>
                      <a:r>
                        <a:rPr b="1" lang="en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Triple bond</a:t>
                      </a:r>
                      <a:endParaRPr b="1"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en" sz="900" u="none" cap="none" strike="noStrike">
                          <a:highlight>
                            <a:srgbClr val="F4CCCC"/>
                          </a:highlight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N.B: </a:t>
                      </a:r>
                      <a:r>
                        <a:rPr lang="en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Hydrogen </a:t>
                      </a:r>
                      <a:r>
                        <a:rPr b="1" lang="en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does not acquire octet rule</a:t>
                      </a:r>
                      <a:r>
                        <a:rPr lang="en" sz="9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. Can hold a maximum of two electrons in its valence level. Single b. </a:t>
                      </a:r>
                      <a:endParaRPr sz="9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638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t/>
                      </a:r>
                      <a:endParaRPr sz="900" u="none" cap="none" strike="noStrike">
                        <a:highlight>
                          <a:srgbClr val="F4CCCC"/>
                        </a:highlight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80" name="Google Shape;8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44374" y="4057450"/>
            <a:ext cx="1782076" cy="59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5974" y="4057449"/>
            <a:ext cx="1650375" cy="59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19000" y="4057450"/>
            <a:ext cx="1497164" cy="59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9748" y="4087975"/>
            <a:ext cx="1233700" cy="5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/>
          <p:nvPr>
            <p:ph type="title"/>
          </p:nvPr>
        </p:nvSpPr>
        <p:spPr>
          <a:xfrm>
            <a:off x="311700" y="9925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Quick Quiz: Lewis structure for CO2 &amp; H2O </a:t>
            </a:r>
            <a:endParaRPr/>
          </a:p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311700" y="806650"/>
            <a:ext cx="8520600" cy="41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90" name="Google Shape;9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425" y="910725"/>
            <a:ext cx="3438525" cy="39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4"/>
          <p:cNvSpPr txBox="1"/>
          <p:nvPr/>
        </p:nvSpPr>
        <p:spPr>
          <a:xfrm>
            <a:off x="4156000" y="910713"/>
            <a:ext cx="4521000" cy="1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Solution: 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AutoNum type="arabicParenR"/>
            </a:pPr>
            <a:r>
              <a:rPr b="0" i="0" lang="en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Calculate the number of valence electrons 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C- 4 electrons 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O- 6 electrons 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Therefore = 4 +6(2) = 16 electrons = 8 paired electrons 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AutoNum type="arabicParenR"/>
            </a:pPr>
            <a:r>
              <a:rPr b="0" i="0" lang="en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Carbon can have total four bonds &amp; Oxygen can have two bonds 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6425" y="2485263"/>
            <a:ext cx="1180150" cy="4116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4"/>
          <p:cNvSpPr txBox="1"/>
          <p:nvPr/>
        </p:nvSpPr>
        <p:spPr>
          <a:xfrm>
            <a:off x="4224000" y="2698750"/>
            <a:ext cx="4521000" cy="1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AutoNum type="arabicParenR"/>
            </a:pPr>
            <a:r>
              <a:rPr b="0" i="0" lang="en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Calculate the number of valence electrons 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H- 1 electron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O- 6 electrons 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Therefore = 1(2) +6 =  8 electrons = 4 paired electrons 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AutoNum type="arabicParenR"/>
            </a:pPr>
            <a:r>
              <a:rPr b="0" i="0" lang="en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Hydrogen can have one bond &amp; Oxygen can have two bonds </a:t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4" name="Google Shape;9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41604" y="4237143"/>
            <a:ext cx="962625" cy="70740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4"/>
          <p:cNvSpPr txBox="1"/>
          <p:nvPr/>
        </p:nvSpPr>
        <p:spPr>
          <a:xfrm>
            <a:off x="2506925" y="207475"/>
            <a:ext cx="4979400" cy="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Google Shape;96;p4"/>
          <p:cNvSpPr txBox="1"/>
          <p:nvPr/>
        </p:nvSpPr>
        <p:spPr>
          <a:xfrm>
            <a:off x="6716800" y="4237150"/>
            <a:ext cx="1867200" cy="3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Bent shape - VSPER theory </a:t>
            </a:r>
            <a:endParaRPr b="0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Exceptions to Octet rules: (Formal Charge) </a:t>
            </a:r>
            <a:endParaRPr/>
          </a:p>
        </p:txBody>
      </p:sp>
      <p:sp>
        <p:nvSpPr>
          <p:cNvPr id="102" name="Google Shape;102;p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Char char="❖"/>
            </a:pPr>
            <a:r>
              <a:rPr lang="en" sz="1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Less than an octet - BeCl2 , BF3 (central atom very small), H (2 electrons and complete the noble gas configuration), He </a:t>
            </a:r>
            <a:endParaRPr sz="1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Char char="❖"/>
            </a:pPr>
            <a:r>
              <a:rPr lang="en" sz="1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Expanded octet - PCl5, Sf6 (central atom from third period or beyond), Xe, Br</a:t>
            </a:r>
            <a:endParaRPr sz="1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Char char="❖"/>
            </a:pPr>
            <a:r>
              <a:rPr lang="en" sz="1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 &amp; B only needs six valence electrons (formal charge-&gt; best structure) </a:t>
            </a:r>
            <a:endParaRPr sz="1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Char char="❖"/>
            </a:pPr>
            <a:r>
              <a:rPr lang="en" sz="1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Odd Electron Compound: N</a:t>
            </a:r>
            <a:endParaRPr sz="1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Montserrat"/>
              <a:buChar char="➢"/>
            </a:pPr>
            <a:r>
              <a:rPr lang="en" sz="1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eg) NO </a:t>
            </a:r>
            <a:endParaRPr sz="1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3" name="Google Shape;10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567" y="2495450"/>
            <a:ext cx="2702924" cy="1437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Bond Strength and Bond Length: </a:t>
            </a:r>
            <a:endParaRPr/>
          </a:p>
        </p:txBody>
      </p:sp>
      <p:sp>
        <p:nvSpPr>
          <p:cNvPr id="109" name="Google Shape;109;p6"/>
          <p:cNvSpPr txBox="1"/>
          <p:nvPr>
            <p:ph idx="1" type="body"/>
          </p:nvPr>
        </p:nvSpPr>
        <p:spPr>
          <a:xfrm>
            <a:off x="311700" y="1266325"/>
            <a:ext cx="8520600" cy="35745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❖"/>
            </a:pPr>
            <a:r>
              <a:rPr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Three bonds for Covalent bonding:  </a:t>
            </a:r>
            <a:r>
              <a:rPr b="1" i="1"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Single, Double, Triple</a:t>
            </a:r>
            <a:endParaRPr b="1" i="1"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➢"/>
            </a:pPr>
            <a:r>
              <a:rPr lang="en" sz="1200">
                <a:solidFill>
                  <a:srgbClr val="000000"/>
                </a:solidFill>
                <a:highlight>
                  <a:srgbClr val="FFE599"/>
                </a:highlight>
                <a:latin typeface="Montserrat"/>
                <a:ea typeface="Montserrat"/>
                <a:cs typeface="Montserrat"/>
                <a:sym typeface="Montserrat"/>
              </a:rPr>
              <a:t>Bond Strength Trend: </a:t>
            </a:r>
            <a:r>
              <a:rPr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Triple &gt; Double &gt; Single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➢"/>
            </a:pPr>
            <a:r>
              <a:rPr lang="en" sz="1200">
                <a:solidFill>
                  <a:srgbClr val="000000"/>
                </a:solidFill>
                <a:highlight>
                  <a:srgbClr val="F9CB9C"/>
                </a:highlight>
                <a:latin typeface="Montserrat"/>
                <a:ea typeface="Montserrat"/>
                <a:cs typeface="Montserrat"/>
                <a:sym typeface="Montserrat"/>
              </a:rPr>
              <a:t>Bond Length Trend:</a:t>
            </a:r>
            <a:r>
              <a:rPr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Single &gt; Double &gt; Triple 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2004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 sz="9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(Table 10 of the data booklet shows the bond enthalpy which will be discussed in sub-topic 5.3. ) </a:t>
            </a:r>
            <a:endParaRPr sz="9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0" name="Google Shape;11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8850" y="3182888"/>
            <a:ext cx="4686300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Bond angles in molecular geometries: </a:t>
            </a:r>
            <a:endParaRPr/>
          </a:p>
        </p:txBody>
      </p:sp>
      <p:sp>
        <p:nvSpPr>
          <p:cNvPr id="116" name="Google Shape;116;p1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Lone pairs of electrons affect the bond angles in a molecule. </a:t>
            </a:r>
            <a:r>
              <a:rPr i="1" lang="en" sz="17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Lone pairs occupy more space than bonding pairs, so they decrease the bond angle between bonding pairs. </a:t>
            </a:r>
            <a:endParaRPr i="1" sz="17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7" name="Google Shape;11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438" y="2424925"/>
            <a:ext cx="5362575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Coordinate Covalent Bonding: </a:t>
            </a:r>
            <a:endParaRPr/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❖"/>
            </a:pPr>
            <a:r>
              <a:rPr b="1" i="1" lang="en" sz="1200" u="sng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Definition</a:t>
            </a:r>
            <a:r>
              <a:rPr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Another type of covalent bonding that is the shared pair of electrons comes from only one of the two atoms; this atom donates both electrons to the shared pair. </a:t>
            </a:r>
            <a:r>
              <a:rPr lang="en" sz="1200">
                <a:solidFill>
                  <a:srgbClr val="000000"/>
                </a:solidFill>
                <a:highlight>
                  <a:srgbClr val="FFE599"/>
                </a:highlight>
                <a:latin typeface="Montserrat"/>
                <a:ea typeface="Montserrat"/>
                <a:cs typeface="Montserrat"/>
                <a:sym typeface="Montserrat"/>
              </a:rPr>
              <a:t>= </a:t>
            </a:r>
            <a:r>
              <a:rPr b="1" i="1" lang="en" sz="1200">
                <a:solidFill>
                  <a:srgbClr val="000000"/>
                </a:solidFill>
                <a:highlight>
                  <a:srgbClr val="FFE599"/>
                </a:highlight>
                <a:latin typeface="Montserrat"/>
                <a:ea typeface="Montserrat"/>
                <a:cs typeface="Montserrat"/>
                <a:sym typeface="Montserrat"/>
              </a:rPr>
              <a:t> Only one of the two atoms shares the pair of electrons (donate both electrons). </a:t>
            </a:r>
            <a:endParaRPr b="1" i="1" sz="1200">
              <a:solidFill>
                <a:srgbClr val="000000"/>
              </a:solidFill>
              <a:highlight>
                <a:srgbClr val="FFE599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i="1" sz="1200">
              <a:solidFill>
                <a:srgbClr val="000000"/>
              </a:solidFill>
              <a:highlight>
                <a:srgbClr val="FFE599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■"/>
            </a:pPr>
            <a:r>
              <a:rPr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Examples of Coordinate Covalent Bonding: 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(NH4)+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(H3O)+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Al2Cl6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transition metal complexes (discussed in topic 13) 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