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62" r:id="rId3"/>
    <p:sldId id="263" r:id="rId4"/>
    <p:sldId id="264" r:id="rId5"/>
    <p:sldId id="267" r:id="rId6"/>
    <p:sldId id="268" r:id="rId7"/>
    <p:sldId id="266" r:id="rId8"/>
    <p:sldId id="270" r:id="rId9"/>
    <p:sldId id="271" r:id="rId10"/>
    <p:sldId id="272" r:id="rId11"/>
    <p:sldId id="274" r:id="rId12"/>
    <p:sldId id="275" r:id="rId13"/>
    <p:sldId id="276" r:id="rId14"/>
    <p:sldId id="278" r:id="rId15"/>
    <p:sldId id="279" r:id="rId16"/>
    <p:sldId id="281" r:id="rId17"/>
    <p:sldId id="282" r:id="rId18"/>
    <p:sldId id="284" r:id="rId19"/>
    <p:sldId id="285"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202"/>
    <a:srgbClr val="E7FF01"/>
    <a:srgbClr val="E39A39"/>
    <a:srgbClr val="1D3A00"/>
    <a:srgbClr val="5EEC3C"/>
    <a:srgbClr val="990099"/>
    <a:srgbClr val="CC0099"/>
    <a:srgbClr val="007033"/>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0"/>
  </p:normalViewPr>
  <p:slideViewPr>
    <p:cSldViewPr>
      <p:cViewPr>
        <p:scale>
          <a:sx n="90" d="100"/>
          <a:sy n="90" d="100"/>
        </p:scale>
        <p:origin x="-576"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1655520"/>
            <a:ext cx="7177135" cy="1679755"/>
          </a:xfrm>
          <a:noFill/>
          <a:effectLst>
            <a:outerShdw blurRad="50800" dist="38100" dir="2700000" algn="tl" rotWithShape="0">
              <a:prstClr val="black">
                <a:alpha val="40000"/>
              </a:prstClr>
            </a:outerShdw>
          </a:effectLst>
        </p:spPr>
        <p:txBody>
          <a:bodyPr>
            <a:normAutofit/>
          </a:bodyPr>
          <a:lstStyle>
            <a:lvl1pPr algn="l">
              <a:defRPr sz="3600">
                <a:solidFill>
                  <a:srgbClr val="C0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3640685"/>
            <a:ext cx="7164342" cy="610821"/>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5"/>
            <a:ext cx="8246070" cy="366491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281175"/>
            <a:ext cx="6413610" cy="788682"/>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81425" y="1044700"/>
            <a:ext cx="6413610" cy="381762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2"/>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2"/>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TxoY6rQ9Dsk"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v8wKbpsw-O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27qSAqafQ6o"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youtube.com/watch?v=KYDil96NR5Q"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csephysicsninja.com/lessons/atoms-radiation/nuclear-radiation-electrical-magnetic-fields-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1655520"/>
            <a:ext cx="7177135" cy="1679754"/>
          </a:xfrm>
        </p:spPr>
        <p:txBody>
          <a:bodyPr/>
          <a:lstStyle/>
          <a:p>
            <a:r>
              <a:rPr lang="en-US" dirty="0"/>
              <a:t>Radioactivity</a:t>
            </a:r>
          </a:p>
        </p:txBody>
      </p:sp>
      <p:sp>
        <p:nvSpPr>
          <p:cNvPr id="3" name="Subtitle 2"/>
          <p:cNvSpPr>
            <a:spLocks noGrp="1"/>
          </p:cNvSpPr>
          <p:nvPr>
            <p:ph type="subTitle" idx="1"/>
          </p:nvPr>
        </p:nvSpPr>
        <p:spPr>
          <a:xfrm>
            <a:off x="601670" y="3640685"/>
            <a:ext cx="7164342" cy="610821"/>
          </a:xfrm>
        </p:spPr>
        <p:txBody>
          <a:bodyPr/>
          <a:lstStyle/>
          <a:p>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Ionisation</a:t>
            </a:r>
            <a:endParaRPr lang="en-US" dirty="0"/>
          </a:p>
        </p:txBody>
      </p:sp>
      <p:sp>
        <p:nvSpPr>
          <p:cNvPr id="5" name="Content Placeholder 4"/>
          <p:cNvSpPr>
            <a:spLocks noGrp="1"/>
          </p:cNvSpPr>
          <p:nvPr>
            <p:ph idx="1"/>
          </p:nvPr>
        </p:nvSpPr>
        <p:spPr/>
        <p:txBody>
          <a:bodyPr>
            <a:normAutofit/>
          </a:bodyPr>
          <a:lstStyle/>
          <a:p>
            <a:r>
              <a:rPr lang="en-US" sz="2000" dirty="0"/>
              <a:t>The radiations from radioactive substance knocks electrons out of atoms.</a:t>
            </a:r>
          </a:p>
          <a:p>
            <a:r>
              <a:rPr lang="en-US" sz="2000" dirty="0"/>
              <a:t>The atoms become charged as a result.</a:t>
            </a:r>
          </a:p>
          <a:p>
            <a:r>
              <a:rPr lang="en-US" sz="2000" dirty="0"/>
              <a:t>The process is called ionization</a:t>
            </a:r>
          </a:p>
          <a:p>
            <a:r>
              <a:rPr lang="en-US" sz="2000" dirty="0"/>
              <a:t>Alpha radiation had much greater ionizing effect than beta radiation, which has a much greater ionizing effect than gamma radiation</a:t>
            </a:r>
          </a:p>
          <a:p>
            <a:r>
              <a:rPr lang="en-US" sz="2000" dirty="0"/>
              <a:t>Note: Ionization in a living cell can damage or kill the cell. Damage to the gene in a cell can be passes on if the cell generates more cells. </a:t>
            </a:r>
          </a:p>
          <a:p>
            <a:r>
              <a:rPr lang="en-US" sz="2000" dirty="0">
                <a:hlinkClick r:id="rId2"/>
              </a:rPr>
              <a:t>Video</a:t>
            </a:r>
            <a:endParaRPr lang="en-US" sz="2000" dirty="0"/>
          </a:p>
        </p:txBody>
      </p:sp>
    </p:spTree>
    <p:extLst>
      <p:ext uri="{BB962C8B-B14F-4D97-AF65-F5344CB8AC3E}">
        <p14:creationId xmlns:p14="http://schemas.microsoft.com/office/powerpoint/2010/main" val="2279169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8720" y="0"/>
            <a:ext cx="70152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solidFill>
                  <a:schemeClr val="tx1"/>
                </a:solidFill>
              </a:rPr>
              <a:t>Ionization: Comparison of Radiations</a:t>
            </a:r>
          </a:p>
        </p:txBody>
      </p:sp>
      <p:sp>
        <p:nvSpPr>
          <p:cNvPr id="3" name="Content Placeholder 2"/>
          <p:cNvSpPr>
            <a:spLocks noGrp="1"/>
          </p:cNvSpPr>
          <p:nvPr>
            <p:ph idx="1"/>
          </p:nvPr>
        </p:nvSpPr>
        <p:spPr/>
        <p:txBody>
          <a:bodyPr>
            <a:normAutofit/>
          </a:bodyPr>
          <a:lstStyle/>
          <a:p>
            <a:r>
              <a:rPr lang="en-US" sz="2000" dirty="0">
                <a:solidFill>
                  <a:schemeClr val="tx1"/>
                </a:solidFill>
              </a:rPr>
              <a:t>Alpha radiation has much greater </a:t>
            </a:r>
            <a:r>
              <a:rPr lang="en-US" sz="2000" dirty="0" err="1">
                <a:solidFill>
                  <a:schemeClr val="tx1"/>
                </a:solidFill>
              </a:rPr>
              <a:t>ionising</a:t>
            </a:r>
            <a:r>
              <a:rPr lang="en-US" sz="2000" dirty="0">
                <a:solidFill>
                  <a:schemeClr val="tx1"/>
                </a:solidFill>
              </a:rPr>
              <a:t> effect than beta radiation. This because an alpha particle has much more mass than the beta particle and moves more slowly, so it has much more effect on the atoms it encounters</a:t>
            </a:r>
          </a:p>
          <a:p>
            <a:r>
              <a:rPr lang="en-US" sz="2000" dirty="0">
                <a:solidFill>
                  <a:schemeClr val="tx1"/>
                </a:solidFill>
              </a:rPr>
              <a:t>Beta radiation had a greater effect then gamma radiation because beta particle are charged whereas gamma radiation is uncharged</a:t>
            </a:r>
          </a:p>
        </p:txBody>
      </p:sp>
    </p:spTree>
    <p:extLst>
      <p:ext uri="{BB962C8B-B14F-4D97-AF65-F5344CB8AC3E}">
        <p14:creationId xmlns:p14="http://schemas.microsoft.com/office/powerpoint/2010/main" val="3530351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a:t>
            </a:r>
            <a:r>
              <a:rPr lang="en-US" dirty="0" smtClean="0"/>
              <a:t>Nuclide </a:t>
            </a:r>
            <a:r>
              <a:rPr lang="en-US" smtClean="0"/>
              <a:t>(Isotope)?</a:t>
            </a:r>
            <a:endParaRPr lang="en-US" dirty="0"/>
          </a:p>
        </p:txBody>
      </p:sp>
      <p:sp>
        <p:nvSpPr>
          <p:cNvPr id="5" name="Content Placeholder 4"/>
          <p:cNvSpPr>
            <a:spLocks noGrp="1"/>
          </p:cNvSpPr>
          <p:nvPr>
            <p:ph idx="1"/>
          </p:nvPr>
        </p:nvSpPr>
        <p:spPr>
          <a:xfrm>
            <a:off x="296260" y="1197405"/>
            <a:ext cx="8856890" cy="3664918"/>
          </a:xfrm>
        </p:spPr>
        <p:txBody>
          <a:bodyPr>
            <a:normAutofit/>
          </a:bodyPr>
          <a:lstStyle/>
          <a:p>
            <a:r>
              <a:rPr lang="en-US" sz="1800" dirty="0"/>
              <a:t>Every atom of any particular element always has </a:t>
            </a:r>
          </a:p>
          <a:p>
            <a:pPr lvl="1"/>
            <a:r>
              <a:rPr lang="en-US" sz="1800" b="1" u="sng" dirty="0"/>
              <a:t>same</a:t>
            </a:r>
            <a:r>
              <a:rPr lang="en-US" sz="1800" dirty="0"/>
              <a:t> number of </a:t>
            </a:r>
            <a:r>
              <a:rPr lang="en-US" sz="1800" b="1" u="sng" dirty="0"/>
              <a:t>protons</a:t>
            </a:r>
            <a:r>
              <a:rPr lang="en-US" sz="1800" dirty="0"/>
              <a:t> in its nucleus</a:t>
            </a:r>
          </a:p>
          <a:p>
            <a:pPr lvl="1"/>
            <a:r>
              <a:rPr lang="en-US" sz="1800" dirty="0"/>
              <a:t>the number of </a:t>
            </a:r>
            <a:r>
              <a:rPr lang="en-US" sz="1800" b="1" u="sng" dirty="0"/>
              <a:t>neutron</a:t>
            </a:r>
            <a:r>
              <a:rPr lang="en-US" sz="1800" dirty="0"/>
              <a:t> may </a:t>
            </a:r>
            <a:r>
              <a:rPr lang="en-US" sz="1800" b="1" u="sng" dirty="0"/>
              <a:t>differ</a:t>
            </a:r>
          </a:p>
          <a:p>
            <a:r>
              <a:rPr lang="en-US" sz="1800" dirty="0"/>
              <a:t>Each type are called nuclide</a:t>
            </a:r>
          </a:p>
          <a:p>
            <a:r>
              <a:rPr lang="en-US" sz="1800" dirty="0"/>
              <a:t>Since the number of protons are the same they are called nuclide (or isotopes)of the same element</a:t>
            </a:r>
          </a:p>
          <a:p>
            <a:r>
              <a:rPr lang="en-US" sz="1800" dirty="0"/>
              <a:t>For </a:t>
            </a:r>
            <a:r>
              <a:rPr lang="en-US" sz="1800" dirty="0" err="1"/>
              <a:t>Eg</a:t>
            </a:r>
            <a:endParaRPr lang="en-US" sz="1800" dirty="0"/>
          </a:p>
          <a:p>
            <a:pPr lvl="1"/>
            <a:r>
              <a:rPr lang="en-US" sz="1800" dirty="0"/>
              <a:t>Uranium (Protons= 92; Neutrons= 146) Some have 3 fewer neutrons</a:t>
            </a:r>
          </a:p>
          <a:p>
            <a:pPr lvl="1"/>
            <a:r>
              <a:rPr lang="en-US" sz="1800" dirty="0"/>
              <a:t>Carbon (Protons=6, Neurons= 6 almost always) A very tiny proportion has 8 neutron</a:t>
            </a:r>
          </a:p>
        </p:txBody>
      </p:sp>
    </p:spTree>
    <p:extLst>
      <p:ext uri="{BB962C8B-B14F-4D97-AF65-F5344CB8AC3E}">
        <p14:creationId xmlns:p14="http://schemas.microsoft.com/office/powerpoint/2010/main" val="1716121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Atomic Number (</a:t>
            </a:r>
            <a:r>
              <a:rPr lang="en-US" sz="2000" i="1" dirty="0">
                <a:solidFill>
                  <a:srgbClr val="C00000"/>
                </a:solidFill>
              </a:rPr>
              <a:t>Z</a:t>
            </a:r>
            <a:r>
              <a:rPr lang="en-US" sz="2000" dirty="0"/>
              <a:t>): Proton number</a:t>
            </a:r>
          </a:p>
          <a:p>
            <a:pPr lvl="1"/>
            <a:r>
              <a:rPr lang="en-US" sz="2000" dirty="0"/>
              <a:t>Charge of nucleus= </a:t>
            </a:r>
            <a:r>
              <a:rPr lang="en-US" sz="2000" i="1" dirty="0">
                <a:solidFill>
                  <a:srgbClr val="C00000"/>
                </a:solidFill>
              </a:rPr>
              <a:t>Z</a:t>
            </a:r>
            <a:r>
              <a:rPr lang="en-US" sz="2000" dirty="0"/>
              <a:t> x charge of a proton</a:t>
            </a:r>
          </a:p>
          <a:p>
            <a:r>
              <a:rPr lang="en-US" sz="2000" dirty="0"/>
              <a:t>Mass Number (</a:t>
            </a:r>
            <a:r>
              <a:rPr lang="en-US" sz="2000" i="1" dirty="0">
                <a:solidFill>
                  <a:srgbClr val="C00000"/>
                </a:solidFill>
              </a:rPr>
              <a:t>A</a:t>
            </a:r>
            <a:r>
              <a:rPr lang="en-US" sz="2000" dirty="0"/>
              <a:t>): Sum of the number of proton and neutron </a:t>
            </a:r>
          </a:p>
          <a:p>
            <a:pPr lvl="1"/>
            <a:r>
              <a:rPr lang="en-US" sz="2000" dirty="0"/>
              <a:t>Since mass of proton is almost equal to the mass of neutron, so</a:t>
            </a:r>
          </a:p>
          <a:p>
            <a:pPr lvl="1"/>
            <a:r>
              <a:rPr lang="en-US" sz="2000" dirty="0"/>
              <a:t>Mass of nucleus = </a:t>
            </a:r>
            <a:r>
              <a:rPr lang="en-US" sz="2000" i="1" dirty="0">
                <a:solidFill>
                  <a:srgbClr val="C00000"/>
                </a:solidFill>
              </a:rPr>
              <a:t>A</a:t>
            </a:r>
            <a:r>
              <a:rPr lang="en-US" sz="2000" dirty="0"/>
              <a:t> x mass of proton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640" y="3211406"/>
            <a:ext cx="3217010" cy="1684443"/>
          </a:xfrm>
          <a:prstGeom prst="rect">
            <a:avLst/>
          </a:prstGeom>
        </p:spPr>
      </p:pic>
    </p:spTree>
    <p:extLst>
      <p:ext uri="{BB962C8B-B14F-4D97-AF65-F5344CB8AC3E}">
        <p14:creationId xmlns:p14="http://schemas.microsoft.com/office/powerpoint/2010/main" val="2201819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8720" y="0"/>
            <a:ext cx="70152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solidFill>
                  <a:schemeClr val="tx1"/>
                </a:solidFill>
              </a:rPr>
              <a:t>Symbol for alpha radiation</a:t>
            </a:r>
          </a:p>
        </p:txBody>
      </p:sp>
      <p:sp>
        <p:nvSpPr>
          <p:cNvPr id="3" name="Content Placeholder 2"/>
          <p:cNvSpPr>
            <a:spLocks noGrp="1"/>
          </p:cNvSpPr>
          <p:nvPr>
            <p:ph idx="1"/>
          </p:nvPr>
        </p:nvSpPr>
        <p:spPr/>
        <p:txBody>
          <a:bodyPr>
            <a:normAutofit/>
          </a:bodyPr>
          <a:lstStyle/>
          <a:p>
            <a:r>
              <a:rPr lang="en-US" sz="2400" dirty="0">
                <a:solidFill>
                  <a:schemeClr val="tx1"/>
                </a:solidFill>
              </a:rPr>
              <a:t>Alpha radiation, is a particle with 2 protons and 2 neutrons</a:t>
            </a:r>
          </a:p>
          <a:p>
            <a:r>
              <a:rPr lang="en-US" sz="2400" dirty="0">
                <a:solidFill>
                  <a:schemeClr val="tx1"/>
                </a:solidFill>
              </a:rPr>
              <a:t>Symbol for alpha particle: </a:t>
            </a:r>
          </a:p>
          <a:p>
            <a:endParaRPr lang="en-US" sz="24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065" y="2636335"/>
            <a:ext cx="3421000" cy="141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4" y="1746922"/>
            <a:ext cx="19526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050" y="1913610"/>
            <a:ext cx="9620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23310" y="1852025"/>
            <a:ext cx="152705" cy="261610"/>
          </a:xfrm>
          <a:prstGeom prst="rect">
            <a:avLst/>
          </a:prstGeom>
          <a:solidFill>
            <a:schemeClr val="bg1"/>
          </a:solidFill>
        </p:spPr>
        <p:txBody>
          <a:bodyPr wrap="square" rtlCol="0">
            <a:spAutoFit/>
          </a:bodyPr>
          <a:lstStyle/>
          <a:p>
            <a:endParaRPr lang="en-US" sz="1100" dirty="0"/>
          </a:p>
        </p:txBody>
      </p:sp>
    </p:spTree>
    <p:extLst>
      <p:ext uri="{BB962C8B-B14F-4D97-AF65-F5344CB8AC3E}">
        <p14:creationId xmlns:p14="http://schemas.microsoft.com/office/powerpoint/2010/main" val="938724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600" b="1" dirty="0">
                <a:effectLst>
                  <a:outerShdw blurRad="38100" dist="38100" dir="2700000" algn="tl">
                    <a:srgbClr val="000000">
                      <a:alpha val="43137"/>
                    </a:srgbClr>
                  </a:outerShdw>
                </a:effectLst>
              </a:rPr>
              <a:t>When alpha particle is emitted from an unstable nucleus</a:t>
            </a:r>
          </a:p>
        </p:txBody>
      </p:sp>
      <p:sp>
        <p:nvSpPr>
          <p:cNvPr id="5" name="Content Placeholder 4"/>
          <p:cNvSpPr>
            <a:spLocks noGrp="1"/>
          </p:cNvSpPr>
          <p:nvPr>
            <p:ph idx="1"/>
          </p:nvPr>
        </p:nvSpPr>
        <p:spPr>
          <a:xfrm>
            <a:off x="143555" y="1197405"/>
            <a:ext cx="8551481" cy="3664918"/>
          </a:xfrm>
        </p:spPr>
        <p:txBody>
          <a:bodyPr>
            <a:normAutofit/>
          </a:bodyPr>
          <a:lstStyle/>
          <a:p>
            <a:r>
              <a:rPr lang="en-US" sz="2000" dirty="0"/>
              <a:t>The nucleus loses 2 protons and 2 neutrons. Therefore</a:t>
            </a:r>
          </a:p>
          <a:p>
            <a:pPr lvl="1"/>
            <a:r>
              <a:rPr lang="en-US" sz="2000" dirty="0"/>
              <a:t>The proton number decreases by 2 and its mass number decreases by 4</a:t>
            </a:r>
          </a:p>
          <a:p>
            <a:pPr lvl="1"/>
            <a:r>
              <a:rPr lang="en-US" sz="2000" dirty="0"/>
              <a:t>It becomes a different element because it loses 2 protons</a:t>
            </a:r>
          </a:p>
          <a:p>
            <a:pPr lvl="1"/>
            <a:r>
              <a:rPr lang="en-US" sz="2000" dirty="0"/>
              <a:t>Example:</a:t>
            </a:r>
          </a:p>
          <a:p>
            <a:pPr lvl="1"/>
            <a:endParaRPr lang="en-US" sz="2000" dirty="0"/>
          </a:p>
          <a:p>
            <a:pPr lvl="1"/>
            <a:endParaRPr lang="en-US" sz="2000" dirty="0"/>
          </a:p>
          <a:p>
            <a:pPr lvl="1"/>
            <a:r>
              <a:rPr lang="en-US" sz="2000" dirty="0"/>
              <a:t>Total atomic number and mass number is </a:t>
            </a:r>
          </a:p>
          <a:p>
            <a:pPr marL="457200" lvl="1" indent="0">
              <a:buNone/>
            </a:pPr>
            <a:r>
              <a:rPr lang="en-US" sz="2000" dirty="0"/>
              <a:t>      the same before and after the change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172" y="2877160"/>
            <a:ext cx="2369457" cy="1960930"/>
          </a:xfrm>
          <a:prstGeom prst="rect">
            <a:avLst/>
          </a:prstGeom>
          <a:ln w="19050">
            <a:solidFill>
              <a:schemeClr val="accent1">
                <a:lumMod val="75000"/>
              </a:schemeClr>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015" y="2574352"/>
            <a:ext cx="3039295" cy="605616"/>
          </a:xfrm>
          <a:prstGeom prst="rect">
            <a:avLst/>
          </a:prstGeom>
        </p:spPr>
      </p:pic>
    </p:spTree>
    <p:extLst>
      <p:ext uri="{BB962C8B-B14F-4D97-AF65-F5344CB8AC3E}">
        <p14:creationId xmlns:p14="http://schemas.microsoft.com/office/powerpoint/2010/main" val="3004673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8720" y="0"/>
            <a:ext cx="70152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solidFill>
                  <a:schemeClr val="tx1"/>
                </a:solidFill>
              </a:rPr>
              <a:t>Symbol for beta radiation</a:t>
            </a:r>
          </a:p>
        </p:txBody>
      </p:sp>
      <p:sp>
        <p:nvSpPr>
          <p:cNvPr id="3" name="Content Placeholder 2"/>
          <p:cNvSpPr>
            <a:spLocks noGrp="1"/>
          </p:cNvSpPr>
          <p:nvPr>
            <p:ph idx="1"/>
          </p:nvPr>
        </p:nvSpPr>
        <p:spPr/>
        <p:txBody>
          <a:bodyPr>
            <a:normAutofit/>
          </a:bodyPr>
          <a:lstStyle/>
          <a:p>
            <a:r>
              <a:rPr lang="en-US" sz="2000" dirty="0">
                <a:solidFill>
                  <a:schemeClr val="tx1"/>
                </a:solidFill>
              </a:rPr>
              <a:t>A Beta radiation consists of single electron</a:t>
            </a:r>
          </a:p>
          <a:p>
            <a:r>
              <a:rPr lang="en-US" sz="2000" dirty="0">
                <a:solidFill>
                  <a:schemeClr val="tx1"/>
                </a:solidFill>
              </a:rPr>
              <a:t>Symbol </a:t>
            </a:r>
            <a:r>
              <a:rPr lang="en-US" sz="2000">
                <a:solidFill>
                  <a:schemeClr val="tx1"/>
                </a:solidFill>
              </a:rPr>
              <a:t>for beta </a:t>
            </a:r>
            <a:r>
              <a:rPr lang="en-US" sz="2000" dirty="0">
                <a:solidFill>
                  <a:schemeClr val="tx1"/>
                </a:solidFill>
              </a:rPr>
              <a:t>particle: </a:t>
            </a:r>
          </a:p>
          <a:p>
            <a:r>
              <a:rPr lang="en-US" sz="2000" i="1" dirty="0">
                <a:solidFill>
                  <a:schemeClr val="tx1"/>
                </a:solidFill>
              </a:rPr>
              <a:t>Z</a:t>
            </a:r>
            <a:r>
              <a:rPr lang="en-US" sz="2000" dirty="0">
                <a:solidFill>
                  <a:schemeClr val="tx1"/>
                </a:solidFill>
              </a:rPr>
              <a:t>=-1 (its charge is equal and opposite to that of a proton)</a:t>
            </a:r>
          </a:p>
          <a:p>
            <a:r>
              <a:rPr lang="en-US" sz="2000" i="1" dirty="0">
                <a:solidFill>
                  <a:schemeClr val="tx1"/>
                </a:solidFill>
              </a:rPr>
              <a:t>A</a:t>
            </a:r>
            <a:r>
              <a:rPr lang="en-US" sz="2000" dirty="0">
                <a:solidFill>
                  <a:schemeClr val="tx1"/>
                </a:solidFill>
              </a:rPr>
              <a:t>= 0 (it does not contain any proton or neutron</a:t>
            </a:r>
          </a:p>
          <a:p>
            <a:endParaRPr lang="en-US" sz="20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379" y="1472904"/>
            <a:ext cx="461962" cy="37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65" y="2880397"/>
            <a:ext cx="4453740" cy="170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794" y="3487980"/>
            <a:ext cx="518361" cy="53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559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600" b="1" dirty="0"/>
              <a:t>When a beta particle is emitted from an unstable nucleus</a:t>
            </a:r>
          </a:p>
        </p:txBody>
      </p:sp>
      <p:sp>
        <p:nvSpPr>
          <p:cNvPr id="5" name="Content Placeholder 4"/>
          <p:cNvSpPr>
            <a:spLocks noGrp="1"/>
          </p:cNvSpPr>
          <p:nvPr>
            <p:ph idx="1"/>
          </p:nvPr>
        </p:nvSpPr>
        <p:spPr>
          <a:xfrm>
            <a:off x="143555" y="1197405"/>
            <a:ext cx="8246070" cy="3793389"/>
          </a:xfrm>
        </p:spPr>
        <p:txBody>
          <a:bodyPr>
            <a:normAutofit lnSpcReduction="10000"/>
          </a:bodyPr>
          <a:lstStyle/>
          <a:p>
            <a:r>
              <a:rPr lang="en-US" sz="2000" dirty="0"/>
              <a:t>A neutron in the nucleus changes to proton, therefore</a:t>
            </a:r>
          </a:p>
          <a:p>
            <a:pPr lvl="1"/>
            <a:r>
              <a:rPr lang="en-US" sz="2000" dirty="0"/>
              <a:t>Atomic number is increased by 1</a:t>
            </a:r>
          </a:p>
          <a:p>
            <a:pPr lvl="1"/>
            <a:r>
              <a:rPr lang="en-US" sz="2000" dirty="0"/>
              <a:t>Mass number stays the same as the number of proton and neutron remains the same.</a:t>
            </a:r>
          </a:p>
          <a:p>
            <a:pPr lvl="1"/>
            <a:r>
              <a:rPr lang="en-US" sz="2000" dirty="0"/>
              <a:t>It becomes a different element because proton is increased by 1</a:t>
            </a:r>
          </a:p>
          <a:p>
            <a:pPr lvl="1"/>
            <a:r>
              <a:rPr lang="en-US" sz="2000" dirty="0"/>
              <a:t>Example:</a:t>
            </a:r>
          </a:p>
          <a:p>
            <a:pPr lvl="1"/>
            <a:endParaRPr lang="en-US" sz="2000" dirty="0"/>
          </a:p>
          <a:p>
            <a:pPr lvl="2"/>
            <a:r>
              <a:rPr lang="en-US" sz="1600" dirty="0"/>
              <a:t>Calculate the no of proton and neutron before and after </a:t>
            </a:r>
          </a:p>
          <a:p>
            <a:pPr marL="914400" lvl="2" indent="0">
              <a:buNone/>
            </a:pPr>
            <a:r>
              <a:rPr lang="en-US" sz="1600" dirty="0"/>
              <a:t>     the change</a:t>
            </a:r>
          </a:p>
          <a:p>
            <a:pPr marL="857250" lvl="1" indent="-342900"/>
            <a:r>
              <a:rPr lang="en-US" sz="2000" dirty="0"/>
              <a:t>Atomic number changes but the atomic mass stays </a:t>
            </a:r>
          </a:p>
          <a:p>
            <a:pPr marL="514350" lvl="1" indent="0">
              <a:buNone/>
            </a:pPr>
            <a:r>
              <a:rPr lang="en-US" sz="2000" dirty="0"/>
              <a:t>      the same before and after the change</a:t>
            </a:r>
          </a:p>
          <a:p>
            <a:pPr lvl="1"/>
            <a:endParaRPr lang="en-US" sz="2000" dirty="0"/>
          </a:p>
          <a:p>
            <a:pPr lvl="1"/>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577" y="3029865"/>
            <a:ext cx="2532868" cy="1960930"/>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720" y="2888923"/>
            <a:ext cx="1785328" cy="48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366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8720" y="0"/>
            <a:ext cx="70152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solidFill>
                  <a:schemeClr val="tx1"/>
                </a:solidFill>
              </a:rPr>
              <a:t>Gamma radiation</a:t>
            </a:r>
          </a:p>
        </p:txBody>
      </p:sp>
      <p:sp>
        <p:nvSpPr>
          <p:cNvPr id="3" name="Content Placeholder 2"/>
          <p:cNvSpPr>
            <a:spLocks noGrp="1"/>
          </p:cNvSpPr>
          <p:nvPr>
            <p:ph idx="1"/>
          </p:nvPr>
        </p:nvSpPr>
        <p:spPr>
          <a:xfrm>
            <a:off x="2281425" y="1044700"/>
            <a:ext cx="6413610" cy="1985165"/>
          </a:xfrm>
        </p:spPr>
        <p:txBody>
          <a:bodyPr>
            <a:normAutofit/>
          </a:bodyPr>
          <a:lstStyle/>
          <a:p>
            <a:r>
              <a:rPr lang="en-US" sz="2000" dirty="0">
                <a:solidFill>
                  <a:schemeClr val="tx1"/>
                </a:solidFill>
              </a:rPr>
              <a:t>Is a high energy electromagnetic radiation</a:t>
            </a:r>
          </a:p>
          <a:p>
            <a:r>
              <a:rPr lang="en-US" sz="2000" dirty="0">
                <a:solidFill>
                  <a:schemeClr val="tx1"/>
                </a:solidFill>
              </a:rPr>
              <a:t>After an unstable nucleus has emitted alpha or beta particle, it sometimes has surplus energy.</a:t>
            </a:r>
          </a:p>
          <a:p>
            <a:r>
              <a:rPr lang="en-US" sz="2000" dirty="0">
                <a:solidFill>
                  <a:schemeClr val="tx1"/>
                </a:solidFill>
              </a:rPr>
              <a:t>It emits this energy as a gamma radiation</a:t>
            </a:r>
          </a:p>
        </p:txBody>
      </p:sp>
    </p:spTree>
    <p:extLst>
      <p:ext uri="{BB962C8B-B14F-4D97-AF65-F5344CB8AC3E}">
        <p14:creationId xmlns:p14="http://schemas.microsoft.com/office/powerpoint/2010/main" val="811677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3655769" y="1197405"/>
            <a:ext cx="5344675" cy="3664918"/>
          </a:xfrm>
        </p:spPr>
        <p:txBody>
          <a:bodyPr>
            <a:normAutofit/>
          </a:bodyPr>
          <a:lstStyle/>
          <a:p>
            <a:r>
              <a:rPr lang="en-US" sz="1800" dirty="0"/>
              <a:t>We can use the Geiger counter to monitor the activity of a radioactive sample</a:t>
            </a:r>
          </a:p>
          <a:p>
            <a:pPr marL="0" indent="0">
              <a:buNone/>
            </a:pPr>
            <a:r>
              <a:rPr lang="en-US" sz="1800" dirty="0"/>
              <a:t>(take care to subtract the background count rate to obtain the count rate due to sample)</a:t>
            </a:r>
          </a:p>
          <a:p>
            <a:r>
              <a:rPr lang="en-US" sz="1800" dirty="0"/>
              <a:t>Refer the figure, counts per minute (</a:t>
            </a:r>
            <a:r>
              <a:rPr lang="en-US" sz="1800" dirty="0" err="1"/>
              <a:t>cpm</a:t>
            </a:r>
            <a:r>
              <a:rPr lang="en-US" sz="1800" dirty="0"/>
              <a:t>) falls from</a:t>
            </a:r>
          </a:p>
          <a:p>
            <a:pPr lvl="1"/>
            <a:r>
              <a:rPr lang="en-US" sz="1800" dirty="0"/>
              <a:t>600 </a:t>
            </a:r>
            <a:r>
              <a:rPr lang="en-US" sz="1800" dirty="0" err="1"/>
              <a:t>cpm</a:t>
            </a:r>
            <a:r>
              <a:rPr lang="en-US" sz="1800" dirty="0"/>
              <a:t> to 300 </a:t>
            </a:r>
            <a:r>
              <a:rPr lang="en-US" sz="1800" dirty="0" err="1"/>
              <a:t>cpm</a:t>
            </a:r>
            <a:r>
              <a:rPr lang="en-US" sz="1800" dirty="0"/>
              <a:t> in first 45 mins</a:t>
            </a:r>
          </a:p>
          <a:p>
            <a:pPr lvl="1"/>
            <a:r>
              <a:rPr lang="en-US" sz="1800" dirty="0"/>
              <a:t>300 </a:t>
            </a:r>
            <a:r>
              <a:rPr lang="en-US" sz="1800" dirty="0" err="1"/>
              <a:t>cpm</a:t>
            </a:r>
            <a:r>
              <a:rPr lang="en-US" sz="1800" dirty="0"/>
              <a:t> to 150 </a:t>
            </a:r>
            <a:r>
              <a:rPr lang="en-US" sz="1800" dirty="0" err="1"/>
              <a:t>cpm</a:t>
            </a:r>
            <a:r>
              <a:rPr lang="en-US" sz="1800" dirty="0"/>
              <a:t> in the next 45 mins</a:t>
            </a:r>
          </a:p>
          <a:p>
            <a:pPr marL="457200" lvl="1" indent="0">
              <a:buNone/>
            </a:pPr>
            <a:endParaRPr lang="en-US" sz="1800" dirty="0"/>
          </a:p>
          <a:p>
            <a:pPr>
              <a:buFont typeface="Wingdings" panose="05000000000000000000" pitchFamily="2" charset="2"/>
              <a:buChar char="Ø"/>
            </a:pPr>
            <a:r>
              <a:rPr lang="en-US" sz="1800" i="1" dirty="0"/>
              <a:t>The time taken for the count to fall by half Is always the same. This time is called the </a:t>
            </a:r>
            <a:r>
              <a:rPr lang="en-US" sz="1800" b="1" i="1" u="sng" dirty="0"/>
              <a:t>half-time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0" y="1655520"/>
            <a:ext cx="3584075" cy="2137870"/>
          </a:xfrm>
          <a:prstGeom prst="rect">
            <a:avLst/>
          </a:prstGeom>
          <a:ln>
            <a:solidFill>
              <a:srgbClr val="002060"/>
            </a:solidFill>
          </a:ln>
        </p:spPr>
      </p:pic>
    </p:spTree>
    <p:extLst>
      <p:ext uri="{BB962C8B-B14F-4D97-AF65-F5344CB8AC3E}">
        <p14:creationId xmlns:p14="http://schemas.microsoft.com/office/powerpoint/2010/main" val="4078648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Radioactivity around us</a:t>
            </a:r>
          </a:p>
        </p:txBody>
      </p:sp>
      <p:sp>
        <p:nvSpPr>
          <p:cNvPr id="5" name="Content Placeholder 4"/>
          <p:cNvSpPr>
            <a:spLocks noGrp="1"/>
          </p:cNvSpPr>
          <p:nvPr>
            <p:ph idx="1"/>
          </p:nvPr>
        </p:nvSpPr>
        <p:spPr>
          <a:xfrm>
            <a:off x="448966" y="1197405"/>
            <a:ext cx="5191969" cy="3664918"/>
          </a:xfrm>
        </p:spPr>
        <p:txBody>
          <a:bodyPr>
            <a:normAutofit/>
          </a:bodyPr>
          <a:lstStyle/>
          <a:p>
            <a:r>
              <a:rPr lang="en-US" sz="2000" dirty="0"/>
              <a:t>When we use a Geiger counter, it clicks even without a radioactive source near it.</a:t>
            </a:r>
          </a:p>
          <a:p>
            <a:r>
              <a:rPr lang="en-US" sz="2000" dirty="0"/>
              <a:t>This is due to the background radiations from radioactive substances found naturally around us</a:t>
            </a:r>
          </a:p>
          <a:p>
            <a:r>
              <a:rPr lang="en-US" sz="2000" dirty="0">
                <a:solidFill>
                  <a:srgbClr val="002060"/>
                </a:solidFill>
                <a:hlinkClick r:id="rId2"/>
              </a:rPr>
              <a:t>Video</a:t>
            </a:r>
            <a:endParaRPr lang="en-US" sz="2000" dirty="0">
              <a:solidFill>
                <a:srgbClr val="002060"/>
              </a:solidFill>
            </a:endParaRPr>
          </a:p>
          <a:p>
            <a:pPr marL="0" indent="0">
              <a:buNone/>
            </a:pPr>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640" y="1502815"/>
            <a:ext cx="2895600" cy="23622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0331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some substances radioactive?</a:t>
            </a:r>
          </a:p>
        </p:txBody>
      </p:sp>
      <p:sp>
        <p:nvSpPr>
          <p:cNvPr id="3" name="Content Placeholder 2"/>
          <p:cNvSpPr>
            <a:spLocks noGrp="1"/>
          </p:cNvSpPr>
          <p:nvPr>
            <p:ph idx="1"/>
          </p:nvPr>
        </p:nvSpPr>
        <p:spPr>
          <a:xfrm>
            <a:off x="143555" y="1197405"/>
            <a:ext cx="8856889" cy="3664918"/>
          </a:xfrm>
        </p:spPr>
        <p:txBody>
          <a:bodyPr>
            <a:normAutofit/>
          </a:bodyPr>
          <a:lstStyle/>
          <a:p>
            <a:pPr>
              <a:buFont typeface="Wingdings" panose="05000000000000000000" pitchFamily="2" charset="2"/>
              <a:buChar char="§"/>
            </a:pPr>
            <a:r>
              <a:rPr lang="en-US" sz="2000" dirty="0"/>
              <a:t>Every atom has a nucleus made up of proton and neutron</a:t>
            </a:r>
          </a:p>
          <a:p>
            <a:pPr>
              <a:buFont typeface="Wingdings" panose="05000000000000000000" pitchFamily="2" charset="2"/>
              <a:buChar char="§"/>
            </a:pPr>
            <a:r>
              <a:rPr lang="en-US" sz="2000" dirty="0"/>
              <a:t>Electrons move about in the space surrounding the nucleus</a:t>
            </a:r>
          </a:p>
          <a:p>
            <a:pPr>
              <a:buFont typeface="Wingdings" panose="05000000000000000000" pitchFamily="2" charset="2"/>
              <a:buChar char="§"/>
            </a:pPr>
            <a:r>
              <a:rPr lang="en-US" sz="2000" dirty="0"/>
              <a:t>Most atoms have stable nucleus that doesn’t change</a:t>
            </a:r>
          </a:p>
          <a:p>
            <a:pPr>
              <a:buFont typeface="Wingdings" panose="05000000000000000000" pitchFamily="2" charset="2"/>
              <a:buChar char="§"/>
            </a:pPr>
            <a:r>
              <a:rPr lang="en-US" sz="2000" dirty="0"/>
              <a:t>But the atoms of a radioactive substance have a nucleus that is unstable</a:t>
            </a:r>
          </a:p>
          <a:p>
            <a:pPr>
              <a:buFont typeface="Wingdings" panose="05000000000000000000" pitchFamily="2" charset="2"/>
              <a:buChar char="§"/>
            </a:pPr>
            <a:r>
              <a:rPr lang="en-US" sz="2000" dirty="0"/>
              <a:t>It becomes stable by emitting alpha, beta or gamma radiation</a:t>
            </a:r>
          </a:p>
          <a:p>
            <a:pPr>
              <a:buFont typeface="Wingdings" panose="05000000000000000000" pitchFamily="2" charset="2"/>
              <a:buChar char="§"/>
            </a:pPr>
            <a:r>
              <a:rPr lang="en-US" sz="2000" dirty="0"/>
              <a:t>We say a unstable nucleus decays when it remits radiation</a:t>
            </a:r>
          </a:p>
          <a:p>
            <a:pPr>
              <a:buFont typeface="Wingdings" panose="05000000000000000000" pitchFamily="2" charset="2"/>
              <a:buChar char="§"/>
            </a:pPr>
            <a:r>
              <a:rPr lang="en-US" sz="2000" dirty="0"/>
              <a:t>We cant say when an unstable nucleus will decay </a:t>
            </a:r>
          </a:p>
          <a:p>
            <a:pPr>
              <a:buFont typeface="Wingdings" panose="05000000000000000000" pitchFamily="2" charset="2"/>
              <a:buChar char="§"/>
            </a:pPr>
            <a:r>
              <a:rPr lang="en-US" sz="2000" dirty="0"/>
              <a:t>It is random event that can happen without anything being done to the nucleus</a:t>
            </a:r>
          </a:p>
        </p:txBody>
      </p:sp>
    </p:spTree>
    <p:extLst>
      <p:ext uri="{BB962C8B-B14F-4D97-AF65-F5344CB8AC3E}">
        <p14:creationId xmlns:p14="http://schemas.microsoft.com/office/powerpoint/2010/main" val="25802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73" y="1502815"/>
            <a:ext cx="4257187" cy="290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282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Investigating the properties of alpha, beta and gamma radiation</a:t>
            </a:r>
          </a:p>
        </p:txBody>
      </p:sp>
      <p:sp>
        <p:nvSpPr>
          <p:cNvPr id="5" name="Content Placeholder 4"/>
          <p:cNvSpPr>
            <a:spLocks noGrp="1"/>
          </p:cNvSpPr>
          <p:nvPr>
            <p:ph idx="1"/>
          </p:nvPr>
        </p:nvSpPr>
        <p:spPr>
          <a:xfrm>
            <a:off x="448966" y="1197405"/>
            <a:ext cx="5344674" cy="3664918"/>
          </a:xfrm>
        </p:spPr>
        <p:txBody>
          <a:bodyPr>
            <a:normAutofit/>
          </a:bodyPr>
          <a:lstStyle/>
          <a:p>
            <a:r>
              <a:rPr lang="en-US" sz="2000" u="sng" dirty="0"/>
              <a:t>To test different material: </a:t>
            </a:r>
            <a:r>
              <a:rPr lang="en-US" sz="2000" dirty="0"/>
              <a:t>We place different kind of material between the radioactive source and Geiger tube</a:t>
            </a:r>
          </a:p>
          <a:p>
            <a:r>
              <a:rPr lang="en-US" sz="2000" u="sng" dirty="0"/>
              <a:t>To test the range: </a:t>
            </a:r>
            <a:r>
              <a:rPr lang="en-US" sz="2000" dirty="0"/>
              <a:t>the Geiger tube is moved away from the source, till it can detect radiation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230" y="2174092"/>
            <a:ext cx="347345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249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The table below shows the result of the test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139628" y="-187848"/>
            <a:ext cx="1985165" cy="5671901"/>
          </a:xfrm>
          <a:ln>
            <a:solidFill>
              <a:schemeClr val="tx1"/>
            </a:solid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050" y="2877160"/>
            <a:ext cx="2791248" cy="207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74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b="1" u="sng" dirty="0" smtClean="0">
                <a:solidFill>
                  <a:srgbClr val="FFFF00"/>
                </a:solidFill>
              </a:rPr>
              <a:t>What are </a:t>
            </a:r>
            <a:r>
              <a:rPr lang="en-US" sz="2600" b="1" u="sng" dirty="0">
                <a:solidFill>
                  <a:srgbClr val="FFFF00"/>
                </a:solidFill>
              </a:rPr>
              <a:t>alpha, beta and gamma </a:t>
            </a:r>
            <a:r>
              <a:rPr lang="en-US" sz="2600" b="1" u="sng" dirty="0" smtClean="0">
                <a:solidFill>
                  <a:srgbClr val="FFFF00"/>
                </a:solidFill>
              </a:rPr>
              <a:t>radiation?</a:t>
            </a:r>
            <a:endParaRPr lang="en-US" sz="2600" b="1" u="sng" dirty="0">
              <a:solidFill>
                <a:srgbClr val="FFFF00"/>
              </a:solidFill>
            </a:endParaRPr>
          </a:p>
        </p:txBody>
      </p:sp>
      <p:sp>
        <p:nvSpPr>
          <p:cNvPr id="3" name="Content Placeholder 2"/>
          <p:cNvSpPr>
            <a:spLocks noGrp="1"/>
          </p:cNvSpPr>
          <p:nvPr>
            <p:ph idx="1"/>
          </p:nvPr>
        </p:nvSpPr>
        <p:spPr>
          <a:xfrm>
            <a:off x="2281425" y="1197405"/>
            <a:ext cx="6413610" cy="3359510"/>
          </a:xfrm>
        </p:spPr>
        <p:txBody>
          <a:bodyPr/>
          <a:lstStyle/>
          <a:p>
            <a:r>
              <a:rPr lang="en-US" sz="2000" dirty="0"/>
              <a:t>Alpha radiation consists of </a:t>
            </a:r>
            <a:endParaRPr lang="en-US" sz="2000" dirty="0" smtClean="0"/>
          </a:p>
          <a:p>
            <a:pPr lvl="1"/>
            <a:r>
              <a:rPr lang="en-US" sz="2000" dirty="0" smtClean="0"/>
              <a:t>two </a:t>
            </a:r>
            <a:r>
              <a:rPr lang="en-US" sz="2000" dirty="0"/>
              <a:t>protons and two </a:t>
            </a:r>
            <a:r>
              <a:rPr lang="en-US" sz="2000" dirty="0" smtClean="0"/>
              <a:t>neutrons</a:t>
            </a:r>
          </a:p>
          <a:p>
            <a:pPr lvl="1"/>
            <a:r>
              <a:rPr lang="en-US" sz="2000" dirty="0"/>
              <a:t>s</a:t>
            </a:r>
            <a:r>
              <a:rPr lang="en-US" sz="2000" dirty="0" smtClean="0"/>
              <a:t>o it is positively charged</a:t>
            </a:r>
            <a:endParaRPr lang="en-US" sz="2000" dirty="0"/>
          </a:p>
          <a:p>
            <a:r>
              <a:rPr lang="en-US" sz="2000" dirty="0"/>
              <a:t>Beta radiation consists of </a:t>
            </a:r>
            <a:endParaRPr lang="en-US" sz="2000" dirty="0" smtClean="0"/>
          </a:p>
          <a:p>
            <a:pPr lvl="1"/>
            <a:r>
              <a:rPr lang="en-US" sz="2000" dirty="0" smtClean="0"/>
              <a:t>1 Electron</a:t>
            </a:r>
          </a:p>
          <a:p>
            <a:pPr lvl="1"/>
            <a:r>
              <a:rPr lang="en-US" sz="2000" dirty="0" smtClean="0"/>
              <a:t> </a:t>
            </a:r>
            <a:r>
              <a:rPr lang="en-US" sz="2000" dirty="0"/>
              <a:t>so it is negatively </a:t>
            </a:r>
            <a:r>
              <a:rPr lang="en-US" sz="2000" dirty="0" smtClean="0"/>
              <a:t>charged</a:t>
            </a:r>
            <a:endParaRPr lang="en-US" sz="2000" dirty="0"/>
          </a:p>
          <a:p>
            <a:r>
              <a:rPr lang="en-US" sz="2000" dirty="0"/>
              <a:t>Gamma radiation is electromagnetic </a:t>
            </a:r>
            <a:r>
              <a:rPr lang="en-US" sz="2000" dirty="0" smtClean="0"/>
              <a:t>radiation and has no charge</a:t>
            </a:r>
            <a:endParaRPr lang="en-US" sz="2000" dirty="0"/>
          </a:p>
          <a:p>
            <a:pPr marL="914400" lvl="2" indent="0">
              <a:buNone/>
            </a:pPr>
            <a:r>
              <a:rPr lang="en-US" sz="1600" dirty="0">
                <a:hlinkClick r:id="rId2"/>
              </a:rPr>
              <a:t>Video</a:t>
            </a:r>
            <a:endParaRPr lang="en-US" sz="1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55" y="3029865"/>
            <a:ext cx="2464688" cy="167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424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88230" y="1350110"/>
            <a:ext cx="3512215" cy="2748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b="1" dirty="0"/>
              <a:t>Deflection of radiations in magnetic field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35" y="1495952"/>
            <a:ext cx="3227718" cy="2453542"/>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5" y="1645581"/>
            <a:ext cx="5344675" cy="215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8965" y="4251505"/>
            <a:ext cx="728084" cy="369332"/>
          </a:xfrm>
          <a:prstGeom prst="rect">
            <a:avLst/>
          </a:prstGeom>
          <a:noFill/>
        </p:spPr>
        <p:txBody>
          <a:bodyPr wrap="none" rtlCol="0">
            <a:spAutoFit/>
          </a:bodyPr>
          <a:lstStyle/>
          <a:p>
            <a:r>
              <a:rPr lang="en-US" dirty="0">
                <a:hlinkClick r:id="rId4"/>
              </a:rPr>
              <a:t>Video</a:t>
            </a:r>
            <a:endParaRPr lang="en-US" dirty="0"/>
          </a:p>
        </p:txBody>
      </p:sp>
    </p:spTree>
    <p:extLst>
      <p:ext uri="{BB962C8B-B14F-4D97-AF65-F5344CB8AC3E}">
        <p14:creationId xmlns:p14="http://schemas.microsoft.com/office/powerpoint/2010/main" val="3651539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Deflection of radiations in electric field</a:t>
            </a:r>
          </a:p>
        </p:txBody>
      </p:sp>
      <p:sp>
        <p:nvSpPr>
          <p:cNvPr id="5" name="Content Placeholder 4"/>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425" y="1808225"/>
            <a:ext cx="4123035" cy="228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1425" y="4556915"/>
            <a:ext cx="728084" cy="369332"/>
          </a:xfrm>
          <a:prstGeom prst="rect">
            <a:avLst/>
          </a:prstGeom>
          <a:noFill/>
        </p:spPr>
        <p:txBody>
          <a:bodyPr wrap="none" rtlCol="0">
            <a:spAutoFit/>
          </a:bodyPr>
          <a:lstStyle/>
          <a:p>
            <a:r>
              <a:rPr lang="en-US" dirty="0">
                <a:hlinkClick r:id="rId3"/>
              </a:rPr>
              <a:t>Video</a:t>
            </a:r>
            <a:endParaRPr lang="en-US" dirty="0"/>
          </a:p>
        </p:txBody>
      </p:sp>
    </p:spTree>
    <p:extLst>
      <p:ext uri="{BB962C8B-B14F-4D97-AF65-F5344CB8AC3E}">
        <p14:creationId xmlns:p14="http://schemas.microsoft.com/office/powerpoint/2010/main" val="2130844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849</Words>
  <Application>Microsoft Office PowerPoint</Application>
  <PresentationFormat>On-screen Show (16:9)</PresentationFormat>
  <Paragraphs>94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Radioactivity</vt:lpstr>
      <vt:lpstr>Radioactivity around us</vt:lpstr>
      <vt:lpstr>Why are some substances radioactive?</vt:lpstr>
      <vt:lpstr>PowerPoint Presentation</vt:lpstr>
      <vt:lpstr>Investigating the properties of alpha, beta and gamma radiation</vt:lpstr>
      <vt:lpstr>The table below shows the result of the test</vt:lpstr>
      <vt:lpstr>What are alpha, beta and gamma radiation?</vt:lpstr>
      <vt:lpstr>Deflection of radiations in magnetic field</vt:lpstr>
      <vt:lpstr>Deflection of radiations in electric field</vt:lpstr>
      <vt:lpstr>Ionisation</vt:lpstr>
      <vt:lpstr>Ionization: Comparison of Radiations</vt:lpstr>
      <vt:lpstr>What is a Nuclide (Isotope)?</vt:lpstr>
      <vt:lpstr>PowerPoint Presentation</vt:lpstr>
      <vt:lpstr>Symbol for alpha radiation</vt:lpstr>
      <vt:lpstr>When alpha particle is emitted from an unstable nucleus</vt:lpstr>
      <vt:lpstr>Symbol for beta radiation</vt:lpstr>
      <vt:lpstr>When a beta particle is emitted from an unstable nucleus</vt:lpstr>
      <vt:lpstr>Gamma radiation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2024-08-20T09:40:01Z</dcterms:modified>
</cp:coreProperties>
</file>