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3175"/>
            <a:ext cx="12204700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125538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351088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8351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pPr algn="ctr"/>
            <a:r>
              <a:rPr lang="en-GB" altLang="en-US" sz="4400">
                <a:highlight>
                  <a:srgbClr val="000000"/>
                </a:highlight>
              </a:rPr>
              <a:t>Grammar</a:t>
            </a:r>
            <a:endParaRPr lang="en-GB" altLang="en-US" sz="4400">
              <a:highlight>
                <a:srgbClr val="000000"/>
              </a:highligh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 </a:t>
            </a:r>
            <a:r>
              <a:rPr lang="en-US">
                <a:highlight>
                  <a:srgbClr val="000000"/>
                </a:highlight>
              </a:rPr>
              <a:t>past tenses such as simple past, past continuous, past perfect, and past perfect continuous.</a:t>
            </a:r>
            <a:endParaRPr lang="en-US">
              <a:highlight>
                <a:srgbClr val="000000"/>
              </a:highligh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practice: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GB" altLang="en-US"/>
              <a:t>Make 2 sentenses of each tense you have learned today.</a:t>
            </a:r>
            <a:endParaRPr lang="en-GB" altLang="en-US"/>
          </a:p>
          <a:p>
            <a:endParaRPr lang="en-GB" altLang="en-US"/>
          </a:p>
          <a:p>
            <a:pPr marL="0" indent="0"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972800" cy="5547995"/>
          </a:xfrm>
        </p:spPr>
        <p:txBody>
          <a:bodyPr/>
          <a:p>
            <a:pPr marL="0" indent="0" algn="ctr">
              <a:buNone/>
            </a:pPr>
            <a:r>
              <a:rPr lang="en-GB" altLang="en-US"/>
              <a:t>THANK YOU FOR YOUR PARTICIPATION</a:t>
            </a:r>
            <a:endParaRPr lang="en-GB" altLang="en-US"/>
          </a:p>
          <a:p>
            <a:pPr marL="0" indent="0">
              <a:buNone/>
            </a:pPr>
            <a:endParaRPr lang="en-GB" altLang="en-US"/>
          </a:p>
          <a:p>
            <a:pPr marL="0" indent="0" algn="ctr">
              <a:buNone/>
            </a:pPr>
            <a:r>
              <a:rPr lang="en-GB" altLang="en-US"/>
              <a:t>PLEASE DONT FORGET TO LEAVE FEEDBACK</a:t>
            </a:r>
            <a:endParaRPr lang="en-GB" altLang="en-US"/>
          </a:p>
          <a:p>
            <a:pPr marL="0" indent="0">
              <a:buNone/>
            </a:pPr>
            <a:endParaRPr lang="en-GB" altLang="en-US"/>
          </a:p>
        </p:txBody>
      </p:sp>
      <p:pic>
        <p:nvPicPr>
          <p:cNvPr id="100" name="Picture 99"/>
          <p:cNvPicPr/>
          <p:nvPr/>
        </p:nvPicPr>
        <p:blipFill>
          <a:blip r:embed="rId1"/>
          <a:stretch>
            <a:fillRect/>
          </a:stretch>
        </p:blipFill>
        <p:spPr>
          <a:xfrm>
            <a:off x="3372485" y="3470275"/>
            <a:ext cx="5998210" cy="325247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Lesson Objectives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GB" altLang="en-US"/>
              <a:t>In this lesson students will learn different types of past tenses.</a:t>
            </a:r>
            <a:endParaRPr lang="en-GB" altLang="en-US"/>
          </a:p>
          <a:p>
            <a:r>
              <a:rPr lang="en-GB" altLang="en-US"/>
              <a:t>How to use the past tenses</a:t>
            </a:r>
            <a:endParaRPr lang="en-GB" altLang="en-US"/>
          </a:p>
          <a:p>
            <a:r>
              <a:rPr lang="en-GB" altLang="en-US"/>
              <a:t>construct sentenses using past tenses.</a:t>
            </a:r>
            <a:endParaRPr lang="en-GB" altLang="en-US"/>
          </a:p>
          <a:p>
            <a:r>
              <a:rPr lang="en-GB" altLang="en-US"/>
              <a:t>Do activities using past tenses</a:t>
            </a:r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warm up 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GB" altLang="en-US"/>
              <a:t>what did you do yesterday?</a:t>
            </a:r>
            <a:endParaRPr lang="en-GB" altLang="en-US"/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what is your fondest childhood memory?</a:t>
            </a:r>
            <a:endParaRPr lang="en-GB" altLang="en-US"/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Tell the class how you met your life partner or your bestfriend.</a:t>
            </a:r>
            <a:endParaRPr lang="en-GB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>
                <a:highlight>
                  <a:srgbClr val="000000"/>
                </a:highlight>
              </a:rPr>
              <a:t>Past tenses</a:t>
            </a:r>
            <a:endParaRPr lang="en-GB" altLang="en-US">
              <a:highlight>
                <a:srgbClr val="0000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sz="1400" b="1">
                <a:highlight>
                  <a:srgbClr val="00FFFF"/>
                </a:highlight>
              </a:rPr>
              <a:t>Simple past tense is a grammatical form used to describe actions that were completed in the past</a:t>
            </a:r>
            <a:r>
              <a:rPr lang="en-US" sz="1400"/>
              <a:t>. It is often formed by </a:t>
            </a:r>
            <a:r>
              <a:rPr lang="en-US" sz="1400">
                <a:highlight>
                  <a:srgbClr val="00FFFF"/>
                </a:highlight>
              </a:rPr>
              <a:t>adding -ed to the base form of regular verbs. </a:t>
            </a:r>
            <a:r>
              <a:rPr lang="en-US" sz="1400"/>
              <a:t>However, irregular verbs have their own unique forms in the past tense. Here are some examples:</a:t>
            </a:r>
            <a:endParaRPr lang="en-US" sz="1400"/>
          </a:p>
          <a:p>
            <a:endParaRPr lang="en-US" sz="1400"/>
          </a:p>
          <a:p>
            <a:pPr marL="0" indent="0">
              <a:buNone/>
            </a:pPr>
            <a:r>
              <a:rPr lang="en-GB" altLang="en-US" sz="1400"/>
              <a:t>- </a:t>
            </a:r>
            <a:r>
              <a:rPr lang="en-US" sz="1400" b="1">
                <a:highlight>
                  <a:srgbClr val="00FFFF"/>
                </a:highlight>
              </a:rPr>
              <a:t>Regular Verbs (base form + -ed):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- Walked: She walked to school yesterday.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- Played: We played soccer on Monday.</a:t>
            </a:r>
            <a:endParaRPr lang="en-US" sz="1400"/>
          </a:p>
          <a:p>
            <a:endParaRPr lang="en-US" sz="1400"/>
          </a:p>
          <a:p>
            <a:pPr marL="0" indent="0">
              <a:buNone/>
            </a:pPr>
            <a:r>
              <a:rPr lang="en-US" sz="1400" b="1">
                <a:highlight>
                  <a:srgbClr val="00FFFF"/>
                </a:highlight>
              </a:rPr>
              <a:t>Irregular Verbs (unique past tense forms):</a:t>
            </a:r>
            <a:endParaRPr lang="en-US" sz="1400" b="1">
              <a:highlight>
                <a:srgbClr val="00FFFF"/>
              </a:highlight>
            </a:endParaRPr>
          </a:p>
          <a:p>
            <a:pPr marL="0" indent="0">
              <a:buNone/>
            </a:pPr>
            <a:r>
              <a:rPr lang="en-US" sz="1400"/>
              <a:t>- Went: They went to the beach last summer.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- Saw: I saw a movie last night.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Now, let's provide some sentences with missing verbs in the simple past tense for students to fill in:</a:t>
            </a:r>
            <a:endParaRPr lang="en-US" sz="1400"/>
          </a:p>
          <a:p>
            <a:endParaRPr lang="en-US" sz="1400"/>
          </a:p>
          <a:p>
            <a:r>
              <a:rPr lang="en-US" sz="1400"/>
              <a:t>1. Yesterday, I ______ (eat) breakfast at 7 am.</a:t>
            </a:r>
            <a:endParaRPr lang="en-US" sz="1400"/>
          </a:p>
          <a:p>
            <a:r>
              <a:rPr lang="en-US" sz="1400"/>
              <a:t>2. Maria ______ (dance) at the party last night.</a:t>
            </a:r>
            <a:endParaRPr lang="en-US" sz="1400"/>
          </a:p>
          <a:p>
            <a:r>
              <a:rPr lang="en-US" sz="1400"/>
              <a:t>3. We ______ (visit) our grandparents over the weekend.</a:t>
            </a:r>
            <a:endParaRPr lang="en-US" sz="1400"/>
          </a:p>
          <a:p>
            <a:r>
              <a:rPr lang="en-US" sz="1400"/>
              <a:t>4. Tom and Sarah ______ (watch) a movie yesterday evening.</a:t>
            </a:r>
            <a:endParaRPr lang="en-US" sz="1400"/>
          </a:p>
          <a:p>
            <a:r>
              <a:rPr lang="en-US" sz="1400"/>
              <a:t>5. My friends ______ (study) for the exam all day.</a:t>
            </a:r>
            <a:endParaRPr lang="en-US" sz="1400"/>
          </a:p>
          <a:p>
            <a:endParaRPr lang="en-US" sz="1400"/>
          </a:p>
          <a:p>
            <a:pPr marL="0" indent="0">
              <a:buNone/>
            </a:pPr>
            <a:endParaRPr 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chemeClr val="bg1"/>
                </a:solidFill>
                <a:highlight>
                  <a:srgbClr val="000000"/>
                </a:highlight>
                <a:sym typeface="+mn-ea"/>
              </a:rPr>
              <a:t>The past continuous tense</a:t>
            </a:r>
            <a:endParaRPr lang="en-US" b="1">
              <a:solidFill>
                <a:schemeClr val="bg1"/>
              </a:solidFill>
              <a:highlight>
                <a:srgbClr val="000000"/>
              </a:highlight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sz="1600" b="1">
                <a:highlight>
                  <a:srgbClr val="00FFFF"/>
                </a:highlight>
              </a:rPr>
              <a:t>The past continuous</a:t>
            </a:r>
            <a:r>
              <a:rPr lang="en-US" sz="1600">
                <a:highlight>
                  <a:srgbClr val="00FFFF"/>
                </a:highlight>
              </a:rPr>
              <a:t> tense is used to describe actions that were ongoing or in progress at a specific point in the pas</a:t>
            </a:r>
            <a:r>
              <a:rPr lang="en-US" sz="1600"/>
              <a:t>t. This tense emphasizes the continuation of these actions, rather than just their completion. It is formed by using the past tense of the verb "to be"</a:t>
            </a:r>
            <a:r>
              <a:rPr lang="en-US" sz="1600">
                <a:highlight>
                  <a:srgbClr val="00FFFF"/>
                </a:highlight>
              </a:rPr>
              <a:t> (was/were)</a:t>
            </a:r>
            <a:r>
              <a:rPr lang="en-US" sz="1600"/>
              <a:t> plus the present participle form of the</a:t>
            </a:r>
            <a:r>
              <a:rPr lang="en-US" sz="1600">
                <a:highlight>
                  <a:srgbClr val="00FFFF"/>
                </a:highlight>
              </a:rPr>
              <a:t> main verb (-ing form).</a:t>
            </a:r>
            <a:endParaRPr lang="en-US" sz="1600">
              <a:highlight>
                <a:srgbClr val="00FFFF"/>
              </a:highlight>
            </a:endParaRPr>
          </a:p>
          <a:p>
            <a:pPr marL="0" indent="0">
              <a:buNone/>
            </a:pPr>
            <a:r>
              <a:rPr lang="en-US" sz="1600" b="1">
                <a:solidFill>
                  <a:srgbClr val="0070C0"/>
                </a:solidFill>
              </a:rPr>
              <a:t>Examples</a:t>
            </a:r>
            <a:r>
              <a:rPr lang="en-US" sz="1600"/>
              <a:t>: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1. </a:t>
            </a:r>
            <a:r>
              <a:rPr lang="en-US" sz="1600"/>
              <a:t>I was studying for my exams all night.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2. </a:t>
            </a:r>
            <a:r>
              <a:rPr lang="en-US" sz="1600"/>
              <a:t>They were watching a movie at the cinema while I was working.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3. </a:t>
            </a:r>
            <a:r>
              <a:rPr lang="en-US" sz="1600"/>
              <a:t>She was cooking dinner when the guests arrived.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4. </a:t>
            </a:r>
            <a:r>
              <a:rPr lang="en-US" sz="1600"/>
              <a:t>We were playing football when it started raining.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5. </a:t>
            </a:r>
            <a:r>
              <a:rPr lang="en-US" sz="1600"/>
              <a:t>He was talking on the phone when his boss called.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6. </a:t>
            </a:r>
            <a:r>
              <a:rPr lang="en-US" sz="1600"/>
              <a:t>Formation with the verb "to be" in the past tense and the present participle:</a:t>
            </a:r>
            <a:endParaRPr lang="en-US" sz="1600"/>
          </a:p>
          <a:p>
            <a:endParaRPr lang="en-US" sz="1600"/>
          </a:p>
          <a:p>
            <a:pPr marL="0" indent="0">
              <a:buNone/>
            </a:pPr>
            <a:r>
              <a:rPr lang="en-GB" altLang="en-US" sz="1600"/>
              <a:t>- </a:t>
            </a:r>
            <a:r>
              <a:rPr lang="en-US" sz="1600"/>
              <a:t>I was studying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- </a:t>
            </a:r>
            <a:r>
              <a:rPr lang="en-US" sz="1600"/>
              <a:t>You were working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- </a:t>
            </a:r>
            <a:r>
              <a:rPr lang="en-US" sz="1600"/>
              <a:t>He/she/it was sleeping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- </a:t>
            </a:r>
            <a:r>
              <a:rPr lang="en-US" sz="1600"/>
              <a:t>We/they were playing</a:t>
            </a:r>
            <a:endParaRPr lang="en-US" sz="1600"/>
          </a:p>
          <a:p>
            <a:pPr marL="0" indent="0">
              <a:buNone/>
            </a:pPr>
            <a:r>
              <a:rPr lang="en-GB" altLang="en-US" sz="1600"/>
              <a:t>- </a:t>
            </a:r>
            <a:r>
              <a:rPr lang="en-US" sz="1600"/>
              <a:t>John was writing</a:t>
            </a:r>
            <a:endParaRPr lang="en-US" sz="1600"/>
          </a:p>
          <a:p>
            <a:r>
              <a:rPr lang="en-US" sz="1600" b="1"/>
              <a:t>In summary, the past continuous tense is used to describe ongoing actions in the past. It is formed using the past tense of "to be" (was/were) and the present participle form of the main verb.</a:t>
            </a:r>
            <a:endParaRPr lang="en-US" sz="16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Activity</a:t>
            </a:r>
            <a:br>
              <a:rPr lang="en-GB" altLang="en-US"/>
            </a:br>
            <a:r>
              <a:rPr lang="en-GB" altLang="en-US" sz="2000" b="1">
                <a:highlight>
                  <a:srgbClr val="000000"/>
                </a:highlight>
              </a:rPr>
              <a:t>Identify the  simple past tense or past continuous tense.</a:t>
            </a:r>
            <a:endParaRPr lang="en-GB" altLang="en-US" sz="2000" b="1">
              <a:highlight>
                <a:srgbClr val="0000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935" y="1174750"/>
            <a:ext cx="11340465" cy="5537200"/>
          </a:xfrm>
        </p:spPr>
        <p:txBody>
          <a:bodyPr/>
          <a:p>
            <a:pPr marL="0" indent="0">
              <a:buNone/>
            </a:pPr>
            <a:r>
              <a:rPr lang="en-US" sz="1400"/>
              <a:t>1. She was watching TV when her mom called.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400"/>
              <a:t>2. They played basketball at the park yesterday.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400"/>
              <a:t>3. It was raining heavily when I left the house.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400"/>
              <a:t>4. Lisa baked a cake for her sister's birthday.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GB" altLang="en-US" sz="1400"/>
              <a:t>5.</a:t>
            </a:r>
            <a:r>
              <a:rPr lang="en-US" sz="1400"/>
              <a:t> We were studying for our exams all night.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400">
                <a:sym typeface="+mn-ea"/>
              </a:rPr>
              <a:t>6. He broke his leg while playing football.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400">
                <a:sym typeface="+mn-ea"/>
              </a:rPr>
              <a:t>7. They were dancing at the party last night.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400">
                <a:sym typeface="+mn-ea"/>
              </a:rPr>
              <a:t>8. The train arrived late this morning.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400">
                <a:sym typeface="+mn-ea"/>
              </a:rPr>
              <a:t>9. I was sleeping when the phone rang.</a:t>
            </a:r>
            <a:endParaRPr lang="en-US" sz="1400"/>
          </a:p>
          <a:p>
            <a:endParaRPr lang="en-US" sz="1400"/>
          </a:p>
          <a:p>
            <a:pPr marL="0" indent="0">
              <a:buNone/>
            </a:pPr>
            <a:r>
              <a:rPr lang="en-US" sz="1400">
                <a:sym typeface="+mn-ea"/>
              </a:rPr>
              <a:t>10. They went shopping and bought new clothes.</a:t>
            </a:r>
            <a:endParaRPr lang="en-US" sz="1400"/>
          </a:p>
          <a:p>
            <a:endParaRPr lang="en-US" sz="1400"/>
          </a:p>
          <a:p>
            <a:pPr marL="0" indent="0">
              <a:buNone/>
            </a:pPr>
            <a:endParaRPr lang="en-US" sz="1400"/>
          </a:p>
          <a:p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endParaRPr lang="en-US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 b="1">
                <a:highlight>
                  <a:srgbClr val="000000"/>
                </a:highlight>
              </a:rPr>
              <a:t>Past perfect tense</a:t>
            </a:r>
            <a:endParaRPr lang="en-GB" altLang="en-US" b="1">
              <a:highlight>
                <a:srgbClr val="0000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1800" b="1">
                <a:highlight>
                  <a:srgbClr val="00FFFF"/>
                </a:highlight>
              </a:rPr>
              <a:t>Past perfect tense is a grammatical structure used to talk about an action that happened before another action in the past</a:t>
            </a:r>
            <a:r>
              <a:rPr lang="en-US" sz="1800"/>
              <a:t>. This tense is formed by using the auxiliary</a:t>
            </a:r>
            <a:r>
              <a:rPr lang="en-US" sz="1800">
                <a:highlight>
                  <a:srgbClr val="00FFFF"/>
                </a:highlight>
              </a:rPr>
              <a:t> verb "had"</a:t>
            </a:r>
            <a:r>
              <a:rPr lang="en-US" sz="1800"/>
              <a:t> followed by the past participle form of the main verb.</a:t>
            </a: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r>
              <a:rPr lang="en-US" sz="1800"/>
              <a:t>Examples of sentences using the past perfect tense:</a:t>
            </a: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r>
              <a:rPr lang="en-GB" altLang="en-US" sz="1800"/>
              <a:t>1. </a:t>
            </a:r>
            <a:r>
              <a:rPr lang="en-US" sz="1800"/>
              <a:t>She had already finished her homework before her friends came over.</a:t>
            </a:r>
            <a:endParaRPr lang="en-US" sz="1800"/>
          </a:p>
          <a:p>
            <a:pPr marL="0" indent="0">
              <a:buNone/>
            </a:pPr>
            <a:r>
              <a:rPr lang="en-GB" altLang="en-US" sz="1800"/>
              <a:t>2. </a:t>
            </a:r>
            <a:r>
              <a:rPr lang="en-US" sz="1800"/>
              <a:t>They had traveled to Europe twice before they finally visited Germany.</a:t>
            </a:r>
            <a:endParaRPr lang="en-US" sz="1800"/>
          </a:p>
          <a:p>
            <a:pPr marL="0" indent="0">
              <a:buNone/>
            </a:pPr>
            <a:r>
              <a:rPr lang="en-GB" altLang="en-US" sz="1800"/>
              <a:t>3. </a:t>
            </a:r>
            <a:r>
              <a:rPr lang="en-US" sz="1800"/>
              <a:t>By the time I arrived, they had already eaten all the pizza.</a:t>
            </a:r>
            <a:endParaRPr lang="en-US" sz="1800"/>
          </a:p>
          <a:p>
            <a:pPr marL="0" indent="0">
              <a:buNone/>
            </a:pPr>
            <a:r>
              <a:rPr lang="en-GB" altLang="en-US" sz="1800"/>
              <a:t>4. </a:t>
            </a:r>
            <a:r>
              <a:rPr lang="en-US" sz="1800"/>
              <a:t>He realized he had left his keys at home when he reached the office.</a:t>
            </a:r>
            <a:endParaRPr lang="en-US" sz="1800"/>
          </a:p>
          <a:p>
            <a:pPr marL="0" indent="0">
              <a:buNone/>
            </a:pPr>
            <a:r>
              <a:rPr lang="en-GB" altLang="en-US" sz="1800"/>
              <a:t>5. </a:t>
            </a:r>
            <a:r>
              <a:rPr lang="en-US" sz="1800"/>
              <a:t>The movie had already started when we got to the cinema.</a:t>
            </a: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r>
              <a:rPr lang="en-US" sz="1800"/>
              <a:t>In these examples, the past perfect tense is used to indicate that the action described with</a:t>
            </a:r>
            <a:r>
              <a:rPr lang="en-US" sz="1800" b="1">
                <a:highlight>
                  <a:srgbClr val="00FFFF"/>
                </a:highlight>
              </a:rPr>
              <a:t> "had + past participle"</a:t>
            </a:r>
            <a:r>
              <a:rPr lang="en-US" sz="1800"/>
              <a:t> occurred before another action in the past. The use of "had" as the auxiliary verb is consistent throughout all the subject pronouns (I, you, he/she/it, we, they)</a:t>
            </a:r>
            <a:r>
              <a:rPr lang="en-US" sz="1800" b="1">
                <a:highlight>
                  <a:srgbClr val="00FFFF"/>
                </a:highlight>
              </a:rPr>
              <a:t>. The past participle form of the verb remains the same whether the subject is singular or plural.</a:t>
            </a:r>
            <a:endParaRPr lang="en-US" sz="1800" b="1">
              <a:highlight>
                <a:srgbClr val="00FFFF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highlight>
                  <a:srgbClr val="000000"/>
                </a:highlight>
                <a:sym typeface="+mn-ea"/>
              </a:rPr>
              <a:t>Past Perfect Continuous Tense</a:t>
            </a:r>
            <a:endParaRPr lang="en-US">
              <a:highlight>
                <a:srgbClr val="000000"/>
              </a:highlight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52500"/>
            <a:ext cx="10972800" cy="4953000"/>
          </a:xfrm>
        </p:spPr>
        <p:txBody>
          <a:bodyPr/>
          <a:p>
            <a:r>
              <a:rPr lang="en-US" sz="1400" b="1">
                <a:highlight>
                  <a:srgbClr val="00FFFF"/>
                </a:highlight>
              </a:rPr>
              <a:t>The past perfect continuous tense is used when we want to describe an ongoing action that happened before another event took place in the past</a:t>
            </a:r>
            <a:r>
              <a:rPr lang="en-US" sz="1400"/>
              <a:t>. This tense combines the past perfect (had + past participle) with the continuous aspect (been + present participle).</a:t>
            </a:r>
            <a:endParaRPr lang="en-US" sz="1400"/>
          </a:p>
          <a:p>
            <a:endParaRPr lang="en-US" sz="1400"/>
          </a:p>
          <a:p>
            <a:pPr marL="0" indent="0">
              <a:buNone/>
            </a:pPr>
            <a:r>
              <a:rPr lang="en-US" sz="1400" u="sng"/>
              <a:t>Here are a few examples of the past perfect continuous tense:</a:t>
            </a:r>
            <a:endParaRPr lang="en-US" sz="1400" u="sng"/>
          </a:p>
          <a:p>
            <a:pPr marL="0" indent="0">
              <a:buNone/>
            </a:pPr>
            <a:r>
              <a:rPr lang="en-US" sz="1400"/>
              <a:t>1. She had been working at the company for five years before she got promoted.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2. They had been studying all night before the exam, so they were really exhausted.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3. By the time I arrived at the party, John had been waiting for over an hour.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4. The children had been playing outside when it started raining.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5. Sarah had been living in London for six months before she moved back to her hometown.</a:t>
            </a:r>
            <a:endParaRPr lang="en-US" sz="1400"/>
          </a:p>
          <a:p>
            <a:endParaRPr lang="en-US" sz="1400"/>
          </a:p>
          <a:p>
            <a:r>
              <a:rPr lang="en-US" sz="1400"/>
              <a:t>To form the past perfect continuous tense, we use</a:t>
            </a:r>
            <a:r>
              <a:rPr lang="en-US" sz="1400" b="1">
                <a:highlight>
                  <a:srgbClr val="00FFFF"/>
                </a:highlight>
              </a:rPr>
              <a:t> "had been</a:t>
            </a:r>
            <a:r>
              <a:rPr lang="en-US" sz="1400"/>
              <a:t>" as the auxiliary verb before the present participle form of the main verb. </a:t>
            </a:r>
            <a:r>
              <a:rPr lang="en-US" sz="1400" u="sng"/>
              <a:t>For example:</a:t>
            </a:r>
            <a:endParaRPr lang="en-US" sz="1400"/>
          </a:p>
          <a:p>
            <a:endParaRPr lang="en-US" sz="1400"/>
          </a:p>
          <a:p>
            <a:pPr marL="0" indent="0">
              <a:buNone/>
            </a:pPr>
            <a:r>
              <a:rPr lang="en-US" sz="1400" b="1">
                <a:highlight>
                  <a:srgbClr val="00FFFF"/>
                </a:highlight>
              </a:rPr>
              <a:t>Subject + </a:t>
            </a:r>
            <a:r>
              <a:rPr lang="en-US" sz="1400" b="1">
                <a:highlight>
                  <a:srgbClr val="FFFF00"/>
                </a:highlight>
              </a:rPr>
              <a:t>had been</a:t>
            </a:r>
            <a:r>
              <a:rPr lang="en-US" sz="1400" b="1">
                <a:highlight>
                  <a:srgbClr val="00FFFF"/>
                </a:highlight>
              </a:rPr>
              <a:t> + present participle</a:t>
            </a:r>
            <a:endParaRPr lang="en-US" sz="1400" b="1">
              <a:highlight>
                <a:srgbClr val="00FFFF"/>
              </a:highlight>
            </a:endParaRPr>
          </a:p>
          <a:p>
            <a:pPr marL="0" indent="0">
              <a:buNone/>
            </a:pPr>
            <a:r>
              <a:rPr lang="en-US" sz="1400"/>
              <a:t>1. I </a:t>
            </a:r>
            <a:r>
              <a:rPr lang="en-US" sz="1400">
                <a:highlight>
                  <a:srgbClr val="FFFF00"/>
                </a:highlight>
              </a:rPr>
              <a:t>had been</a:t>
            </a:r>
            <a:r>
              <a:rPr lang="en-US" sz="1400"/>
              <a:t> studying.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2. You </a:t>
            </a:r>
            <a:r>
              <a:rPr lang="en-US" sz="1400">
                <a:highlight>
                  <a:srgbClr val="FFFF00"/>
                </a:highlight>
              </a:rPr>
              <a:t>had been</a:t>
            </a:r>
            <a:r>
              <a:rPr lang="en-US" sz="1400"/>
              <a:t> working.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3. He</a:t>
            </a:r>
            <a:r>
              <a:rPr lang="en-US" sz="1400">
                <a:highlight>
                  <a:srgbClr val="FFFF00"/>
                </a:highlight>
              </a:rPr>
              <a:t> had been</a:t>
            </a:r>
            <a:r>
              <a:rPr lang="en-US" sz="1400"/>
              <a:t> sleeping.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4. She had been cooking.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5. We had been talking.</a:t>
            </a:r>
            <a:endParaRPr lang="en-US" sz="1400"/>
          </a:p>
          <a:p>
            <a:pPr marL="0" indent="0">
              <a:buNone/>
            </a:pPr>
            <a:r>
              <a:rPr lang="en-US" sz="1400" b="1">
                <a:highlight>
                  <a:srgbClr val="00FFFF"/>
                </a:highlight>
              </a:rPr>
              <a:t>Remember that the </a:t>
            </a:r>
            <a:r>
              <a:rPr lang="en-US" sz="1400" b="1">
                <a:highlight>
                  <a:srgbClr val="FFFF00"/>
                </a:highlight>
              </a:rPr>
              <a:t>past perfect continuous tense implies that the action was ongoing and in progress in the past</a:t>
            </a:r>
            <a:r>
              <a:rPr lang="en-US" sz="1400" b="1">
                <a:highlight>
                  <a:srgbClr val="00FFFF"/>
                </a:highlight>
              </a:rPr>
              <a:t>, and it had </a:t>
            </a:r>
            <a:r>
              <a:rPr lang="en-US" sz="1400" b="1">
                <a:highlight>
                  <a:srgbClr val="FFFF00"/>
                </a:highlight>
              </a:rPr>
              <a:t>already been</a:t>
            </a:r>
            <a:r>
              <a:rPr lang="en-US" sz="1400" b="1">
                <a:highlight>
                  <a:srgbClr val="00FFFF"/>
                </a:highlight>
              </a:rPr>
              <a:t> happening before another event took place.</a:t>
            </a:r>
            <a:endParaRPr lang="en-US" sz="1400" b="1">
              <a:highlight>
                <a:srgbClr val="00FFFF"/>
              </a:highligh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>
                <a:solidFill>
                  <a:schemeClr val="tx1"/>
                </a:solidFill>
              </a:rPr>
              <a:t>Activity</a:t>
            </a:r>
            <a:br>
              <a:rPr lang="en-GB" altLang="en-US"/>
            </a:br>
            <a:r>
              <a:rPr lang="en-GB" altLang="en-US" sz="1600">
                <a:solidFill>
                  <a:schemeClr val="tx1"/>
                </a:solidFill>
                <a:highlight>
                  <a:srgbClr val="00FFFF"/>
                </a:highlight>
              </a:rPr>
              <a:t>Identify the tense past perfect and past perfect continuous</a:t>
            </a:r>
            <a:endParaRPr lang="en-GB" altLang="en-US" sz="1600">
              <a:solidFill>
                <a:schemeClr val="tx1"/>
              </a:solidFill>
              <a:highlight>
                <a:srgbClr val="00FFFF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972800" cy="5299075"/>
          </a:xfrm>
        </p:spPr>
        <p:txBody>
          <a:bodyPr/>
          <a:p>
            <a:pPr marL="0" indent="0">
              <a:buNone/>
            </a:pPr>
            <a:r>
              <a:rPr lang="en-GB" altLang="en-US" sz="1400"/>
              <a:t>1. I had finished my homework before dinner. </a:t>
            </a:r>
            <a:endParaRPr lang="en-GB" altLang="en-US" sz="1400"/>
          </a:p>
          <a:p>
            <a:pPr marL="0" indent="0">
              <a:buNone/>
            </a:pPr>
            <a:endParaRPr lang="en-GB" altLang="en-US" sz="1400"/>
          </a:p>
          <a:p>
            <a:pPr marL="0" indent="0">
              <a:buNone/>
            </a:pPr>
            <a:r>
              <a:rPr lang="en-GB" altLang="en-US" sz="1400"/>
              <a:t>2. She had been waiting for the bus for over an hour. </a:t>
            </a:r>
            <a:endParaRPr lang="en-GB" altLang="en-US" sz="1400"/>
          </a:p>
          <a:p>
            <a:pPr marL="0" indent="0">
              <a:buNone/>
            </a:pPr>
            <a:endParaRPr lang="en-GB" altLang="en-US" sz="1400"/>
          </a:p>
          <a:p>
            <a:pPr marL="0" indent="0">
              <a:buNone/>
            </a:pPr>
            <a:r>
              <a:rPr lang="en-GB" altLang="en-US" sz="1400"/>
              <a:t>3. They had already left when I arrived at the party. </a:t>
            </a:r>
            <a:endParaRPr lang="en-GB" altLang="en-US" sz="1400"/>
          </a:p>
          <a:p>
            <a:pPr marL="0" indent="0">
              <a:buNone/>
            </a:pPr>
            <a:endParaRPr lang="en-GB" altLang="en-US" sz="1400"/>
          </a:p>
          <a:p>
            <a:pPr marL="0" indent="0">
              <a:buNone/>
            </a:pPr>
            <a:r>
              <a:rPr lang="en-GB" altLang="en-US" sz="1400"/>
              <a:t>4. He had been studying all night for the exam. </a:t>
            </a:r>
            <a:endParaRPr lang="en-GB" altLang="en-US" sz="1400"/>
          </a:p>
          <a:p>
            <a:pPr marL="0" indent="0">
              <a:buNone/>
            </a:pPr>
            <a:endParaRPr lang="en-GB" altLang="en-US" sz="1400"/>
          </a:p>
          <a:p>
            <a:pPr marL="0" indent="0">
              <a:buNone/>
            </a:pPr>
            <a:r>
              <a:rPr lang="en-GB" altLang="en-US" sz="1400"/>
              <a:t>5. We had seen that movie multiple times. </a:t>
            </a:r>
            <a:endParaRPr lang="en-GB" altLang="en-US" sz="1400"/>
          </a:p>
          <a:p>
            <a:pPr marL="0" indent="0">
              <a:buNone/>
            </a:pPr>
            <a:endParaRPr lang="en-GB" altLang="en-US" sz="1400"/>
          </a:p>
          <a:p>
            <a:pPr marL="0" indent="0">
              <a:buNone/>
            </a:pPr>
            <a:r>
              <a:rPr lang="en-GB" altLang="en-US" sz="1400"/>
              <a:t>6. The kids had been playing in the park since morning. </a:t>
            </a:r>
            <a:endParaRPr lang="en-GB" altLang="en-US" sz="1400"/>
          </a:p>
          <a:p>
            <a:pPr marL="0" indent="0">
              <a:buNone/>
            </a:pPr>
            <a:endParaRPr lang="en-GB" altLang="en-US" sz="1400"/>
          </a:p>
          <a:p>
            <a:pPr marL="0" indent="0">
              <a:buNone/>
            </a:pPr>
            <a:r>
              <a:rPr lang="en-GB" altLang="en-US" sz="1400"/>
              <a:t>7. She had eaten her lunch before going to the gym.</a:t>
            </a:r>
            <a:endParaRPr lang="en-GB" altLang="en-US" sz="1400"/>
          </a:p>
          <a:p>
            <a:pPr marL="0" indent="0">
              <a:buNone/>
            </a:pPr>
            <a:endParaRPr lang="en-GB" altLang="en-US" sz="1400"/>
          </a:p>
          <a:p>
            <a:pPr marL="0" indent="0">
              <a:buNone/>
            </a:pPr>
            <a:r>
              <a:rPr lang="en-GB" altLang="en-US" sz="1400"/>
              <a:t>8. They had been working on the project for weeks. </a:t>
            </a:r>
            <a:endParaRPr lang="en-GB" altLang="en-US" sz="1400"/>
          </a:p>
          <a:p>
            <a:pPr marL="0" indent="0">
              <a:buNone/>
            </a:pPr>
            <a:endParaRPr lang="en-GB" altLang="en-US" sz="1400"/>
          </a:p>
          <a:p>
            <a:pPr marL="0" indent="0">
              <a:buNone/>
            </a:pPr>
            <a:r>
              <a:rPr lang="en-GB" altLang="en-US" sz="1400"/>
              <a:t>9. He had already bought the tickets before the show was canceled.</a:t>
            </a:r>
            <a:endParaRPr lang="en-GB" altLang="en-US" sz="1400"/>
          </a:p>
          <a:p>
            <a:pPr marL="0" indent="0">
              <a:buNone/>
            </a:pPr>
            <a:endParaRPr lang="en-GB" altLang="en-US" sz="1400"/>
          </a:p>
          <a:p>
            <a:pPr marL="0" indent="0">
              <a:buNone/>
            </a:pPr>
            <a:r>
              <a:rPr lang="en-GB" altLang="en-US" sz="1400"/>
              <a:t>10. I had been living in that city for five years before I moved. </a:t>
            </a:r>
            <a:endParaRPr lang="en-GB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5760</Words>
  <Application>WPS Presentation</Application>
  <PresentationFormat>Widescreen</PresentationFormat>
  <Paragraphs>154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Arial</vt:lpstr>
      <vt:lpstr>SimSun</vt:lpstr>
      <vt:lpstr>Wingdings</vt:lpstr>
      <vt:lpstr>Microsoft YaHei</vt:lpstr>
      <vt:lpstr>Arial Unicode MS</vt:lpstr>
      <vt:lpstr>Calibri</vt:lpstr>
      <vt:lpstr>Data Pie Charts</vt:lpstr>
      <vt:lpstr>Grammar</vt:lpstr>
      <vt:lpstr>Lesson Objectives</vt:lpstr>
      <vt:lpstr>warm up </vt:lpstr>
      <vt:lpstr>Past tenses</vt:lpstr>
      <vt:lpstr>The past continuous tense</vt:lpstr>
      <vt:lpstr>Activity Identify the  simple past tense or past continuous tense.</vt:lpstr>
      <vt:lpstr>Past perfect tense</vt:lpstr>
      <vt:lpstr>Past Perfect Continuous Tense</vt:lpstr>
      <vt:lpstr>Activity Identify the tense past perfect and past perfect continuous</vt:lpstr>
      <vt:lpstr>practice: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</dc:title>
  <dc:creator>user</dc:creator>
  <cp:lastModifiedBy>user</cp:lastModifiedBy>
  <cp:revision>2</cp:revision>
  <dcterms:created xsi:type="dcterms:W3CDTF">2023-12-05T22:05:00Z</dcterms:created>
  <dcterms:modified xsi:type="dcterms:W3CDTF">2023-12-06T10:00:05Z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AA79D013B3C34716A310670703C39B0E_11</vt:lpwstr>
  </property>
  <property fmtid="{D5CDD505-2E9C-101B-9397-08002B2CF9AE}" pid="3" name="KSOProductBuildVer">
    <vt:lpwstr>1033-12.2.0.13306</vt:lpwstr>
  </property>
</Properties>
</file>