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media/image4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2"/>
  </p:notesMasterIdLst>
  <p:sldIdLst>
    <p:sldId id="8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D7819-72F6-4AB1-9EB4-0DB0984DFAF3}" v="1" dt="2025-01-30T06:45:53.0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2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24575,'14'0'0,"18"0"0,10 0 0,12 0 0,4 0 0,-8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24575,'0'-14'0,"0"-18"0,0-11 0,0-4 0,7-2 0,3 9-8191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2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4B07D-64FD-4AAA-9C88-510E7BED5FF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16182-9AE3-4712-832E-B69D88B3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7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55115-3F3D-452E-A0A2-C4E32803F15E}" type="slidenum">
              <a:rPr kumimoji="0" lang="en-H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H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59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2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44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5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6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8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214" y="1051636"/>
            <a:ext cx="129413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909" y="2450973"/>
            <a:ext cx="5200650" cy="266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89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NULL"/><Relationship Id="rId18" Type="http://schemas.openxmlformats.org/officeDocument/2006/relationships/image" Target="../media/image1.jp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6.xml"/><Relationship Id="rId15" Type="http://schemas.openxmlformats.org/officeDocument/2006/relationships/customXml" Target="../ink/ink9.xml"/><Relationship Id="rId10" Type="http://schemas.openxmlformats.org/officeDocument/2006/relationships/customXml" Target="../ink/ink5.xml"/><Relationship Id="rId19" Type="http://schemas.openxmlformats.org/officeDocument/2006/relationships/image" Target="../media/image2.jpg"/><Relationship Id="rId9" Type="http://schemas.openxmlformats.org/officeDocument/2006/relationships/customXml" Target="../ink/ink4.xml"/><Relationship Id="rId1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E927-FEC2-4B63-A626-BD2E42E4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80AD2-58B0-4CBE-90E1-6309A95C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225" y="431699"/>
            <a:ext cx="5437427" cy="48010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rgbClr val="FFFF00">
                  <a:alpha val="70000"/>
                </a:srgbClr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FFFF00">
                    <a:alpha val="70000"/>
                  </a:srgbClr>
                </a:solidFill>
              </a:rPr>
              <a:t>Honing Skills in Reading, Writing and Self Expression </a:t>
            </a:r>
          </a:p>
          <a:p>
            <a:pPr marL="0" indent="0">
              <a:buNone/>
            </a:pPr>
            <a:endParaRPr lang="en-US" sz="2200" b="1" dirty="0">
              <a:solidFill>
                <a:srgbClr val="FFFF00">
                  <a:alpha val="70000"/>
                </a:srgbClr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FFFF00">
                    <a:alpha val="70000"/>
                  </a:srgbClr>
                </a:solidFill>
              </a:rPr>
              <a:t>Oedipus and </a:t>
            </a:r>
            <a:r>
              <a:rPr lang="en-US" sz="2200" b="1">
                <a:solidFill>
                  <a:srgbClr val="FFFF00">
                    <a:alpha val="70000"/>
                  </a:srgbClr>
                </a:solidFill>
              </a:rPr>
              <a:t>the Sphinx</a:t>
            </a:r>
            <a:endParaRPr lang="en-US" sz="2200" b="1" dirty="0">
              <a:solidFill>
                <a:srgbClr val="FFFF00">
                  <a:alpha val="70000"/>
                </a:srgbClr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rgbClr val="FFFF00">
                  <a:alpha val="70000"/>
                </a:srgbClr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FFFF00">
                    <a:alpha val="70000"/>
                  </a:srgbClr>
                </a:solidFill>
              </a:rPr>
              <a:t>Instructor: Andrew Ness</a:t>
            </a:r>
            <a:endParaRPr lang="en-HK" sz="2600" b="1" dirty="0">
              <a:solidFill>
                <a:srgbClr val="FFFF00">
                  <a:alpha val="70000"/>
                </a:srgb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010EA9-2FE5-8A3B-BF44-CDF2881C7379}"/>
                  </a:ext>
                </a:extLst>
              </p14:cNvPr>
              <p14:cNvContentPartPr/>
              <p14:nvPr/>
            </p14:nvContentPartPr>
            <p14:xfrm>
              <a:off x="5065183" y="-17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010EA9-2FE5-8A3B-BF44-CDF2881C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6183" y="-91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70C01B-E293-0448-932C-144463ACD06F}"/>
                  </a:ext>
                </a:extLst>
              </p14:cNvPr>
              <p14:cNvContentPartPr/>
              <p14:nvPr/>
            </p14:nvContentPartPr>
            <p14:xfrm>
              <a:off x="8897023" y="82710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70C01B-E293-0448-932C-144463ACD0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8023" y="8181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0B0B98-EFF8-8C4A-68EC-0F7FF5AE34B3}"/>
                  </a:ext>
                </a:extLst>
              </p14:cNvPr>
              <p14:cNvContentPartPr/>
              <p14:nvPr/>
            </p14:nvContentPartPr>
            <p14:xfrm>
              <a:off x="6777703" y="72486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0B0B98-EFF8-8C4A-68EC-0F7FF5AE34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9063" y="7162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9095FC8-A11D-13A5-7DEA-3C92622A4630}"/>
                  </a:ext>
                </a:extLst>
              </p14:cNvPr>
              <p14:cNvContentPartPr/>
              <p14:nvPr/>
            </p14:nvContentPartPr>
            <p14:xfrm>
              <a:off x="8679223" y="696423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9095FC8-A11D-13A5-7DEA-3C92622A46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0223" y="6877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77A6A1-B741-0D51-B8A0-9B8376200F78}"/>
                  </a:ext>
                </a:extLst>
              </p14:cNvPr>
              <p14:cNvContentPartPr/>
              <p14:nvPr/>
            </p14:nvContentPartPr>
            <p14:xfrm>
              <a:off x="10537183" y="235098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77A6A1-B741-0D51-B8A0-9B8376200F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28183" y="23423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0A15E3-FF67-86F4-0356-C6DB8AD0C023}"/>
                  </a:ext>
                </a:extLst>
              </p14:cNvPr>
              <p14:cNvContentPartPr/>
              <p14:nvPr/>
            </p14:nvContentPartPr>
            <p14:xfrm>
              <a:off x="8998543" y="162522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0A15E3-FF67-86F4-0356-C6DB8AD0C0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9543" y="16165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4C93D9A-A606-9CC2-603D-E1977BA3EAB2}"/>
                  </a:ext>
                </a:extLst>
              </p14:cNvPr>
              <p14:cNvContentPartPr/>
              <p14:nvPr/>
            </p14:nvContentPartPr>
            <p14:xfrm>
              <a:off x="9257008" y="1440298"/>
              <a:ext cx="6120" cy="8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4C93D9A-A606-9CC2-603D-E1977BA3EA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8508" y="1431298"/>
                <a:ext cx="227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10211E-F0F4-C801-0151-3179694467BB}"/>
                  </a:ext>
                </a:extLst>
              </p14:cNvPr>
              <p14:cNvContentPartPr/>
              <p14:nvPr/>
            </p14:nvContentPartPr>
            <p14:xfrm>
              <a:off x="7939063" y="37674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10211E-F0F4-C801-0151-3179694467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0423" y="3677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AABBA2F-F28D-7288-46A6-C9E02DE04EC6}"/>
                  </a:ext>
                </a:extLst>
              </p14:cNvPr>
              <p14:cNvContentPartPr/>
              <p14:nvPr/>
            </p14:nvContentPartPr>
            <p14:xfrm>
              <a:off x="10232263" y="104490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AABBA2F-F28D-7288-46A6-C9E02DE04E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23263" y="10359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9187DD9-B018-7DF1-4290-FF3DA713B180}"/>
                  </a:ext>
                </a:extLst>
              </p14:cNvPr>
              <p14:cNvContentPartPr/>
              <p14:nvPr/>
            </p14:nvContentPartPr>
            <p14:xfrm>
              <a:off x="10870543" y="4077903"/>
              <a:ext cx="90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9187DD9-B018-7DF1-4290-FF3DA713B18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61903" y="4068903"/>
                <a:ext cx="10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 cartoon of a person in a hat and rabbit at a table&#10;&#10;Description automatically generated">
            <a:extLst>
              <a:ext uri="{FF2B5EF4-FFF2-40B4-BE49-F238E27FC236}">
                <a16:creationId xmlns:a16="http://schemas.microsoft.com/office/drawing/2014/main" id="{794601B4-A752-6550-CF4F-F0EAF8B367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-1889" r="5196" b="11914"/>
          <a:stretch/>
        </p:blipFill>
        <p:spPr>
          <a:xfrm>
            <a:off x="0" y="-74367"/>
            <a:ext cx="3407429" cy="3608978"/>
          </a:xfrm>
          <a:prstGeom prst="rect">
            <a:avLst/>
          </a:prstGeom>
        </p:spPr>
      </p:pic>
      <p:pic>
        <p:nvPicPr>
          <p:cNvPr id="15" name="Picture 14" descr="A person in a suit and bow tie&#10;&#10;Description automatically generated">
            <a:extLst>
              <a:ext uri="{FF2B5EF4-FFF2-40B4-BE49-F238E27FC236}">
                <a16:creationId xmlns:a16="http://schemas.microsoft.com/office/drawing/2014/main" id="{2EDFAF4F-8E47-71A8-7555-C1DBDD735D3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783" r="10401" b="391"/>
          <a:stretch/>
        </p:blipFill>
        <p:spPr>
          <a:xfrm>
            <a:off x="3407429" y="3534611"/>
            <a:ext cx="2997637" cy="3323028"/>
          </a:xfrm>
          <a:prstGeom prst="rect">
            <a:avLst/>
          </a:prstGeom>
        </p:spPr>
      </p:pic>
      <p:pic>
        <p:nvPicPr>
          <p:cNvPr id="6" name="Picture 5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2FE07BF2-C9BB-58B1-C4DB-FCFD9340C9C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29" y="0"/>
            <a:ext cx="2996917" cy="35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8"/>
    </mc:Choice>
    <mc:Fallback xmlns="">
      <p:transition spd="slow" advTm="592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Alice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02628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6096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B7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pc="-95" dirty="0"/>
              <a:t>Alice</a:t>
            </a:r>
            <a:r>
              <a:rPr spc="-235" dirty="0"/>
              <a:t> </a:t>
            </a:r>
            <a:r>
              <a:rPr spc="-55" dirty="0"/>
              <a:t>is</a:t>
            </a:r>
            <a:r>
              <a:rPr spc="-204" dirty="0"/>
              <a:t> </a:t>
            </a:r>
            <a:r>
              <a:rPr dirty="0"/>
              <a:t>a</a:t>
            </a:r>
            <a:r>
              <a:rPr spc="-200" dirty="0"/>
              <a:t> </a:t>
            </a:r>
            <a:r>
              <a:rPr spc="-85" dirty="0"/>
              <a:t>sensible</a:t>
            </a:r>
            <a:r>
              <a:rPr spc="-195" dirty="0"/>
              <a:t> </a:t>
            </a:r>
            <a:r>
              <a:rPr spc="-75" dirty="0"/>
              <a:t>seven</a:t>
            </a:r>
            <a:r>
              <a:rPr spc="-225" dirty="0"/>
              <a:t> </a:t>
            </a:r>
            <a:r>
              <a:rPr spc="-75" dirty="0"/>
              <a:t>year</a:t>
            </a:r>
            <a:r>
              <a:rPr spc="-220" dirty="0"/>
              <a:t> </a:t>
            </a:r>
            <a:r>
              <a:rPr spc="-65" dirty="0"/>
              <a:t>old</a:t>
            </a:r>
            <a:r>
              <a:rPr spc="-220" dirty="0"/>
              <a:t> </a:t>
            </a:r>
            <a:r>
              <a:rPr spc="-90" dirty="0"/>
              <a:t>girl</a:t>
            </a:r>
            <a:r>
              <a:rPr spc="-220" dirty="0"/>
              <a:t> </a:t>
            </a:r>
            <a:r>
              <a:rPr spc="-80" dirty="0"/>
              <a:t>from</a:t>
            </a:r>
            <a:r>
              <a:rPr spc="-190" dirty="0"/>
              <a:t> </a:t>
            </a:r>
            <a:r>
              <a:rPr spc="-50" dirty="0"/>
              <a:t>a </a:t>
            </a:r>
            <a:r>
              <a:rPr spc="-105" dirty="0"/>
              <a:t>wealthy</a:t>
            </a:r>
            <a:r>
              <a:rPr spc="-185" dirty="0"/>
              <a:t> </a:t>
            </a:r>
            <a:r>
              <a:rPr spc="-85" dirty="0"/>
              <a:t>English</a:t>
            </a:r>
            <a:r>
              <a:rPr spc="-204" dirty="0"/>
              <a:t> </a:t>
            </a:r>
            <a:r>
              <a:rPr spc="-110" dirty="0"/>
              <a:t>family</a:t>
            </a:r>
            <a:r>
              <a:rPr spc="-235" dirty="0"/>
              <a:t> </a:t>
            </a:r>
            <a:r>
              <a:rPr spc="-45" dirty="0"/>
              <a:t>who</a:t>
            </a:r>
            <a:r>
              <a:rPr spc="-135" dirty="0"/>
              <a:t> </a:t>
            </a:r>
            <a:r>
              <a:rPr spc="-80" dirty="0"/>
              <a:t>finds</a:t>
            </a:r>
            <a:r>
              <a:rPr spc="-170" dirty="0"/>
              <a:t> </a:t>
            </a:r>
            <a:r>
              <a:rPr spc="-95" dirty="0"/>
              <a:t>herself</a:t>
            </a:r>
            <a:r>
              <a:rPr spc="-175" dirty="0"/>
              <a:t> </a:t>
            </a:r>
            <a:r>
              <a:rPr spc="-40" dirty="0"/>
              <a:t>in</a:t>
            </a:r>
            <a:r>
              <a:rPr spc="-165" dirty="0"/>
              <a:t> </a:t>
            </a:r>
            <a:r>
              <a:rPr spc="-50" dirty="0"/>
              <a:t>a </a:t>
            </a:r>
            <a:r>
              <a:rPr spc="-90" dirty="0"/>
              <a:t>strange</a:t>
            </a:r>
            <a:r>
              <a:rPr spc="-229" dirty="0"/>
              <a:t> </a:t>
            </a:r>
            <a:r>
              <a:rPr spc="-75" dirty="0"/>
              <a:t>world</a:t>
            </a:r>
            <a:r>
              <a:rPr spc="-190" dirty="0"/>
              <a:t> </a:t>
            </a:r>
            <a:r>
              <a:rPr spc="-80" dirty="0"/>
              <a:t>ruled</a:t>
            </a:r>
            <a:r>
              <a:rPr spc="-165" dirty="0"/>
              <a:t> </a:t>
            </a:r>
            <a:r>
              <a:rPr spc="-50" dirty="0"/>
              <a:t>by</a:t>
            </a:r>
            <a:r>
              <a:rPr spc="-170" dirty="0"/>
              <a:t> </a:t>
            </a:r>
            <a:r>
              <a:rPr spc="-95" dirty="0"/>
              <a:t>imagination</a:t>
            </a:r>
            <a:r>
              <a:rPr spc="-225" dirty="0"/>
              <a:t> </a:t>
            </a:r>
            <a:r>
              <a:rPr spc="-50" dirty="0"/>
              <a:t>and</a:t>
            </a:r>
            <a:r>
              <a:rPr spc="-170" dirty="0"/>
              <a:t> </a:t>
            </a:r>
            <a:r>
              <a:rPr spc="-10" dirty="0"/>
              <a:t>fantasy. </a:t>
            </a:r>
            <a:r>
              <a:rPr spc="-95" dirty="0"/>
              <a:t>Alice</a:t>
            </a:r>
            <a:r>
              <a:rPr spc="-220" dirty="0"/>
              <a:t> </a:t>
            </a:r>
            <a:r>
              <a:rPr spc="-110" dirty="0"/>
              <a:t>feels</a:t>
            </a:r>
            <a:r>
              <a:rPr spc="-215" dirty="0"/>
              <a:t> </a:t>
            </a:r>
            <a:r>
              <a:rPr spc="-100" dirty="0"/>
              <a:t>comfortable</a:t>
            </a:r>
            <a:r>
              <a:rPr spc="-250" dirty="0"/>
              <a:t> </a:t>
            </a:r>
            <a:r>
              <a:rPr spc="-85" dirty="0"/>
              <a:t>with</a:t>
            </a:r>
            <a:r>
              <a:rPr spc="-215" dirty="0"/>
              <a:t> </a:t>
            </a:r>
            <a:r>
              <a:rPr spc="-65" dirty="0"/>
              <a:t>her</a:t>
            </a:r>
            <a:r>
              <a:rPr spc="-170" dirty="0"/>
              <a:t> </a:t>
            </a:r>
            <a:r>
              <a:rPr spc="-105" dirty="0"/>
              <a:t>identity</a:t>
            </a:r>
            <a:r>
              <a:rPr spc="-180" dirty="0"/>
              <a:t> </a:t>
            </a:r>
            <a:r>
              <a:rPr spc="-40" dirty="0"/>
              <a:t>and</a:t>
            </a:r>
            <a:r>
              <a:rPr spc="-190" dirty="0"/>
              <a:t> </a:t>
            </a:r>
            <a:r>
              <a:rPr spc="-50" dirty="0"/>
              <a:t>has</a:t>
            </a:r>
            <a:r>
              <a:rPr spc="-175" dirty="0"/>
              <a:t> </a:t>
            </a:r>
            <a:r>
              <a:rPr spc="-50" dirty="0"/>
              <a:t>a </a:t>
            </a:r>
            <a:r>
              <a:rPr spc="-80" dirty="0"/>
              <a:t>strong</a:t>
            </a:r>
            <a:r>
              <a:rPr spc="-160" dirty="0"/>
              <a:t> </a:t>
            </a:r>
            <a:r>
              <a:rPr spc="-60" dirty="0"/>
              <a:t>sense</a:t>
            </a:r>
            <a:r>
              <a:rPr spc="-160" dirty="0"/>
              <a:t> </a:t>
            </a:r>
            <a:r>
              <a:rPr spc="-90" dirty="0"/>
              <a:t>that</a:t>
            </a:r>
            <a:r>
              <a:rPr spc="-200" dirty="0"/>
              <a:t> </a:t>
            </a:r>
            <a:r>
              <a:rPr spc="-65" dirty="0"/>
              <a:t>her</a:t>
            </a:r>
            <a:r>
              <a:rPr spc="-165" dirty="0"/>
              <a:t> </a:t>
            </a:r>
            <a:r>
              <a:rPr spc="-90" dirty="0"/>
              <a:t>environment</a:t>
            </a:r>
            <a:r>
              <a:rPr spc="-145" dirty="0"/>
              <a:t> </a:t>
            </a:r>
            <a:r>
              <a:rPr spc="-55" dirty="0"/>
              <a:t>is</a:t>
            </a:r>
            <a:r>
              <a:rPr spc="-195" dirty="0"/>
              <a:t> </a:t>
            </a:r>
            <a:r>
              <a:rPr spc="-95" dirty="0"/>
              <a:t>comprised</a:t>
            </a:r>
            <a:r>
              <a:rPr spc="-195" dirty="0"/>
              <a:t> </a:t>
            </a:r>
            <a:r>
              <a:rPr spc="-25" dirty="0"/>
              <a:t>of </a:t>
            </a:r>
            <a:r>
              <a:rPr spc="-150" dirty="0"/>
              <a:t>clear,</a:t>
            </a:r>
            <a:r>
              <a:rPr spc="-290" dirty="0"/>
              <a:t> </a:t>
            </a:r>
            <a:r>
              <a:rPr spc="-120" dirty="0"/>
              <a:t>logical,</a:t>
            </a:r>
            <a:r>
              <a:rPr spc="-260" dirty="0"/>
              <a:t> </a:t>
            </a:r>
            <a:r>
              <a:rPr spc="-50" dirty="0"/>
              <a:t>and</a:t>
            </a:r>
            <a:r>
              <a:rPr spc="-170" dirty="0"/>
              <a:t> </a:t>
            </a:r>
            <a:r>
              <a:rPr spc="-95" dirty="0"/>
              <a:t>consistent</a:t>
            </a:r>
            <a:r>
              <a:rPr spc="-155" dirty="0"/>
              <a:t> </a:t>
            </a:r>
            <a:r>
              <a:rPr spc="-90" dirty="0"/>
              <a:t>rules</a:t>
            </a:r>
            <a:r>
              <a:rPr spc="-125" dirty="0"/>
              <a:t> </a:t>
            </a:r>
            <a:r>
              <a:rPr spc="-50" dirty="0"/>
              <a:t>and</a:t>
            </a:r>
            <a:r>
              <a:rPr spc="-185" dirty="0"/>
              <a:t> </a:t>
            </a:r>
            <a:r>
              <a:rPr spc="-10" dirty="0"/>
              <a:t>features.</a:t>
            </a:r>
          </a:p>
          <a:p>
            <a:pPr marL="12700" marR="45720">
              <a:lnSpc>
                <a:spcPct val="91800"/>
              </a:lnSpc>
              <a:spcBef>
                <a:spcPts val="960"/>
              </a:spcBef>
            </a:pPr>
            <a:r>
              <a:rPr spc="-95" dirty="0"/>
              <a:t>Alice</a:t>
            </a:r>
            <a:r>
              <a:rPr spc="-235" dirty="0"/>
              <a:t> </a:t>
            </a:r>
            <a:r>
              <a:rPr spc="-100" dirty="0"/>
              <a:t>believes</a:t>
            </a:r>
            <a:r>
              <a:rPr spc="-190" dirty="0"/>
              <a:t> </a:t>
            </a:r>
            <a:r>
              <a:rPr spc="-95" dirty="0"/>
              <a:t>that</a:t>
            </a:r>
            <a:r>
              <a:rPr spc="-260" dirty="0"/>
              <a:t> </a:t>
            </a:r>
            <a:r>
              <a:rPr spc="-75" dirty="0"/>
              <a:t>the</a:t>
            </a:r>
            <a:r>
              <a:rPr spc="-204" dirty="0"/>
              <a:t> </a:t>
            </a:r>
            <a:r>
              <a:rPr spc="-75" dirty="0"/>
              <a:t>world</a:t>
            </a:r>
            <a:r>
              <a:rPr spc="-215" dirty="0"/>
              <a:t> </a:t>
            </a:r>
            <a:r>
              <a:rPr spc="-55" dirty="0"/>
              <a:t>is</a:t>
            </a:r>
            <a:r>
              <a:rPr spc="-170" dirty="0"/>
              <a:t> </a:t>
            </a:r>
            <a:r>
              <a:rPr spc="-85" dirty="0"/>
              <a:t>orderly</a:t>
            </a:r>
            <a:r>
              <a:rPr spc="-195" dirty="0"/>
              <a:t> </a:t>
            </a:r>
            <a:r>
              <a:rPr spc="-50" dirty="0"/>
              <a:t>and</a:t>
            </a:r>
            <a:r>
              <a:rPr spc="-200" dirty="0"/>
              <a:t> </a:t>
            </a:r>
            <a:r>
              <a:rPr spc="-50" dirty="0"/>
              <a:t>stable, </a:t>
            </a:r>
            <a:r>
              <a:rPr spc="-65" dirty="0"/>
              <a:t>but</a:t>
            </a:r>
            <a:r>
              <a:rPr spc="-160" dirty="0"/>
              <a:t> </a:t>
            </a:r>
            <a:r>
              <a:rPr spc="-80" dirty="0"/>
              <a:t>Wonderland</a:t>
            </a:r>
            <a:r>
              <a:rPr spc="-210" dirty="0"/>
              <a:t> </a:t>
            </a:r>
            <a:r>
              <a:rPr spc="-95" dirty="0"/>
              <a:t>challenges</a:t>
            </a:r>
            <a:r>
              <a:rPr spc="-195" dirty="0"/>
              <a:t> </a:t>
            </a:r>
            <a:r>
              <a:rPr spc="-55" dirty="0"/>
              <a:t>and</a:t>
            </a:r>
            <a:r>
              <a:rPr spc="-170" dirty="0"/>
              <a:t> </a:t>
            </a:r>
            <a:r>
              <a:rPr spc="-100" dirty="0"/>
              <a:t>frustrates</a:t>
            </a:r>
            <a:r>
              <a:rPr spc="-155" dirty="0"/>
              <a:t> </a:t>
            </a:r>
            <a:r>
              <a:rPr spc="-25" dirty="0"/>
              <a:t>her </a:t>
            </a:r>
            <a:r>
              <a:rPr spc="-100" dirty="0"/>
              <a:t>perceptions</a:t>
            </a:r>
            <a:r>
              <a:rPr spc="-150" dirty="0"/>
              <a:t> </a:t>
            </a:r>
            <a:r>
              <a:rPr spc="-35" dirty="0"/>
              <a:t>of</a:t>
            </a:r>
            <a:r>
              <a:rPr spc="-195" dirty="0"/>
              <a:t> </a:t>
            </a:r>
            <a:r>
              <a:rPr spc="-75" dirty="0"/>
              <a:t>the</a:t>
            </a:r>
            <a:r>
              <a:rPr spc="-195" dirty="0"/>
              <a:t> </a:t>
            </a:r>
            <a:r>
              <a:rPr spc="-85" dirty="0"/>
              <a:t>world</a:t>
            </a:r>
            <a:r>
              <a:rPr spc="-160" dirty="0"/>
              <a:t> </a:t>
            </a:r>
            <a:r>
              <a:rPr spc="-50" dirty="0"/>
              <a:t>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7448" y="0"/>
            <a:ext cx="511898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279462"/>
            <a:ext cx="2812415" cy="199862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65"/>
              </a:spcBef>
            </a:pPr>
            <a:r>
              <a:rPr sz="2800" spc="65" dirty="0">
                <a:solidFill>
                  <a:srgbClr val="000000"/>
                </a:solidFill>
              </a:rPr>
              <a:t>There</a:t>
            </a:r>
            <a:r>
              <a:rPr sz="2800" spc="204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was</a:t>
            </a:r>
            <a:r>
              <a:rPr sz="2800" spc="130" dirty="0">
                <a:solidFill>
                  <a:srgbClr val="000000"/>
                </a:solidFill>
              </a:rPr>
              <a:t> </a:t>
            </a:r>
            <a:r>
              <a:rPr sz="2800" spc="-50" dirty="0">
                <a:solidFill>
                  <a:srgbClr val="000000"/>
                </a:solidFill>
              </a:rPr>
              <a:t>a </a:t>
            </a:r>
            <a:r>
              <a:rPr sz="2800" spc="75" dirty="0">
                <a:solidFill>
                  <a:srgbClr val="000000"/>
                </a:solidFill>
              </a:rPr>
              <a:t>table</a:t>
            </a:r>
            <a:r>
              <a:rPr sz="2800" spc="3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set</a:t>
            </a:r>
            <a:r>
              <a:rPr sz="2800" spc="200" dirty="0">
                <a:solidFill>
                  <a:srgbClr val="000000"/>
                </a:solidFill>
              </a:rPr>
              <a:t> </a:t>
            </a:r>
            <a:r>
              <a:rPr sz="2800" spc="180" dirty="0">
                <a:solidFill>
                  <a:srgbClr val="000000"/>
                </a:solidFill>
              </a:rPr>
              <a:t>out </a:t>
            </a:r>
            <a:r>
              <a:rPr sz="2800" spc="110" dirty="0">
                <a:solidFill>
                  <a:srgbClr val="000000"/>
                </a:solidFill>
              </a:rPr>
              <a:t>under</a:t>
            </a:r>
            <a:r>
              <a:rPr sz="2800" spc="22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 </a:t>
            </a:r>
            <a:r>
              <a:rPr sz="2800" spc="90" dirty="0">
                <a:solidFill>
                  <a:srgbClr val="000000"/>
                </a:solidFill>
              </a:rPr>
              <a:t>tree</a:t>
            </a:r>
            <a:r>
              <a:rPr sz="2800" spc="350" dirty="0">
                <a:solidFill>
                  <a:srgbClr val="000000"/>
                </a:solidFill>
              </a:rPr>
              <a:t> </a:t>
            </a:r>
            <a:r>
              <a:rPr sz="2800" spc="100" dirty="0">
                <a:solidFill>
                  <a:srgbClr val="000000"/>
                </a:solidFill>
              </a:rPr>
              <a:t>in </a:t>
            </a:r>
            <a:r>
              <a:rPr sz="2800" spc="140" dirty="0">
                <a:solidFill>
                  <a:srgbClr val="000000"/>
                </a:solidFill>
              </a:rPr>
              <a:t>front</a:t>
            </a:r>
            <a:r>
              <a:rPr sz="2800" spc="229" dirty="0">
                <a:solidFill>
                  <a:srgbClr val="000000"/>
                </a:solidFill>
              </a:rPr>
              <a:t> </a:t>
            </a:r>
            <a:r>
              <a:rPr sz="2800" spc="80" dirty="0">
                <a:solidFill>
                  <a:srgbClr val="000000"/>
                </a:solidFill>
              </a:rPr>
              <a:t>of</a:t>
            </a:r>
            <a:r>
              <a:rPr sz="2800" spc="210" dirty="0">
                <a:solidFill>
                  <a:srgbClr val="000000"/>
                </a:solidFill>
              </a:rPr>
              <a:t> </a:t>
            </a:r>
            <a:r>
              <a:rPr sz="2800" spc="80" dirty="0">
                <a:solidFill>
                  <a:srgbClr val="000000"/>
                </a:solidFill>
              </a:rPr>
              <a:t>the</a:t>
            </a:r>
            <a:r>
              <a:rPr lang="en-US" sz="2800" spc="80" dirty="0">
                <a:solidFill>
                  <a:srgbClr val="000000"/>
                </a:solidFill>
              </a:rPr>
              <a:t> house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722736" y="2514600"/>
            <a:ext cx="3282315" cy="27826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lang="en-US" sz="1800" spc="-100" dirty="0">
                <a:latin typeface="Trebuchet MS"/>
                <a:cs typeface="Trebuchet MS"/>
              </a:rPr>
              <a:t>There was a table set under </a:t>
            </a:r>
            <a:r>
              <a:rPr sz="1800" spc="-100" dirty="0">
                <a:latin typeface="Trebuchet MS"/>
                <a:cs typeface="Trebuchet MS"/>
              </a:rPr>
              <a:t>tree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in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front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of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the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house,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and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the </a:t>
            </a:r>
            <a:r>
              <a:rPr sz="1800" spc="-45" dirty="0">
                <a:latin typeface="Trebuchet MS"/>
                <a:cs typeface="Trebuchet MS"/>
              </a:rPr>
              <a:t>March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Hare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and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the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Hatter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were </a:t>
            </a:r>
            <a:r>
              <a:rPr sz="1800" spc="-85" dirty="0">
                <a:latin typeface="Trebuchet MS"/>
                <a:cs typeface="Trebuchet MS"/>
              </a:rPr>
              <a:t>having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tea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at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it: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Dormouse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was </a:t>
            </a:r>
            <a:r>
              <a:rPr sz="1800" spc="-95" dirty="0">
                <a:latin typeface="Trebuchet MS"/>
                <a:cs typeface="Trebuchet MS"/>
              </a:rPr>
              <a:t>sitting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between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them,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fast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asleep, </a:t>
            </a:r>
            <a:r>
              <a:rPr sz="1800" spc="-60" dirty="0">
                <a:latin typeface="Trebuchet MS"/>
                <a:cs typeface="Trebuchet MS"/>
              </a:rPr>
              <a:t>and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the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other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two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were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using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it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as 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cushion,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resting </a:t>
            </a:r>
            <a:r>
              <a:rPr sz="1800" spc="-90" dirty="0">
                <a:latin typeface="Trebuchet MS"/>
                <a:cs typeface="Trebuchet MS"/>
              </a:rPr>
              <a:t>their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elbows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on </a:t>
            </a:r>
            <a:r>
              <a:rPr sz="1800" spc="-114" dirty="0">
                <a:latin typeface="Trebuchet MS"/>
                <a:cs typeface="Trebuchet MS"/>
              </a:rPr>
              <a:t>it,</a:t>
            </a:r>
            <a:r>
              <a:rPr sz="1800" spc="-25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and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talking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over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its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head.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“Very </a:t>
            </a:r>
            <a:r>
              <a:rPr sz="1800" spc="-100" dirty="0">
                <a:latin typeface="Trebuchet MS"/>
                <a:cs typeface="Trebuchet MS"/>
              </a:rPr>
              <a:t>uncomfortable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for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the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Dormouse,” </a:t>
            </a:r>
            <a:r>
              <a:rPr sz="1800" spc="-80" dirty="0">
                <a:latin typeface="Trebuchet MS"/>
                <a:cs typeface="Trebuchet MS"/>
              </a:rPr>
              <a:t>thought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Alice;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45" dirty="0">
                <a:latin typeface="Trebuchet MS"/>
                <a:cs typeface="Trebuchet MS"/>
              </a:rPr>
              <a:t>“only,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as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it’s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asleep,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I </a:t>
            </a:r>
            <a:r>
              <a:rPr sz="1800" spc="-55" dirty="0">
                <a:latin typeface="Trebuchet MS"/>
                <a:cs typeface="Trebuchet MS"/>
              </a:rPr>
              <a:t>suppose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it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doesn’t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mind.”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39055" y="0"/>
            <a:ext cx="7553325" cy="6858000"/>
            <a:chOff x="4639055" y="0"/>
            <a:chExt cx="7553325" cy="6858000"/>
          </a:xfrm>
        </p:grpSpPr>
        <p:sp>
          <p:nvSpPr>
            <p:cNvPr id="6" name="object 6"/>
            <p:cNvSpPr/>
            <p:nvPr/>
          </p:nvSpPr>
          <p:spPr>
            <a:xfrm>
              <a:off x="4639055" y="0"/>
              <a:ext cx="7553325" cy="6858000"/>
            </a:xfrm>
            <a:custGeom>
              <a:avLst/>
              <a:gdLst/>
              <a:ahLst/>
              <a:cxnLst/>
              <a:rect l="l" t="t" r="r" b="b"/>
              <a:pathLst>
                <a:path w="7553325" h="6858000">
                  <a:moveTo>
                    <a:pt x="7552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552944" y="6858000"/>
                  </a:lnTo>
                  <a:lnTo>
                    <a:pt x="7552944" y="0"/>
                  </a:lnTo>
                  <a:close/>
                </a:path>
              </a:pathLst>
            </a:custGeom>
            <a:solidFill>
              <a:srgbClr val="C6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9679" y="512063"/>
              <a:ext cx="6707124" cy="58628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23687" y="557834"/>
              <a:ext cx="6584315" cy="5739130"/>
            </a:xfrm>
            <a:custGeom>
              <a:avLst/>
              <a:gdLst/>
              <a:ahLst/>
              <a:cxnLst/>
              <a:rect l="l" t="t" r="r" b="b"/>
              <a:pathLst>
                <a:path w="6584315" h="5739130">
                  <a:moveTo>
                    <a:pt x="6584060" y="0"/>
                  </a:moveTo>
                  <a:lnTo>
                    <a:pt x="0" y="0"/>
                  </a:lnTo>
                  <a:lnTo>
                    <a:pt x="0" y="5739130"/>
                  </a:lnTo>
                  <a:lnTo>
                    <a:pt x="6584060" y="5739130"/>
                  </a:lnTo>
                  <a:lnTo>
                    <a:pt x="6584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3687" y="557834"/>
              <a:ext cx="6584315" cy="5739130"/>
            </a:xfrm>
            <a:custGeom>
              <a:avLst/>
              <a:gdLst/>
              <a:ahLst/>
              <a:cxnLst/>
              <a:rect l="l" t="t" r="r" b="b"/>
              <a:pathLst>
                <a:path w="6584315" h="5739130">
                  <a:moveTo>
                    <a:pt x="0" y="5739130"/>
                  </a:moveTo>
                  <a:lnTo>
                    <a:pt x="6584060" y="5739130"/>
                  </a:lnTo>
                  <a:lnTo>
                    <a:pt x="6584060" y="0"/>
                  </a:lnTo>
                  <a:lnTo>
                    <a:pt x="0" y="0"/>
                  </a:lnTo>
                  <a:lnTo>
                    <a:pt x="0" y="5739130"/>
                  </a:lnTo>
                  <a:close/>
                </a:path>
              </a:pathLst>
            </a:custGeom>
            <a:ln w="9525">
              <a:solidFill>
                <a:srgbClr val="C6C8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881" y="1418463"/>
              <a:ext cx="6019292" cy="40178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4395" cy="3801745"/>
          </a:xfrm>
          <a:prstGeom prst="rect">
            <a:avLst/>
          </a:prstGeom>
          <a:solidFill>
            <a:srgbClr val="57575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3100">
              <a:latin typeface="Times New Roman"/>
              <a:cs typeface="Times New Roman"/>
            </a:endParaRPr>
          </a:p>
          <a:p>
            <a:pPr marL="398780">
              <a:lnSpc>
                <a:spcPct val="100000"/>
              </a:lnSpc>
            </a:pP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discussion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269"/>
            <a:ext cx="3414395" cy="1979930"/>
          </a:xfrm>
          <a:custGeom>
            <a:avLst/>
            <a:gdLst/>
            <a:ahLst/>
            <a:cxnLst/>
            <a:rect l="l" t="t" r="r" b="b"/>
            <a:pathLst>
              <a:path w="3414395" h="1979929">
                <a:moveTo>
                  <a:pt x="3414395" y="0"/>
                </a:moveTo>
                <a:lnTo>
                  <a:pt x="0" y="0"/>
                </a:lnTo>
                <a:lnTo>
                  <a:pt x="0" y="1979802"/>
                </a:lnTo>
                <a:lnTo>
                  <a:pt x="3414395" y="1979802"/>
                </a:lnTo>
                <a:lnTo>
                  <a:pt x="3414395" y="0"/>
                </a:lnTo>
                <a:close/>
              </a:path>
            </a:pathLst>
          </a:custGeom>
          <a:solidFill>
            <a:srgbClr val="4470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4569" y="448055"/>
            <a:ext cx="7688580" cy="5953125"/>
          </a:xfrm>
          <a:prstGeom prst="rect">
            <a:avLst/>
          </a:prstGeom>
          <a:solidFill>
            <a:srgbClr val="7D7D7D">
              <a:alpha val="19999"/>
            </a:srgbClr>
          </a:solidFill>
        </p:spPr>
        <p:txBody>
          <a:bodyPr vert="horz" wrap="square" lIns="0" tIns="2279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95"/>
              </a:spcBef>
            </a:pPr>
            <a:endParaRPr sz="1800">
              <a:latin typeface="Times New Roman"/>
              <a:cs typeface="Times New Roman"/>
            </a:endParaRPr>
          </a:p>
          <a:p>
            <a:pPr marL="427355" marR="1608455" algn="just">
              <a:lnSpc>
                <a:spcPct val="100000"/>
              </a:lnSpc>
              <a:spcBef>
                <a:spcPts val="5"/>
              </a:spcBef>
            </a:pPr>
            <a:r>
              <a:rPr sz="1800" b="1" spc="-60" dirty="0">
                <a:latin typeface="Trebuchet MS"/>
                <a:cs typeface="Trebuchet MS"/>
              </a:rPr>
              <a:t>How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does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the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opening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scene</a:t>
            </a:r>
            <a:r>
              <a:rPr sz="1800" b="1" spc="-23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in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the</a:t>
            </a:r>
            <a:r>
              <a:rPr sz="1800" b="1" spc="-235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Mad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-135" dirty="0">
                <a:latin typeface="Trebuchet MS"/>
                <a:cs typeface="Trebuchet MS"/>
              </a:rPr>
              <a:t>Tea</a:t>
            </a:r>
            <a:r>
              <a:rPr sz="1800" b="1" spc="-305" dirty="0">
                <a:latin typeface="Trebuchet MS"/>
                <a:cs typeface="Trebuchet MS"/>
              </a:rPr>
              <a:t> </a:t>
            </a:r>
            <a:r>
              <a:rPr sz="1800" b="1" spc="-135" dirty="0">
                <a:latin typeface="Trebuchet MS"/>
                <a:cs typeface="Trebuchet MS"/>
              </a:rPr>
              <a:t>Party,</a:t>
            </a:r>
            <a:r>
              <a:rPr sz="1800" b="1" spc="-254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in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which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the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dormouse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is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used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as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a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cushion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by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two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other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characters,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support</a:t>
            </a:r>
            <a:r>
              <a:rPr sz="1800" b="1" spc="-26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the</a:t>
            </a:r>
            <a:r>
              <a:rPr sz="1800" b="1" spc="-285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assertion</a:t>
            </a:r>
            <a:r>
              <a:rPr sz="1800" b="1" spc="-24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that</a:t>
            </a:r>
            <a:r>
              <a:rPr sz="1800" b="1" spc="-27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the</a:t>
            </a:r>
            <a:r>
              <a:rPr sz="1800" b="1" spc="-26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March</a:t>
            </a:r>
            <a:r>
              <a:rPr sz="1800" b="1" spc="-229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Hare</a:t>
            </a:r>
            <a:r>
              <a:rPr sz="1800" b="1" spc="-28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and</a:t>
            </a:r>
            <a:r>
              <a:rPr sz="1800" b="1" spc="-26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the</a:t>
            </a:r>
            <a:r>
              <a:rPr sz="1800" b="1" spc="-254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Mad</a:t>
            </a:r>
            <a:endParaRPr sz="1800">
              <a:latin typeface="Trebuchet MS"/>
              <a:cs typeface="Trebuchet MS"/>
            </a:endParaRPr>
          </a:p>
          <a:p>
            <a:pPr marL="427355">
              <a:lnSpc>
                <a:spcPct val="100000"/>
              </a:lnSpc>
            </a:pPr>
            <a:r>
              <a:rPr sz="1800" b="1" spc="60" dirty="0">
                <a:latin typeface="Arial"/>
                <a:cs typeface="Arial"/>
              </a:rPr>
              <a:t>Hatter</a:t>
            </a:r>
            <a:r>
              <a:rPr sz="1800" b="1" spc="1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little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more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than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“aggressive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nodes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1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selfhood.”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800">
              <a:latin typeface="Arial"/>
              <a:cs typeface="Arial"/>
            </a:endParaRPr>
          </a:p>
          <a:p>
            <a:pPr marL="770255" marR="1429385" indent="-342900">
              <a:lnSpc>
                <a:spcPct val="100000"/>
              </a:lnSpc>
              <a:tabLst>
                <a:tab pos="770255" algn="l"/>
              </a:tabLst>
            </a:pPr>
            <a:r>
              <a:rPr sz="1400" spc="-25" dirty="0">
                <a:latin typeface="Trebuchet MS"/>
                <a:cs typeface="Trebuchet MS"/>
              </a:rPr>
              <a:t>1.</a:t>
            </a:r>
            <a:r>
              <a:rPr sz="1400" dirty="0">
                <a:latin typeface="Trebuchet MS"/>
                <a:cs typeface="Trebuchet MS"/>
              </a:rPr>
              <a:t>	</a:t>
            </a:r>
            <a:r>
              <a:rPr sz="1400" spc="-80" dirty="0">
                <a:latin typeface="Trebuchet MS"/>
                <a:cs typeface="Trebuchet MS"/>
              </a:rPr>
              <a:t>There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is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no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tenderness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in</a:t>
            </a:r>
            <a:r>
              <a:rPr sz="1400" spc="315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Carroll’s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characters,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all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are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sharp,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forceful </a:t>
            </a:r>
            <a:r>
              <a:rPr sz="1400" spc="-80" dirty="0">
                <a:latin typeface="Trebuchet MS"/>
                <a:cs typeface="Trebuchet MS"/>
              </a:rPr>
              <a:t>personalities,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nodes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aggressive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selfhood.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Alice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books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are </a:t>
            </a:r>
            <a:r>
              <a:rPr sz="1400" spc="-80" dirty="0">
                <a:latin typeface="Trebuchet MS"/>
                <a:cs typeface="Trebuchet MS"/>
              </a:rPr>
              <a:t>glutted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with </a:t>
            </a:r>
            <a:r>
              <a:rPr sz="1400" spc="-55" dirty="0">
                <a:latin typeface="Trebuchet MS"/>
                <a:cs typeface="Trebuchet MS"/>
              </a:rPr>
              <a:t>rules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behavior,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which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pop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up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at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unpredictable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moments,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but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are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mostly </a:t>
            </a:r>
            <a:r>
              <a:rPr sz="1400" spc="-40" dirty="0">
                <a:latin typeface="Trebuchet MS"/>
                <a:cs typeface="Trebuchet MS"/>
              </a:rPr>
              <a:t>not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observed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545" y="321690"/>
            <a:ext cx="7058659" cy="1964689"/>
          </a:xfrm>
          <a:prstGeom prst="rect">
            <a:avLst/>
          </a:prstGeom>
          <a:solidFill>
            <a:srgbClr val="5C3342">
              <a:alpha val="94900"/>
            </a:srgbClr>
          </a:solidFill>
        </p:spPr>
        <p:txBody>
          <a:bodyPr vert="horz" wrap="square" lIns="0" tIns="286385" rIns="0" bIns="0" rtlCol="0">
            <a:spAutoFit/>
          </a:bodyPr>
          <a:lstStyle/>
          <a:p>
            <a:pPr marL="287655" marR="1022350">
              <a:lnSpc>
                <a:spcPct val="90000"/>
              </a:lnSpc>
              <a:spcBef>
                <a:spcPts val="2255"/>
              </a:spcBef>
            </a:pPr>
            <a:r>
              <a:rPr sz="3200" dirty="0"/>
              <a:t>The</a:t>
            </a:r>
            <a:r>
              <a:rPr sz="3200" spc="50" dirty="0"/>
              <a:t> </a:t>
            </a:r>
            <a:r>
              <a:rPr sz="3200" spc="95" dirty="0"/>
              <a:t>table</a:t>
            </a:r>
            <a:r>
              <a:rPr sz="3200" spc="90" dirty="0"/>
              <a:t> </a:t>
            </a:r>
            <a:r>
              <a:rPr sz="3200" dirty="0"/>
              <a:t>was</a:t>
            </a:r>
            <a:r>
              <a:rPr sz="3200" spc="35" dirty="0"/>
              <a:t> </a:t>
            </a:r>
            <a:r>
              <a:rPr sz="3200" dirty="0"/>
              <a:t>a </a:t>
            </a:r>
            <a:r>
              <a:rPr sz="3200" spc="55" dirty="0"/>
              <a:t>large</a:t>
            </a:r>
            <a:r>
              <a:rPr sz="3200" spc="20" dirty="0"/>
              <a:t> </a:t>
            </a:r>
            <a:r>
              <a:rPr sz="3200" spc="85" dirty="0"/>
              <a:t>one,</a:t>
            </a:r>
            <a:r>
              <a:rPr sz="3200" spc="120" dirty="0"/>
              <a:t> </a:t>
            </a:r>
            <a:r>
              <a:rPr sz="3200" spc="185" dirty="0"/>
              <a:t>but </a:t>
            </a:r>
            <a:r>
              <a:rPr sz="3200" spc="120" dirty="0"/>
              <a:t>the</a:t>
            </a:r>
            <a:r>
              <a:rPr sz="3200" spc="180" dirty="0"/>
              <a:t> </a:t>
            </a:r>
            <a:r>
              <a:rPr sz="3200" spc="114" dirty="0"/>
              <a:t>three</a:t>
            </a:r>
            <a:r>
              <a:rPr sz="3200" spc="315" dirty="0"/>
              <a:t> </a:t>
            </a:r>
            <a:r>
              <a:rPr sz="3200" spc="110" dirty="0"/>
              <a:t>were </a:t>
            </a:r>
            <a:r>
              <a:rPr sz="3200" dirty="0"/>
              <a:t>all</a:t>
            </a:r>
            <a:r>
              <a:rPr sz="3200" spc="85" dirty="0"/>
              <a:t> </a:t>
            </a:r>
            <a:r>
              <a:rPr sz="3200" spc="110" dirty="0"/>
              <a:t>crowded </a:t>
            </a:r>
            <a:r>
              <a:rPr sz="3200" spc="125" dirty="0"/>
              <a:t>together</a:t>
            </a:r>
            <a:r>
              <a:rPr sz="3200" spc="150" dirty="0"/>
              <a:t> </a:t>
            </a:r>
            <a:r>
              <a:rPr sz="3200" spc="75" dirty="0"/>
              <a:t>at</a:t>
            </a:r>
            <a:r>
              <a:rPr sz="3200" spc="105" dirty="0"/>
              <a:t> </a:t>
            </a:r>
            <a:r>
              <a:rPr sz="3200" spc="80" dirty="0"/>
              <a:t>one</a:t>
            </a:r>
            <a:r>
              <a:rPr sz="3200" spc="254" dirty="0"/>
              <a:t> </a:t>
            </a:r>
            <a:r>
              <a:rPr sz="3200" spc="110" dirty="0"/>
              <a:t>corner</a:t>
            </a:r>
            <a:r>
              <a:rPr sz="3200" spc="60" dirty="0"/>
              <a:t> </a:t>
            </a:r>
            <a:r>
              <a:rPr sz="3200" spc="105" dirty="0"/>
              <a:t>of</a:t>
            </a:r>
            <a:r>
              <a:rPr sz="3200" spc="165" dirty="0"/>
              <a:t> </a:t>
            </a:r>
            <a:r>
              <a:rPr sz="3200" spc="160" dirty="0"/>
              <a:t>it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45" y="2454897"/>
            <a:ext cx="7058279" cy="40802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57007" y="321779"/>
            <a:ext cx="4313555" cy="6214745"/>
          </a:xfrm>
          <a:prstGeom prst="rect">
            <a:avLst/>
          </a:prstGeom>
          <a:solidFill>
            <a:srgbClr val="57575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2000">
              <a:latin typeface="Times New Roman"/>
              <a:cs typeface="Times New Roman"/>
            </a:endParaRPr>
          </a:p>
          <a:p>
            <a:pPr marL="564515" marR="603885">
              <a:lnSpc>
                <a:spcPct val="89700"/>
              </a:lnSpc>
            </a:pP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table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was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large</a:t>
            </a:r>
            <a:r>
              <a:rPr sz="20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one,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but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three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were</a:t>
            </a:r>
            <a:r>
              <a:rPr sz="20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crowded 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together</a:t>
            </a:r>
            <a:r>
              <a:rPr sz="20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20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corner</a:t>
            </a:r>
            <a:r>
              <a:rPr sz="20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it: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“No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room!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room!”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they 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cried</a:t>
            </a:r>
            <a:r>
              <a:rPr sz="20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out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they</a:t>
            </a:r>
            <a:r>
              <a:rPr sz="20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saw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Alice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coming.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“There’s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plenty</a:t>
            </a:r>
            <a:r>
              <a:rPr sz="2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room!”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said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Alice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indignantly, 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she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sat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down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large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arm-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chair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end</a:t>
            </a:r>
            <a:r>
              <a:rPr sz="20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table.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927" y="454025"/>
            <a:ext cx="6675120" cy="1878330"/>
          </a:xfrm>
          <a:prstGeom prst="rect">
            <a:avLst/>
          </a:prstGeom>
          <a:solidFill>
            <a:srgbClr val="A3772C"/>
          </a:solidFill>
        </p:spPr>
        <p:txBody>
          <a:bodyPr vert="horz" wrap="square" lIns="0" tIns="1181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0"/>
              </a:spcBef>
            </a:pPr>
            <a:endParaRPr sz="2800">
              <a:latin typeface="Times New Roman"/>
              <a:cs typeface="Times New Roman"/>
            </a:endParaRPr>
          </a:p>
          <a:p>
            <a:pPr marL="363855">
              <a:lnSpc>
                <a:spcPts val="3279"/>
              </a:lnSpc>
              <a:spcBef>
                <a:spcPts val="5"/>
              </a:spcBef>
            </a:pPr>
            <a:r>
              <a:rPr sz="2800" spc="-200" dirty="0">
                <a:solidFill>
                  <a:srgbClr val="FFFFFF"/>
                </a:solidFill>
                <a:latin typeface="Trebuchet MS"/>
                <a:cs typeface="Trebuchet MS"/>
              </a:rPr>
              <a:t>“Have</a:t>
            </a:r>
            <a:r>
              <a:rPr sz="2800" spc="-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sz="28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29" dirty="0">
                <a:solidFill>
                  <a:srgbClr val="FFFFFF"/>
                </a:solidFill>
                <a:latin typeface="Trebuchet MS"/>
                <a:cs typeface="Trebuchet MS"/>
              </a:rPr>
              <a:t>wine,”</a:t>
            </a:r>
            <a:r>
              <a:rPr sz="2800" spc="-4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said</a:t>
            </a:r>
            <a:r>
              <a:rPr sz="28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March</a:t>
            </a:r>
            <a:r>
              <a:rPr sz="28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Hare</a:t>
            </a:r>
            <a:r>
              <a:rPr sz="2800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endParaRPr sz="2800">
              <a:latin typeface="Trebuchet MS"/>
              <a:cs typeface="Trebuchet MS"/>
            </a:endParaRPr>
          </a:p>
          <a:p>
            <a:pPr marL="363855">
              <a:lnSpc>
                <a:spcPts val="3279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encouraging</a:t>
            </a:r>
            <a:r>
              <a:rPr sz="2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Arial"/>
                <a:cs typeface="Arial"/>
              </a:rPr>
              <a:t>tone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77100" y="461772"/>
            <a:ext cx="2149475" cy="1870075"/>
          </a:xfrm>
          <a:custGeom>
            <a:avLst/>
            <a:gdLst/>
            <a:ahLst/>
            <a:cxnLst/>
            <a:rect l="l" t="t" r="r" b="b"/>
            <a:pathLst>
              <a:path w="2149475" h="1870075">
                <a:moveTo>
                  <a:pt x="2149348" y="0"/>
                </a:moveTo>
                <a:lnTo>
                  <a:pt x="0" y="0"/>
                </a:lnTo>
                <a:lnTo>
                  <a:pt x="0" y="1870075"/>
                </a:lnTo>
                <a:lnTo>
                  <a:pt x="2149348" y="1870075"/>
                </a:lnTo>
                <a:lnTo>
                  <a:pt x="2149348" y="0"/>
                </a:lnTo>
                <a:close/>
              </a:path>
            </a:pathLst>
          </a:custGeom>
          <a:solidFill>
            <a:srgbClr val="5B9BD3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3768" y="453262"/>
            <a:ext cx="2149475" cy="1878964"/>
          </a:xfrm>
          <a:custGeom>
            <a:avLst/>
            <a:gdLst/>
            <a:ahLst/>
            <a:cxnLst/>
            <a:rect l="l" t="t" r="r" b="b"/>
            <a:pathLst>
              <a:path w="2149475" h="1878964">
                <a:moveTo>
                  <a:pt x="2149348" y="0"/>
                </a:moveTo>
                <a:lnTo>
                  <a:pt x="0" y="0"/>
                </a:lnTo>
                <a:lnTo>
                  <a:pt x="0" y="1878583"/>
                </a:lnTo>
                <a:lnTo>
                  <a:pt x="2149348" y="1878583"/>
                </a:lnTo>
                <a:lnTo>
                  <a:pt x="2149348" y="0"/>
                </a:lnTo>
                <a:close/>
              </a:path>
            </a:pathLst>
          </a:custGeom>
          <a:solidFill>
            <a:srgbClr val="EBE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914" y="2480995"/>
            <a:ext cx="6675120" cy="3918585"/>
          </a:xfrm>
          <a:custGeom>
            <a:avLst/>
            <a:gdLst/>
            <a:ahLst/>
            <a:cxnLst/>
            <a:rect l="l" t="t" r="r" b="b"/>
            <a:pathLst>
              <a:path w="6675120" h="3918585">
                <a:moveTo>
                  <a:pt x="6675120" y="0"/>
                </a:moveTo>
                <a:lnTo>
                  <a:pt x="0" y="0"/>
                </a:lnTo>
                <a:lnTo>
                  <a:pt x="0" y="3918585"/>
                </a:lnTo>
                <a:lnTo>
                  <a:pt x="6675120" y="3918585"/>
                </a:lnTo>
                <a:lnTo>
                  <a:pt x="6675120" y="0"/>
                </a:lnTo>
                <a:close/>
              </a:path>
            </a:pathLst>
          </a:custGeom>
          <a:solidFill>
            <a:srgbClr val="7D7D7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8476" y="2764169"/>
            <a:ext cx="5755005" cy="284226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700" spc="-95" dirty="0">
                <a:latin typeface="Trebuchet MS"/>
                <a:cs typeface="Trebuchet MS"/>
              </a:rPr>
              <a:t>“Have</a:t>
            </a:r>
            <a:r>
              <a:rPr sz="1700" spc="-220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some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wine,”</a:t>
            </a:r>
            <a:r>
              <a:rPr sz="1700" spc="-26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the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March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Hare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said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in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an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encouraging</a:t>
            </a:r>
            <a:r>
              <a:rPr sz="1700" spc="-229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tone.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70"/>
              </a:lnSpc>
              <a:spcBef>
                <a:spcPts val="660"/>
              </a:spcBef>
            </a:pPr>
            <a:r>
              <a:rPr sz="1700" spc="-90" dirty="0">
                <a:latin typeface="Trebuchet MS"/>
                <a:cs typeface="Trebuchet MS"/>
              </a:rPr>
              <a:t>Alice</a:t>
            </a:r>
            <a:r>
              <a:rPr sz="1700" spc="-190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looked</a:t>
            </a:r>
            <a:r>
              <a:rPr sz="1700" spc="-145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all</a:t>
            </a:r>
            <a:r>
              <a:rPr sz="1700" spc="-229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round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the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table,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but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there</a:t>
            </a:r>
            <a:r>
              <a:rPr sz="1700" spc="-210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was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nothing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on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it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but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70"/>
              </a:lnSpc>
            </a:pPr>
            <a:r>
              <a:rPr sz="1700" spc="-110" dirty="0">
                <a:latin typeface="Trebuchet MS"/>
                <a:cs typeface="Trebuchet MS"/>
              </a:rPr>
              <a:t>tea.</a:t>
            </a:r>
            <a:r>
              <a:rPr sz="1700" spc="-22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“I</a:t>
            </a:r>
            <a:r>
              <a:rPr sz="1700" spc="-210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don’t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see</a:t>
            </a:r>
            <a:r>
              <a:rPr sz="1700" spc="-14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any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wine,”</a:t>
            </a:r>
            <a:r>
              <a:rPr sz="1700" spc="-260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she</a:t>
            </a:r>
            <a:r>
              <a:rPr sz="1700" spc="-14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remarked.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700" spc="-95" dirty="0">
                <a:latin typeface="Trebuchet MS"/>
                <a:cs typeface="Trebuchet MS"/>
              </a:rPr>
              <a:t>“There</a:t>
            </a:r>
            <a:r>
              <a:rPr sz="1700" spc="-225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isn’t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150" dirty="0">
                <a:latin typeface="Trebuchet MS"/>
                <a:cs typeface="Trebuchet MS"/>
              </a:rPr>
              <a:t>any,”</a:t>
            </a:r>
            <a:r>
              <a:rPr sz="1700" spc="-254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said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the</a:t>
            </a:r>
            <a:r>
              <a:rPr sz="1700" spc="-155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March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Hare.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700" spc="-90" dirty="0">
                <a:latin typeface="Trebuchet MS"/>
                <a:cs typeface="Trebuchet MS"/>
              </a:rPr>
              <a:t>“Then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it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wasn’t</a:t>
            </a:r>
            <a:r>
              <a:rPr sz="1700" spc="-210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very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civil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of</a:t>
            </a:r>
            <a:r>
              <a:rPr sz="1700" spc="-140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you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to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offer</a:t>
            </a:r>
            <a:r>
              <a:rPr sz="1700" spc="-150" dirty="0">
                <a:latin typeface="Trebuchet MS"/>
                <a:cs typeface="Trebuchet MS"/>
              </a:rPr>
              <a:t> it,”</a:t>
            </a:r>
            <a:r>
              <a:rPr sz="1700" spc="-28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said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Alice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angrily.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75"/>
              </a:lnSpc>
              <a:spcBef>
                <a:spcPts val="660"/>
              </a:spcBef>
            </a:pPr>
            <a:r>
              <a:rPr sz="1700" spc="-90" dirty="0">
                <a:latin typeface="Trebuchet MS"/>
                <a:cs typeface="Trebuchet MS"/>
              </a:rPr>
              <a:t>“It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wasn’t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very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civil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of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you</a:t>
            </a:r>
            <a:r>
              <a:rPr sz="1700" spc="-105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to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sit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down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without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being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130" dirty="0">
                <a:latin typeface="Trebuchet MS"/>
                <a:cs typeface="Trebuchet MS"/>
              </a:rPr>
              <a:t>invited,”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said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75"/>
              </a:lnSpc>
            </a:pPr>
            <a:r>
              <a:rPr sz="1700" spc="-65" dirty="0">
                <a:latin typeface="Trebuchet MS"/>
                <a:cs typeface="Trebuchet MS"/>
              </a:rPr>
              <a:t>the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March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Hare.</a:t>
            </a:r>
            <a:endParaRPr sz="1700">
              <a:latin typeface="Trebuchet MS"/>
              <a:cs typeface="Trebuchet MS"/>
            </a:endParaRPr>
          </a:p>
          <a:p>
            <a:pPr marL="12700" marR="210185">
              <a:lnSpc>
                <a:spcPts val="1900"/>
              </a:lnSpc>
              <a:spcBef>
                <a:spcPts val="845"/>
              </a:spcBef>
            </a:pPr>
            <a:r>
              <a:rPr sz="1700" spc="-65" dirty="0">
                <a:latin typeface="Trebuchet MS"/>
                <a:cs typeface="Trebuchet MS"/>
              </a:rPr>
              <a:t>“I</a:t>
            </a:r>
            <a:r>
              <a:rPr sz="1700" spc="-215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didn’t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know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it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was</a:t>
            </a:r>
            <a:r>
              <a:rPr sz="1700" spc="-200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your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135" dirty="0">
                <a:latin typeface="Trebuchet MS"/>
                <a:cs typeface="Trebuchet MS"/>
              </a:rPr>
              <a:t>table,”</a:t>
            </a:r>
            <a:r>
              <a:rPr sz="1700" spc="-26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said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Alice;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130" dirty="0">
                <a:latin typeface="Trebuchet MS"/>
                <a:cs typeface="Trebuchet MS"/>
              </a:rPr>
              <a:t>“it’s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laid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for</a:t>
            </a:r>
            <a:r>
              <a:rPr sz="1700" spc="-1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great </a:t>
            </a:r>
            <a:r>
              <a:rPr sz="1700" spc="-60" dirty="0">
                <a:latin typeface="Trebuchet MS"/>
                <a:cs typeface="Trebuchet MS"/>
              </a:rPr>
              <a:t>many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more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than</a:t>
            </a:r>
            <a:r>
              <a:rPr sz="1700" spc="-20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three.”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7100" y="2480995"/>
            <a:ext cx="4455922" cy="39180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4395" cy="3801745"/>
          </a:xfrm>
          <a:prstGeom prst="rect">
            <a:avLst/>
          </a:prstGeom>
          <a:solidFill>
            <a:srgbClr val="57575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3100">
              <a:latin typeface="Times New Roman"/>
              <a:cs typeface="Times New Roman"/>
            </a:endParaRPr>
          </a:p>
          <a:p>
            <a:pPr marL="398780">
              <a:lnSpc>
                <a:spcPct val="100000"/>
              </a:lnSpc>
            </a:pP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discussion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269"/>
            <a:ext cx="3414395" cy="1979930"/>
          </a:xfrm>
          <a:custGeom>
            <a:avLst/>
            <a:gdLst/>
            <a:ahLst/>
            <a:cxnLst/>
            <a:rect l="l" t="t" r="r" b="b"/>
            <a:pathLst>
              <a:path w="3414395" h="1979929">
                <a:moveTo>
                  <a:pt x="3414395" y="0"/>
                </a:moveTo>
                <a:lnTo>
                  <a:pt x="0" y="0"/>
                </a:lnTo>
                <a:lnTo>
                  <a:pt x="0" y="1979802"/>
                </a:lnTo>
                <a:lnTo>
                  <a:pt x="3414395" y="1979802"/>
                </a:lnTo>
                <a:lnTo>
                  <a:pt x="3414395" y="0"/>
                </a:lnTo>
                <a:close/>
              </a:path>
            </a:pathLst>
          </a:custGeom>
          <a:solidFill>
            <a:srgbClr val="4470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4569" y="448055"/>
            <a:ext cx="7688580" cy="5953125"/>
          </a:xfrm>
          <a:prstGeom prst="rect">
            <a:avLst/>
          </a:prstGeom>
          <a:solidFill>
            <a:srgbClr val="7D7D7D">
              <a:alpha val="19999"/>
            </a:srgbClr>
          </a:solidFill>
        </p:spPr>
        <p:txBody>
          <a:bodyPr vert="horz" wrap="square" lIns="0" tIns="2279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95"/>
              </a:spcBef>
            </a:pPr>
            <a:endParaRPr sz="1800">
              <a:latin typeface="Times New Roman"/>
              <a:cs typeface="Times New Roman"/>
            </a:endParaRPr>
          </a:p>
          <a:p>
            <a:pPr marL="427355" marR="1617980">
              <a:lnSpc>
                <a:spcPct val="100000"/>
              </a:lnSpc>
              <a:spcBef>
                <a:spcPts val="5"/>
              </a:spcBef>
            </a:pPr>
            <a:r>
              <a:rPr sz="1800" b="1" spc="-75" dirty="0">
                <a:latin typeface="Trebuchet MS"/>
                <a:cs typeface="Trebuchet MS"/>
              </a:rPr>
              <a:t>When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the</a:t>
            </a:r>
            <a:r>
              <a:rPr sz="1800" b="1" spc="-229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March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Hare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offers</a:t>
            </a:r>
            <a:r>
              <a:rPr sz="1800" b="1" spc="-22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Alice</a:t>
            </a:r>
            <a:r>
              <a:rPr sz="1800" b="1" spc="-24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some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wine</a:t>
            </a:r>
            <a:r>
              <a:rPr sz="1800" b="1" spc="-229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and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she </a:t>
            </a:r>
            <a:r>
              <a:rPr sz="1800" b="1" spc="-110" dirty="0">
                <a:latin typeface="Trebuchet MS"/>
                <a:cs typeface="Trebuchet MS"/>
              </a:rPr>
              <a:t>becomes</a:t>
            </a:r>
            <a:r>
              <a:rPr sz="1800" b="1" spc="-254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angry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when</a:t>
            </a:r>
            <a:r>
              <a:rPr sz="1800" b="1" spc="-254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she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notes</a:t>
            </a:r>
            <a:r>
              <a:rPr sz="1800" b="1" spc="-25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that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120" dirty="0">
                <a:latin typeface="Trebuchet MS"/>
                <a:cs typeface="Trebuchet MS"/>
              </a:rPr>
              <a:t>there</a:t>
            </a:r>
            <a:r>
              <a:rPr sz="1800" b="1" spc="-235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is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no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wine</a:t>
            </a:r>
            <a:r>
              <a:rPr sz="1800" b="1" spc="-24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on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the </a:t>
            </a:r>
            <a:r>
              <a:rPr sz="1800" b="1" spc="45" dirty="0">
                <a:latin typeface="Arial"/>
                <a:cs typeface="Arial"/>
              </a:rPr>
              <a:t>table,</a:t>
            </a:r>
            <a:r>
              <a:rPr sz="1800" b="1" spc="90" dirty="0">
                <a:latin typeface="Arial"/>
                <a:cs typeface="Arial"/>
              </a:rPr>
              <a:t> what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Lewis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Carroll’s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underlying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joke </a:t>
            </a:r>
            <a:r>
              <a:rPr sz="1800" b="1" dirty="0">
                <a:latin typeface="Arial"/>
                <a:cs typeface="Arial"/>
              </a:rPr>
              <a:t>about</a:t>
            </a:r>
            <a:r>
              <a:rPr sz="1800" b="1" spc="1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March</a:t>
            </a:r>
            <a:r>
              <a:rPr sz="1800" b="1" spc="2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Hare’s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“display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2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good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manners”?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800">
              <a:latin typeface="Arial"/>
              <a:cs typeface="Arial"/>
            </a:endParaRPr>
          </a:p>
          <a:p>
            <a:pPr marL="770255" marR="1548765" indent="-342900">
              <a:lnSpc>
                <a:spcPct val="100000"/>
              </a:lnSpc>
              <a:tabLst>
                <a:tab pos="770255" algn="l"/>
              </a:tabLst>
            </a:pPr>
            <a:r>
              <a:rPr sz="1400" spc="-25" dirty="0">
                <a:latin typeface="Trebuchet MS"/>
                <a:cs typeface="Trebuchet MS"/>
              </a:rPr>
              <a:t>3.</a:t>
            </a:r>
            <a:r>
              <a:rPr sz="1400" dirty="0">
                <a:latin typeface="Trebuchet MS"/>
                <a:cs typeface="Trebuchet MS"/>
              </a:rPr>
              <a:t>	</a:t>
            </a:r>
            <a:r>
              <a:rPr sz="1400" spc="-65" dirty="0">
                <a:latin typeface="Trebuchet MS"/>
                <a:cs typeface="Trebuchet MS"/>
              </a:rPr>
              <a:t>The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Alice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books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are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din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creatures,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speaking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as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uncompromising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social </a:t>
            </a:r>
            <a:r>
              <a:rPr sz="1400" spc="-85" dirty="0">
                <a:latin typeface="Trebuchet MS"/>
                <a:cs typeface="Trebuchet MS"/>
              </a:rPr>
              <a:t>hierarchs.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Hence,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their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display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“good</a:t>
            </a:r>
            <a:r>
              <a:rPr sz="1400" spc="-165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manners”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is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purely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artificial.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At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the </a:t>
            </a:r>
            <a:r>
              <a:rPr sz="1400" spc="-65" dirty="0">
                <a:latin typeface="Trebuchet MS"/>
                <a:cs typeface="Trebuchet MS"/>
              </a:rPr>
              <a:t>tea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party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showing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good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manner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is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merely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the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display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principle</a:t>
            </a:r>
            <a:r>
              <a:rPr sz="1400" spc="-16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of </a:t>
            </a:r>
            <a:r>
              <a:rPr sz="1400" spc="-85" dirty="0">
                <a:latin typeface="Trebuchet MS"/>
                <a:cs typeface="Trebuchet MS"/>
              </a:rPr>
              <a:t>decorum,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which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is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nothing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more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than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the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public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language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hierarchy.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914" y="461772"/>
            <a:ext cx="6675120" cy="1866264"/>
          </a:xfrm>
          <a:prstGeom prst="rect">
            <a:avLst/>
          </a:prstGeom>
          <a:solidFill>
            <a:srgbClr val="575757"/>
          </a:solidFill>
        </p:spPr>
        <p:txBody>
          <a:bodyPr vert="horz" wrap="square" lIns="0" tIns="3194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15"/>
              </a:spcBef>
            </a:pPr>
            <a:endParaRPr sz="2800">
              <a:latin typeface="Times New Roman"/>
              <a:cs typeface="Times New Roman"/>
            </a:endParaRPr>
          </a:p>
          <a:p>
            <a:pPr marL="362585">
              <a:lnSpc>
                <a:spcPct val="100000"/>
              </a:lnSpc>
              <a:spcBef>
                <a:spcPts val="5"/>
              </a:spcBef>
            </a:pPr>
            <a:r>
              <a:rPr sz="2800" spc="-200" dirty="0">
                <a:latin typeface="Trebuchet MS"/>
                <a:cs typeface="Trebuchet MS"/>
              </a:rPr>
              <a:t>“Your</a:t>
            </a:r>
            <a:r>
              <a:rPr sz="2800" spc="-430" dirty="0">
                <a:latin typeface="Trebuchet MS"/>
                <a:cs typeface="Trebuchet MS"/>
              </a:rPr>
              <a:t> </a:t>
            </a:r>
            <a:r>
              <a:rPr sz="2800" spc="-140" dirty="0">
                <a:latin typeface="Trebuchet MS"/>
                <a:cs typeface="Trebuchet MS"/>
              </a:rPr>
              <a:t>hair</a:t>
            </a:r>
            <a:r>
              <a:rPr sz="2800" spc="-33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wants</a:t>
            </a:r>
            <a:r>
              <a:rPr sz="2800" spc="-300" dirty="0">
                <a:latin typeface="Trebuchet MS"/>
                <a:cs typeface="Trebuchet MS"/>
              </a:rPr>
              <a:t> </a:t>
            </a:r>
            <a:r>
              <a:rPr sz="2800" spc="-229" dirty="0">
                <a:latin typeface="Trebuchet MS"/>
                <a:cs typeface="Trebuchet MS"/>
              </a:rPr>
              <a:t>cutting,”</a:t>
            </a:r>
            <a:r>
              <a:rPr sz="2800" spc="-375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said</a:t>
            </a:r>
            <a:r>
              <a:rPr sz="2800" spc="-350" dirty="0">
                <a:latin typeface="Trebuchet MS"/>
                <a:cs typeface="Trebuchet MS"/>
              </a:rPr>
              <a:t> </a:t>
            </a:r>
            <a:r>
              <a:rPr sz="2800" spc="-140" dirty="0">
                <a:latin typeface="Trebuchet MS"/>
                <a:cs typeface="Trebuchet MS"/>
              </a:rPr>
              <a:t>the</a:t>
            </a:r>
            <a:r>
              <a:rPr sz="2800" spc="-3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Hatter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3" y="2480906"/>
            <a:ext cx="3925189" cy="391337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018404" y="2480945"/>
            <a:ext cx="2146300" cy="1899285"/>
          </a:xfrm>
          <a:custGeom>
            <a:avLst/>
            <a:gdLst/>
            <a:ahLst/>
            <a:cxnLst/>
            <a:rect l="l" t="t" r="r" b="b"/>
            <a:pathLst>
              <a:path w="2146300" h="1899285">
                <a:moveTo>
                  <a:pt x="2146046" y="0"/>
                </a:moveTo>
                <a:lnTo>
                  <a:pt x="0" y="0"/>
                </a:lnTo>
                <a:lnTo>
                  <a:pt x="0" y="1898903"/>
                </a:lnTo>
                <a:lnTo>
                  <a:pt x="2146046" y="1898903"/>
                </a:lnTo>
                <a:lnTo>
                  <a:pt x="2146046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8404" y="4516463"/>
            <a:ext cx="2138045" cy="1878330"/>
          </a:xfrm>
          <a:custGeom>
            <a:avLst/>
            <a:gdLst/>
            <a:ahLst/>
            <a:cxnLst/>
            <a:rect l="l" t="t" r="r" b="b"/>
            <a:pathLst>
              <a:path w="2138045" h="1878329">
                <a:moveTo>
                  <a:pt x="2138045" y="0"/>
                </a:moveTo>
                <a:lnTo>
                  <a:pt x="0" y="0"/>
                </a:lnTo>
                <a:lnTo>
                  <a:pt x="0" y="1877822"/>
                </a:lnTo>
                <a:lnTo>
                  <a:pt x="2138045" y="1877822"/>
                </a:lnTo>
                <a:lnTo>
                  <a:pt x="2138045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11390" y="450265"/>
            <a:ext cx="4422140" cy="5949315"/>
          </a:xfrm>
          <a:prstGeom prst="rect">
            <a:avLst/>
          </a:prstGeom>
          <a:solidFill>
            <a:srgbClr val="7D7D7D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5"/>
              </a:spcBef>
            </a:pPr>
            <a:endParaRPr sz="2000">
              <a:latin typeface="Times New Roman"/>
              <a:cs typeface="Times New Roman"/>
            </a:endParaRPr>
          </a:p>
          <a:p>
            <a:pPr marL="542925" marR="595630">
              <a:lnSpc>
                <a:spcPct val="90000"/>
              </a:lnSpc>
            </a:pPr>
            <a:r>
              <a:rPr sz="2000" spc="-125" dirty="0">
                <a:latin typeface="Trebuchet MS"/>
                <a:cs typeface="Trebuchet MS"/>
              </a:rPr>
              <a:t>“Your</a:t>
            </a:r>
            <a:r>
              <a:rPr sz="2000" spc="-22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hair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wants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cutting,”</a:t>
            </a:r>
            <a:r>
              <a:rPr sz="2000" spc="-27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said </a:t>
            </a:r>
            <a:r>
              <a:rPr sz="2000" spc="-75" dirty="0">
                <a:latin typeface="Trebuchet MS"/>
                <a:cs typeface="Trebuchet MS"/>
              </a:rPr>
              <a:t>the</a:t>
            </a:r>
            <a:r>
              <a:rPr sz="2000" spc="-229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Hatter.</a:t>
            </a:r>
            <a:r>
              <a:rPr sz="2000" spc="-30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He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had</a:t>
            </a:r>
            <a:r>
              <a:rPr sz="2000" spc="-21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been</a:t>
            </a:r>
            <a:r>
              <a:rPr sz="2000" spc="-22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looking </a:t>
            </a:r>
            <a:r>
              <a:rPr sz="2000" spc="-60" dirty="0">
                <a:latin typeface="Trebuchet MS"/>
                <a:cs typeface="Trebuchet MS"/>
              </a:rPr>
              <a:t>at</a:t>
            </a:r>
            <a:r>
              <a:rPr sz="2000" spc="-26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Alice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for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some</a:t>
            </a:r>
            <a:r>
              <a:rPr sz="2000" spc="-19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time</a:t>
            </a:r>
            <a:r>
              <a:rPr sz="2000" spc="-22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with </a:t>
            </a:r>
            <a:r>
              <a:rPr sz="2000" spc="-95" dirty="0">
                <a:latin typeface="Trebuchet MS"/>
                <a:cs typeface="Trebuchet MS"/>
              </a:rPr>
              <a:t>great</a:t>
            </a:r>
            <a:r>
              <a:rPr sz="2000" spc="-23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curiosity,</a:t>
            </a:r>
            <a:r>
              <a:rPr sz="2000" spc="-26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and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this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was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his </a:t>
            </a:r>
            <a:r>
              <a:rPr sz="2000" spc="-105" dirty="0">
                <a:latin typeface="Trebuchet MS"/>
                <a:cs typeface="Trebuchet MS"/>
              </a:rPr>
              <a:t>first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speech.</a:t>
            </a:r>
            <a:endParaRPr sz="2000">
              <a:latin typeface="Trebuchet MS"/>
              <a:cs typeface="Trebuchet MS"/>
            </a:endParaRPr>
          </a:p>
          <a:p>
            <a:pPr marL="542925" marR="746125">
              <a:lnSpc>
                <a:spcPct val="91700"/>
              </a:lnSpc>
              <a:spcBef>
                <a:spcPts val="1000"/>
              </a:spcBef>
            </a:pPr>
            <a:r>
              <a:rPr sz="2000" spc="-125" dirty="0">
                <a:latin typeface="Trebuchet MS"/>
                <a:cs typeface="Trebuchet MS"/>
              </a:rPr>
              <a:t>“You</a:t>
            </a:r>
            <a:r>
              <a:rPr sz="2000" spc="-27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should</a:t>
            </a:r>
            <a:r>
              <a:rPr sz="2000" spc="-2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learn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not</a:t>
            </a:r>
            <a:r>
              <a:rPr sz="2000" spc="-22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to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make </a:t>
            </a:r>
            <a:r>
              <a:rPr sz="2000" spc="-80" dirty="0">
                <a:latin typeface="Trebuchet MS"/>
                <a:cs typeface="Trebuchet MS"/>
              </a:rPr>
              <a:t>personal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remarks,”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Alice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said </a:t>
            </a:r>
            <a:r>
              <a:rPr sz="2000" spc="-85" dirty="0">
                <a:latin typeface="Trebuchet MS"/>
                <a:cs typeface="Trebuchet MS"/>
              </a:rPr>
              <a:t>with</a:t>
            </a:r>
            <a:r>
              <a:rPr sz="2000" spc="-19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some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severity;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“it’s</a:t>
            </a:r>
            <a:r>
              <a:rPr sz="2000" spc="-229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very </a:t>
            </a:r>
            <a:r>
              <a:rPr sz="2000" spc="-10" dirty="0">
                <a:latin typeface="Trebuchet MS"/>
                <a:cs typeface="Trebuchet MS"/>
              </a:rPr>
              <a:t>rude.”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4395" cy="3801745"/>
          </a:xfrm>
          <a:prstGeom prst="rect">
            <a:avLst/>
          </a:prstGeom>
          <a:solidFill>
            <a:srgbClr val="57575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3100">
              <a:latin typeface="Times New Roman"/>
              <a:cs typeface="Times New Roman"/>
            </a:endParaRPr>
          </a:p>
          <a:p>
            <a:pPr marL="398780">
              <a:lnSpc>
                <a:spcPct val="100000"/>
              </a:lnSpc>
            </a:pP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discussion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269"/>
            <a:ext cx="3414395" cy="1979930"/>
          </a:xfrm>
          <a:custGeom>
            <a:avLst/>
            <a:gdLst/>
            <a:ahLst/>
            <a:cxnLst/>
            <a:rect l="l" t="t" r="r" b="b"/>
            <a:pathLst>
              <a:path w="3414395" h="1979929">
                <a:moveTo>
                  <a:pt x="3414395" y="0"/>
                </a:moveTo>
                <a:lnTo>
                  <a:pt x="0" y="0"/>
                </a:lnTo>
                <a:lnTo>
                  <a:pt x="0" y="1979802"/>
                </a:lnTo>
                <a:lnTo>
                  <a:pt x="3414395" y="1979802"/>
                </a:lnTo>
                <a:lnTo>
                  <a:pt x="3414395" y="0"/>
                </a:lnTo>
                <a:close/>
              </a:path>
            </a:pathLst>
          </a:custGeom>
          <a:solidFill>
            <a:srgbClr val="4470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4569" y="448055"/>
            <a:ext cx="7688580" cy="5953125"/>
          </a:xfrm>
          <a:prstGeom prst="rect">
            <a:avLst/>
          </a:prstGeom>
          <a:solidFill>
            <a:srgbClr val="7D7D7D">
              <a:alpha val="19999"/>
            </a:srgbClr>
          </a:solidFill>
        </p:spPr>
        <p:txBody>
          <a:bodyPr vert="horz" wrap="square" lIns="0" tIns="2279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95"/>
              </a:spcBef>
            </a:pPr>
            <a:endParaRPr sz="1800">
              <a:latin typeface="Times New Roman"/>
              <a:cs typeface="Times New Roman"/>
            </a:endParaRPr>
          </a:p>
          <a:p>
            <a:pPr marL="427355" marR="1677670">
              <a:lnSpc>
                <a:spcPct val="100000"/>
              </a:lnSpc>
              <a:spcBef>
                <a:spcPts val="5"/>
              </a:spcBef>
            </a:pPr>
            <a:r>
              <a:rPr sz="1800" b="1" spc="-75" dirty="0">
                <a:latin typeface="Trebuchet MS"/>
                <a:cs typeface="Trebuchet MS"/>
              </a:rPr>
              <a:t>When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the</a:t>
            </a:r>
            <a:r>
              <a:rPr sz="1800" b="1" spc="-22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Mad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Hatter</a:t>
            </a:r>
            <a:r>
              <a:rPr sz="1800" b="1" spc="-23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addresses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Alice</a:t>
            </a:r>
            <a:r>
              <a:rPr sz="1800" b="1" spc="-245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for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the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first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time</a:t>
            </a:r>
            <a:r>
              <a:rPr sz="1800" b="1" spc="-22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and </a:t>
            </a:r>
            <a:r>
              <a:rPr sz="1800" b="1" dirty="0">
                <a:latin typeface="Arial"/>
                <a:cs typeface="Arial"/>
              </a:rPr>
              <a:t>ventures</a:t>
            </a:r>
            <a:r>
              <a:rPr sz="1800" b="1" spc="1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make</a:t>
            </a:r>
            <a:r>
              <a:rPr sz="1800" b="1" spc="2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remark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“Your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hair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wants </a:t>
            </a:r>
            <a:r>
              <a:rPr sz="1800" b="1" dirty="0">
                <a:latin typeface="Arial"/>
                <a:cs typeface="Arial"/>
              </a:rPr>
              <a:t>cutting,”</a:t>
            </a:r>
            <a:r>
              <a:rPr sz="1800" b="1" spc="65" dirty="0">
                <a:latin typeface="Arial"/>
                <a:cs typeface="Arial"/>
              </a:rPr>
              <a:t> what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was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his</a:t>
            </a:r>
            <a:r>
              <a:rPr sz="1800" b="1" spc="-22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intention</a:t>
            </a:r>
            <a:r>
              <a:rPr sz="1800" b="1" spc="-25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in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saying</a:t>
            </a:r>
            <a:r>
              <a:rPr sz="1800" b="1" spc="-254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this</a:t>
            </a:r>
            <a:r>
              <a:rPr sz="1800" b="1" spc="-22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and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how </a:t>
            </a:r>
            <a:r>
              <a:rPr sz="1800" b="1" spc="-90" dirty="0">
                <a:latin typeface="Trebuchet MS"/>
                <a:cs typeface="Trebuchet MS"/>
              </a:rPr>
              <a:t>would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you</a:t>
            </a:r>
            <a:endParaRPr sz="1800">
              <a:latin typeface="Trebuchet MS"/>
              <a:cs typeface="Trebuchet MS"/>
            </a:endParaRPr>
          </a:p>
          <a:p>
            <a:pPr marL="42735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characterize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Alice’s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response?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95"/>
              </a:spcBef>
            </a:pPr>
            <a:endParaRPr sz="1800">
              <a:latin typeface="Arial"/>
              <a:cs typeface="Arial"/>
            </a:endParaRPr>
          </a:p>
          <a:p>
            <a:pPr marL="770255" marR="1492250" indent="-342900">
              <a:lnSpc>
                <a:spcPct val="100000"/>
              </a:lnSpc>
              <a:tabLst>
                <a:tab pos="770255" algn="l"/>
              </a:tabLst>
            </a:pPr>
            <a:r>
              <a:rPr sz="1400" spc="-25" dirty="0">
                <a:latin typeface="Trebuchet MS"/>
                <a:cs typeface="Trebuchet MS"/>
              </a:rPr>
              <a:t>4.</a:t>
            </a:r>
            <a:r>
              <a:rPr sz="1400" dirty="0">
                <a:latin typeface="Trebuchet MS"/>
                <a:cs typeface="Trebuchet MS"/>
              </a:rPr>
              <a:t>	</a:t>
            </a:r>
            <a:r>
              <a:rPr sz="1400" spc="-55" dirty="0">
                <a:latin typeface="Trebuchet MS"/>
                <a:cs typeface="Trebuchet MS"/>
              </a:rPr>
              <a:t>All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Lewis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Carroll’s</a:t>
            </a:r>
            <a:r>
              <a:rPr sz="1400" spc="-20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characters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speak</a:t>
            </a:r>
            <a:r>
              <a:rPr sz="1400" spc="29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as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uncompromising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social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hierarchs. </a:t>
            </a:r>
            <a:r>
              <a:rPr sz="1400" spc="-50" dirty="0">
                <a:latin typeface="Trebuchet MS"/>
                <a:cs typeface="Trebuchet MS"/>
              </a:rPr>
              <a:t>Any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display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manners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at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the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Tea</a:t>
            </a:r>
            <a:r>
              <a:rPr sz="1400" spc="-21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Party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is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nothing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more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than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an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expression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the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relations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status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-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symbolic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pantomime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of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mastery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on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one </a:t>
            </a:r>
            <a:r>
              <a:rPr sz="1400" spc="-45" dirty="0">
                <a:latin typeface="Trebuchet MS"/>
                <a:cs typeface="Trebuchet MS"/>
              </a:rPr>
              <a:t>hand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and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subservience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other.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412924"/>
      </a:dk2>
      <a:lt2>
        <a:srgbClr val="E2E7E8"/>
      </a:lt2>
      <a:accent1>
        <a:srgbClr val="C3988F"/>
      </a:accent1>
      <a:accent2>
        <a:srgbClr val="B79D7A"/>
      </a:accent2>
      <a:accent3>
        <a:srgbClr val="A6A67D"/>
      </a:accent3>
      <a:accent4>
        <a:srgbClr val="95AB75"/>
      </a:accent4>
      <a:accent5>
        <a:srgbClr val="8AAD83"/>
      </a:accent5>
      <a:accent6>
        <a:srgbClr val="77AF85"/>
      </a:accent6>
      <a:hlink>
        <a:srgbClr val="5A8B95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732</Words>
  <Application>Microsoft Office PowerPoint</Application>
  <PresentationFormat>Widescreen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Arial</vt:lpstr>
      <vt:lpstr>Avenir Next LT Pro</vt:lpstr>
      <vt:lpstr>Avenir Next LT Pro Light</vt:lpstr>
      <vt:lpstr>Calibri</vt:lpstr>
      <vt:lpstr>Sitka Subheading</vt:lpstr>
      <vt:lpstr>Times New Roman</vt:lpstr>
      <vt:lpstr>Trebuchet MS</vt:lpstr>
      <vt:lpstr>Office Theme</vt:lpstr>
      <vt:lpstr>PebbleVTI</vt:lpstr>
      <vt:lpstr> </vt:lpstr>
      <vt:lpstr>Alice</vt:lpstr>
      <vt:lpstr>There was a table set out under a tree in front of the house</vt:lpstr>
      <vt:lpstr>PowerPoint Presentation</vt:lpstr>
      <vt:lpstr>The table was a large one, but the three were all crowded together at one corner of it</vt:lpstr>
      <vt:lpstr>PowerPoint Presentation</vt:lpstr>
      <vt:lpstr>PowerPoint Presentation</vt:lpstr>
      <vt:lpstr> “Your hair wants cutting,” said the Hatter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Andrew Ness</cp:lastModifiedBy>
  <cp:revision>2</cp:revision>
  <dcterms:created xsi:type="dcterms:W3CDTF">2025-01-29T17:00:24Z</dcterms:created>
  <dcterms:modified xsi:type="dcterms:W3CDTF">2025-01-30T06:46:27Z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2025-01-29T00:00:00Z</vt:filetime>
  </property>
  <property fmtid="{D5CDD505-2E9C-101B-9397-08002B2CF9AE}" pid="3" name="Producer">
    <vt:lpwstr>3-Heights(TM) PDF Security Shell 4.8.25.2 (http://www.pdf-tools.com)</vt:lpwstr>
  </property>
</Properties>
</file>