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Shrikhand" charset="1" panose="02000000000000000000"/>
      <p:regular r:id="rId13"/>
    </p:embeddedFont>
    <p:embeddedFont>
      <p:font typeface="Adlery Pro" charset="1" panose="00000000000000000000"/>
      <p:regular r:id="rId14"/>
    </p:embeddedFont>
    <p:embeddedFont>
      <p:font typeface="Roboto Bold" charset="1" panose="02000000000000000000"/>
      <p:regular r:id="rId15"/>
    </p:embeddedFont>
    <p:embeddedFont>
      <p:font typeface="League Spartan" charset="1" panose="00000800000000000000"/>
      <p:regular r:id="rId16"/>
    </p:embeddedFont>
    <p:embeddedFont>
      <p:font typeface="Poppins" charset="1" panose="00000500000000000000"/>
      <p:regular r:id="rId17"/>
    </p:embeddedFont>
    <p:embeddedFont>
      <p:font typeface="Roboto Italics" charset="1" panose="02000000000000000000"/>
      <p:regular r:id="rId18"/>
    </p:embeddedFont>
    <p:embeddedFont>
      <p:font typeface="Roboto" charset="1" panose="02000000000000000000"/>
      <p:regular r:id="rId19"/>
    </p:embeddedFont>
    <p:embeddedFont>
      <p:font typeface="Canva Sans Bold" charset="1" panose="020B0803030501040103"/>
      <p:regular r:id="rId20"/>
    </p:embeddedFont>
    <p:embeddedFont>
      <p:font typeface="Canva Sans Bold Italics" charset="1" panose="020B0803030501040103"/>
      <p:regular r:id="rId21"/>
    </p:embeddedFont>
    <p:embeddedFont>
      <p:font typeface="Canva Sans Italics" charset="1" panose="020B0503030501040103"/>
      <p:regular r:id="rId22"/>
    </p:embeddedFont>
    <p:embeddedFont>
      <p:font typeface="Canva Sans" charset="1" panose="020B0503030501040103"/>
      <p:regular r:id="rId23"/>
    </p:embeddedFont>
    <p:embeddedFont>
      <p:font typeface="Archivo Black" charset="1" panose="020B0A03020202020B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04878" y="2832148"/>
            <a:ext cx="18897757" cy="5304984"/>
            <a:chOff x="0" y="0"/>
            <a:chExt cx="7382442" cy="2072401"/>
          </a:xfrm>
        </p:grpSpPr>
        <p:sp>
          <p:nvSpPr>
            <p:cNvPr name="Freeform 3" id="3"/>
            <p:cNvSpPr/>
            <p:nvPr/>
          </p:nvSpPr>
          <p:spPr>
            <a:xfrm flipH="false" flipV="false" rot="0">
              <a:off x="48260" y="48260"/>
              <a:ext cx="7334182" cy="2024141"/>
            </a:xfrm>
            <a:custGeom>
              <a:avLst/>
              <a:gdLst/>
              <a:ahLst/>
              <a:cxnLst/>
              <a:rect r="r" b="b" t="t" l="l"/>
              <a:pathLst>
                <a:path h="2024141" w="7334182">
                  <a:moveTo>
                    <a:pt x="0" y="0"/>
                  </a:moveTo>
                  <a:lnTo>
                    <a:pt x="7334182" y="0"/>
                  </a:lnTo>
                  <a:lnTo>
                    <a:pt x="7334182" y="2024141"/>
                  </a:lnTo>
                  <a:lnTo>
                    <a:pt x="0" y="2024141"/>
                  </a:lnTo>
                  <a:close/>
                </a:path>
              </a:pathLst>
            </a:custGeom>
            <a:solidFill>
              <a:srgbClr val="040403"/>
            </a:solidFill>
          </p:spPr>
        </p:sp>
        <p:sp>
          <p:nvSpPr>
            <p:cNvPr name="Freeform 4" id="4"/>
            <p:cNvSpPr/>
            <p:nvPr/>
          </p:nvSpPr>
          <p:spPr>
            <a:xfrm flipH="false" flipV="false" rot="0">
              <a:off x="6350" y="6350"/>
              <a:ext cx="7334182" cy="2024141"/>
            </a:xfrm>
            <a:custGeom>
              <a:avLst/>
              <a:gdLst/>
              <a:ahLst/>
              <a:cxnLst/>
              <a:rect r="r" b="b" t="t" l="l"/>
              <a:pathLst>
                <a:path h="2024141" w="7334182">
                  <a:moveTo>
                    <a:pt x="0" y="0"/>
                  </a:moveTo>
                  <a:lnTo>
                    <a:pt x="7334182" y="0"/>
                  </a:lnTo>
                  <a:lnTo>
                    <a:pt x="7334182" y="2024141"/>
                  </a:lnTo>
                  <a:lnTo>
                    <a:pt x="0" y="2024141"/>
                  </a:lnTo>
                  <a:close/>
                </a:path>
              </a:pathLst>
            </a:custGeom>
            <a:solidFill>
              <a:srgbClr val="FFFFFF"/>
            </a:solidFill>
          </p:spPr>
        </p:sp>
        <p:sp>
          <p:nvSpPr>
            <p:cNvPr name="Freeform 5" id="5"/>
            <p:cNvSpPr/>
            <p:nvPr/>
          </p:nvSpPr>
          <p:spPr>
            <a:xfrm flipH="false" flipV="false" rot="0">
              <a:off x="0" y="0"/>
              <a:ext cx="7346882" cy="2036841"/>
            </a:xfrm>
            <a:custGeom>
              <a:avLst/>
              <a:gdLst/>
              <a:ahLst/>
              <a:cxnLst/>
              <a:rect r="r" b="b" t="t" l="l"/>
              <a:pathLst>
                <a:path h="2036841" w="7346882">
                  <a:moveTo>
                    <a:pt x="7346882" y="2036841"/>
                  </a:moveTo>
                  <a:lnTo>
                    <a:pt x="0" y="2036841"/>
                  </a:lnTo>
                  <a:lnTo>
                    <a:pt x="0" y="0"/>
                  </a:lnTo>
                  <a:lnTo>
                    <a:pt x="7346882" y="0"/>
                  </a:lnTo>
                  <a:lnTo>
                    <a:pt x="7346882" y="2036841"/>
                  </a:lnTo>
                  <a:close/>
                  <a:moveTo>
                    <a:pt x="12700" y="2024141"/>
                  </a:moveTo>
                  <a:lnTo>
                    <a:pt x="7334182" y="2024141"/>
                  </a:lnTo>
                  <a:lnTo>
                    <a:pt x="7334182" y="12700"/>
                  </a:lnTo>
                  <a:lnTo>
                    <a:pt x="12700" y="12700"/>
                  </a:lnTo>
                  <a:lnTo>
                    <a:pt x="12700" y="2024141"/>
                  </a:lnTo>
                  <a:close/>
                </a:path>
              </a:pathLst>
            </a:custGeom>
            <a:solidFill>
              <a:srgbClr val="1A3B74"/>
            </a:solidFill>
          </p:spPr>
        </p:sp>
      </p:grpSp>
      <p:sp>
        <p:nvSpPr>
          <p:cNvPr name="TextBox 6" id="6"/>
          <p:cNvSpPr txBox="true"/>
          <p:nvPr/>
        </p:nvSpPr>
        <p:spPr>
          <a:xfrm rot="0">
            <a:off x="1430605" y="3612093"/>
            <a:ext cx="15979236" cy="1990805"/>
          </a:xfrm>
          <a:prstGeom prst="rect">
            <a:avLst/>
          </a:prstGeom>
        </p:spPr>
        <p:txBody>
          <a:bodyPr anchor="t" rtlCol="false" tIns="0" lIns="0" bIns="0" rIns="0">
            <a:spAutoFit/>
          </a:bodyPr>
          <a:lstStyle/>
          <a:p>
            <a:pPr algn="l" marL="0" indent="0" lvl="0">
              <a:lnSpc>
                <a:spcPts val="14508"/>
              </a:lnSpc>
            </a:pPr>
            <a:r>
              <a:rPr lang="en-US" sz="16120" spc="806">
                <a:solidFill>
                  <a:srgbClr val="041E4C"/>
                </a:solidFill>
                <a:latin typeface="Shrikhand"/>
                <a:ea typeface="Shrikhand"/>
                <a:cs typeface="Shrikhand"/>
                <a:sym typeface="Shrikhand"/>
              </a:rPr>
              <a:t>English Class</a:t>
            </a:r>
          </a:p>
        </p:txBody>
      </p:sp>
      <p:sp>
        <p:nvSpPr>
          <p:cNvPr name="AutoShape 7" id="7"/>
          <p:cNvSpPr/>
          <p:nvPr/>
        </p:nvSpPr>
        <p:spPr>
          <a:xfrm>
            <a:off x="3829970" y="5491162"/>
            <a:ext cx="10999818" cy="23812"/>
          </a:xfrm>
          <a:prstGeom prst="line">
            <a:avLst/>
          </a:prstGeom>
          <a:ln cap="flat" w="47625">
            <a:solidFill>
              <a:srgbClr val="8C4C00">
                <a:alpha val="86667"/>
              </a:srgbClr>
            </a:solidFill>
            <a:prstDash val="solid"/>
            <a:headEnd type="diamond" len="lg" w="lg"/>
            <a:tailEnd type="diamond" len="lg" w="lg"/>
          </a:ln>
        </p:spPr>
      </p:sp>
      <p:sp>
        <p:nvSpPr>
          <p:cNvPr name="Freeform 8" id="8"/>
          <p:cNvSpPr/>
          <p:nvPr/>
        </p:nvSpPr>
        <p:spPr>
          <a:xfrm flipH="false" flipV="false" rot="-3002856">
            <a:off x="16253806" y="3619944"/>
            <a:ext cx="4068387" cy="3602372"/>
          </a:xfrm>
          <a:custGeom>
            <a:avLst/>
            <a:gdLst/>
            <a:ahLst/>
            <a:cxnLst/>
            <a:rect r="r" b="b" t="t" l="l"/>
            <a:pathLst>
              <a:path h="3602372" w="4068387">
                <a:moveTo>
                  <a:pt x="0" y="0"/>
                </a:moveTo>
                <a:lnTo>
                  <a:pt x="4068388" y="0"/>
                </a:lnTo>
                <a:lnTo>
                  <a:pt x="4068388" y="3602373"/>
                </a:lnTo>
                <a:lnTo>
                  <a:pt x="0" y="36023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8621299" y="5421130"/>
            <a:ext cx="2901016" cy="2610915"/>
          </a:xfrm>
          <a:custGeom>
            <a:avLst/>
            <a:gdLst/>
            <a:ahLst/>
            <a:cxnLst/>
            <a:rect r="r" b="b" t="t" l="l"/>
            <a:pathLst>
              <a:path h="2610915" w="2901016">
                <a:moveTo>
                  <a:pt x="0" y="0"/>
                </a:moveTo>
                <a:lnTo>
                  <a:pt x="2901016" y="0"/>
                </a:lnTo>
                <a:lnTo>
                  <a:pt x="2901016" y="2610915"/>
                </a:lnTo>
                <a:lnTo>
                  <a:pt x="0" y="26109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4062784" y="0"/>
            <a:ext cx="4225216" cy="1688623"/>
          </a:xfrm>
          <a:custGeom>
            <a:avLst/>
            <a:gdLst/>
            <a:ahLst/>
            <a:cxnLst/>
            <a:rect r="r" b="b" t="t" l="l"/>
            <a:pathLst>
              <a:path h="1688623" w="4225216">
                <a:moveTo>
                  <a:pt x="0" y="0"/>
                </a:moveTo>
                <a:lnTo>
                  <a:pt x="4225216" y="0"/>
                </a:lnTo>
                <a:lnTo>
                  <a:pt x="4225216" y="1688623"/>
                </a:lnTo>
                <a:lnTo>
                  <a:pt x="0" y="1688623"/>
                </a:lnTo>
                <a:lnTo>
                  <a:pt x="0" y="0"/>
                </a:lnTo>
                <a:close/>
              </a:path>
            </a:pathLst>
          </a:custGeom>
          <a:blipFill>
            <a:blip r:embed="rId6"/>
            <a:stretch>
              <a:fillRect l="0" t="-57143" r="0" b="-93073"/>
            </a:stretch>
          </a:blipFill>
        </p:spPr>
      </p:sp>
      <p:sp>
        <p:nvSpPr>
          <p:cNvPr name="TextBox 11" id="11"/>
          <p:cNvSpPr txBox="true"/>
          <p:nvPr/>
        </p:nvSpPr>
        <p:spPr>
          <a:xfrm rot="-699260">
            <a:off x="4938454" y="5499209"/>
            <a:ext cx="1508455" cy="872338"/>
          </a:xfrm>
          <a:prstGeom prst="rect">
            <a:avLst/>
          </a:prstGeom>
        </p:spPr>
        <p:txBody>
          <a:bodyPr anchor="t" rtlCol="false" tIns="0" lIns="0" bIns="0" rIns="0">
            <a:spAutoFit/>
          </a:bodyPr>
          <a:lstStyle/>
          <a:p>
            <a:pPr algn="ctr">
              <a:lnSpc>
                <a:spcPts val="5897"/>
              </a:lnSpc>
            </a:pPr>
            <a:r>
              <a:rPr lang="en-US" sz="4212">
                <a:solidFill>
                  <a:srgbClr val="8C4C00"/>
                </a:solidFill>
                <a:latin typeface="Shrikhand"/>
                <a:ea typeface="Shrikhand"/>
                <a:cs typeface="Shrikhand"/>
                <a:sym typeface="Shrikhand"/>
              </a:rPr>
              <a:t>with</a:t>
            </a:r>
          </a:p>
        </p:txBody>
      </p:sp>
      <p:sp>
        <p:nvSpPr>
          <p:cNvPr name="TextBox 12" id="12"/>
          <p:cNvSpPr txBox="true"/>
          <p:nvPr/>
        </p:nvSpPr>
        <p:spPr>
          <a:xfrm rot="0">
            <a:off x="6033089" y="6169602"/>
            <a:ext cx="5176420" cy="1293755"/>
          </a:xfrm>
          <a:prstGeom prst="rect">
            <a:avLst/>
          </a:prstGeom>
        </p:spPr>
        <p:txBody>
          <a:bodyPr anchor="t" rtlCol="false" tIns="0" lIns="0" bIns="0" rIns="0">
            <a:spAutoFit/>
          </a:bodyPr>
          <a:lstStyle/>
          <a:p>
            <a:pPr algn="ctr">
              <a:lnSpc>
                <a:spcPts val="10065"/>
              </a:lnSpc>
            </a:pPr>
            <a:r>
              <a:rPr lang="en-US" sz="7189">
                <a:solidFill>
                  <a:srgbClr val="000000"/>
                </a:solidFill>
                <a:latin typeface="Adlery Pro"/>
                <a:ea typeface="Adlery Pro"/>
                <a:cs typeface="Adlery Pro"/>
                <a:sym typeface="Adlery Pro"/>
              </a:rPr>
              <a:t>Teacher Mady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0" t="-9148" r="0" b="-9148"/>
            </a:stretch>
          </a:blipFill>
        </p:spPr>
      </p:sp>
      <p:grpSp>
        <p:nvGrpSpPr>
          <p:cNvPr name="Group 3" id="3"/>
          <p:cNvGrpSpPr/>
          <p:nvPr/>
        </p:nvGrpSpPr>
        <p:grpSpPr>
          <a:xfrm rot="0">
            <a:off x="1717675" y="0"/>
            <a:ext cx="805519" cy="2673350"/>
            <a:chOff x="0" y="0"/>
            <a:chExt cx="212153" cy="704092"/>
          </a:xfrm>
        </p:grpSpPr>
        <p:sp>
          <p:nvSpPr>
            <p:cNvPr name="Freeform 4" id="4"/>
            <p:cNvSpPr/>
            <p:nvPr/>
          </p:nvSpPr>
          <p:spPr>
            <a:xfrm flipH="false" flipV="false" rot="0">
              <a:off x="0" y="0"/>
              <a:ext cx="212153" cy="704092"/>
            </a:xfrm>
            <a:custGeom>
              <a:avLst/>
              <a:gdLst/>
              <a:ahLst/>
              <a:cxnLst/>
              <a:rect r="r" b="b" t="t" l="l"/>
              <a:pathLst>
                <a:path h="704092" w="212153">
                  <a:moveTo>
                    <a:pt x="0" y="0"/>
                  </a:moveTo>
                  <a:lnTo>
                    <a:pt x="212153" y="0"/>
                  </a:lnTo>
                  <a:lnTo>
                    <a:pt x="212153" y="704092"/>
                  </a:lnTo>
                  <a:lnTo>
                    <a:pt x="0" y="704092"/>
                  </a:lnTo>
                  <a:close/>
                </a:path>
              </a:pathLst>
            </a:custGeom>
            <a:solidFill>
              <a:srgbClr val="EDC254"/>
            </a:solidFill>
          </p:spPr>
        </p:sp>
        <p:sp>
          <p:nvSpPr>
            <p:cNvPr name="TextBox 5" id="5"/>
            <p:cNvSpPr txBox="true"/>
            <p:nvPr/>
          </p:nvSpPr>
          <p:spPr>
            <a:xfrm>
              <a:off x="0" y="-47625"/>
              <a:ext cx="212153" cy="751717"/>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717675" y="7613650"/>
            <a:ext cx="805519" cy="2673350"/>
            <a:chOff x="0" y="0"/>
            <a:chExt cx="212153" cy="704092"/>
          </a:xfrm>
        </p:grpSpPr>
        <p:sp>
          <p:nvSpPr>
            <p:cNvPr name="Freeform 7" id="7"/>
            <p:cNvSpPr/>
            <p:nvPr/>
          </p:nvSpPr>
          <p:spPr>
            <a:xfrm flipH="false" flipV="false" rot="0">
              <a:off x="0" y="0"/>
              <a:ext cx="212153" cy="704092"/>
            </a:xfrm>
            <a:custGeom>
              <a:avLst/>
              <a:gdLst/>
              <a:ahLst/>
              <a:cxnLst/>
              <a:rect r="r" b="b" t="t" l="l"/>
              <a:pathLst>
                <a:path h="704092" w="212153">
                  <a:moveTo>
                    <a:pt x="0" y="0"/>
                  </a:moveTo>
                  <a:lnTo>
                    <a:pt x="212153" y="0"/>
                  </a:lnTo>
                  <a:lnTo>
                    <a:pt x="212153" y="704092"/>
                  </a:lnTo>
                  <a:lnTo>
                    <a:pt x="0" y="704092"/>
                  </a:lnTo>
                  <a:close/>
                </a:path>
              </a:pathLst>
            </a:custGeom>
            <a:solidFill>
              <a:srgbClr val="EDC254"/>
            </a:solidFill>
          </p:spPr>
        </p:sp>
        <p:sp>
          <p:nvSpPr>
            <p:cNvPr name="TextBox 8" id="8"/>
            <p:cNvSpPr txBox="true"/>
            <p:nvPr/>
          </p:nvSpPr>
          <p:spPr>
            <a:xfrm>
              <a:off x="0" y="-47625"/>
              <a:ext cx="212153" cy="751717"/>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4300200" y="3190875"/>
            <a:ext cx="2546350" cy="7410450"/>
            <a:chOff x="0" y="0"/>
            <a:chExt cx="670644" cy="1951723"/>
          </a:xfrm>
        </p:grpSpPr>
        <p:sp>
          <p:nvSpPr>
            <p:cNvPr name="Freeform 10" id="10"/>
            <p:cNvSpPr/>
            <p:nvPr/>
          </p:nvSpPr>
          <p:spPr>
            <a:xfrm flipH="false" flipV="false" rot="0">
              <a:off x="0" y="0"/>
              <a:ext cx="670644" cy="1951724"/>
            </a:xfrm>
            <a:custGeom>
              <a:avLst/>
              <a:gdLst/>
              <a:ahLst/>
              <a:cxnLst/>
              <a:rect r="r" b="b" t="t" l="l"/>
              <a:pathLst>
                <a:path h="1951724" w="670644">
                  <a:moveTo>
                    <a:pt x="155060" y="0"/>
                  </a:moveTo>
                  <a:lnTo>
                    <a:pt x="515583" y="0"/>
                  </a:lnTo>
                  <a:cubicBezTo>
                    <a:pt x="601221" y="0"/>
                    <a:pt x="670644" y="69423"/>
                    <a:pt x="670644" y="155060"/>
                  </a:cubicBezTo>
                  <a:lnTo>
                    <a:pt x="670644" y="1796663"/>
                  </a:lnTo>
                  <a:cubicBezTo>
                    <a:pt x="670644" y="1882301"/>
                    <a:pt x="601221" y="1951724"/>
                    <a:pt x="515583" y="1951724"/>
                  </a:cubicBezTo>
                  <a:lnTo>
                    <a:pt x="155060" y="1951724"/>
                  </a:lnTo>
                  <a:cubicBezTo>
                    <a:pt x="113936" y="1951724"/>
                    <a:pt x="74496" y="1935387"/>
                    <a:pt x="45416" y="1906307"/>
                  </a:cubicBezTo>
                  <a:cubicBezTo>
                    <a:pt x="16337" y="1877228"/>
                    <a:pt x="0" y="1837788"/>
                    <a:pt x="0" y="1796663"/>
                  </a:cubicBezTo>
                  <a:lnTo>
                    <a:pt x="0" y="155060"/>
                  </a:lnTo>
                  <a:cubicBezTo>
                    <a:pt x="0" y="69423"/>
                    <a:pt x="69423" y="0"/>
                    <a:pt x="155060" y="0"/>
                  </a:cubicBezTo>
                  <a:close/>
                </a:path>
              </a:pathLst>
            </a:custGeom>
            <a:solidFill>
              <a:srgbClr val="EDC254"/>
            </a:solidFill>
          </p:spPr>
        </p:sp>
        <p:sp>
          <p:nvSpPr>
            <p:cNvPr name="TextBox 11" id="11"/>
            <p:cNvSpPr txBox="true"/>
            <p:nvPr/>
          </p:nvSpPr>
          <p:spPr>
            <a:xfrm>
              <a:off x="0" y="-47625"/>
              <a:ext cx="670644" cy="199934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4062784" y="0"/>
            <a:ext cx="4225216" cy="1688623"/>
          </a:xfrm>
          <a:custGeom>
            <a:avLst/>
            <a:gdLst/>
            <a:ahLst/>
            <a:cxnLst/>
            <a:rect r="r" b="b" t="t" l="l"/>
            <a:pathLst>
              <a:path h="1688623" w="4225216">
                <a:moveTo>
                  <a:pt x="0" y="0"/>
                </a:moveTo>
                <a:lnTo>
                  <a:pt x="4225216" y="0"/>
                </a:lnTo>
                <a:lnTo>
                  <a:pt x="4225216" y="1688623"/>
                </a:lnTo>
                <a:lnTo>
                  <a:pt x="0" y="1688623"/>
                </a:lnTo>
                <a:lnTo>
                  <a:pt x="0" y="0"/>
                </a:lnTo>
                <a:close/>
              </a:path>
            </a:pathLst>
          </a:custGeom>
          <a:blipFill>
            <a:blip r:embed="rId3"/>
            <a:stretch>
              <a:fillRect l="0" t="-57143" r="0" b="-93073"/>
            </a:stretch>
          </a:blipFill>
        </p:spPr>
      </p:sp>
      <p:sp>
        <p:nvSpPr>
          <p:cNvPr name="TextBox 13" id="13"/>
          <p:cNvSpPr txBox="true"/>
          <p:nvPr/>
        </p:nvSpPr>
        <p:spPr>
          <a:xfrm rot="0">
            <a:off x="1717675" y="3238271"/>
            <a:ext cx="5118304" cy="980101"/>
          </a:xfrm>
          <a:prstGeom prst="rect">
            <a:avLst/>
          </a:prstGeom>
        </p:spPr>
        <p:txBody>
          <a:bodyPr anchor="t" rtlCol="false" tIns="0" lIns="0" bIns="0" rIns="0">
            <a:spAutoFit/>
          </a:bodyPr>
          <a:lstStyle/>
          <a:p>
            <a:pPr algn="l">
              <a:lnSpc>
                <a:spcPts val="7928"/>
              </a:lnSpc>
              <a:spcBef>
                <a:spcPct val="0"/>
              </a:spcBef>
            </a:pPr>
            <a:r>
              <a:rPr lang="en-US" b="true" sz="5663">
                <a:solidFill>
                  <a:srgbClr val="000000"/>
                </a:solidFill>
                <a:latin typeface="Roboto Bold"/>
                <a:ea typeface="Roboto Bold"/>
                <a:cs typeface="Roboto Bold"/>
                <a:sym typeface="Roboto Bold"/>
              </a:rPr>
              <a:t>TRIAL LESSON </a:t>
            </a:r>
          </a:p>
        </p:txBody>
      </p:sp>
      <p:sp>
        <p:nvSpPr>
          <p:cNvPr name="TextBox 14" id="14"/>
          <p:cNvSpPr txBox="true"/>
          <p:nvPr/>
        </p:nvSpPr>
        <p:spPr>
          <a:xfrm rot="0">
            <a:off x="1717675" y="4263363"/>
            <a:ext cx="13344293" cy="1360313"/>
          </a:xfrm>
          <a:prstGeom prst="rect">
            <a:avLst/>
          </a:prstGeom>
        </p:spPr>
        <p:txBody>
          <a:bodyPr anchor="t" rtlCol="false" tIns="0" lIns="0" bIns="0" rIns="0">
            <a:spAutoFit/>
          </a:bodyPr>
          <a:lstStyle/>
          <a:p>
            <a:pPr algn="l">
              <a:lnSpc>
                <a:spcPts val="11122"/>
              </a:lnSpc>
              <a:spcBef>
                <a:spcPct val="0"/>
              </a:spcBef>
            </a:pPr>
            <a:r>
              <a:rPr lang="en-US" b="true" sz="7944">
                <a:solidFill>
                  <a:srgbClr val="000000"/>
                </a:solidFill>
                <a:latin typeface="League Spartan"/>
                <a:ea typeface="League Spartan"/>
                <a:cs typeface="League Spartan"/>
                <a:sym typeface="League Spartan"/>
              </a:rPr>
              <a:t>SELF-INTRODUCTIONS</a:t>
            </a:r>
          </a:p>
        </p:txBody>
      </p:sp>
      <p:sp>
        <p:nvSpPr>
          <p:cNvPr name="TextBox 15" id="15"/>
          <p:cNvSpPr txBox="true"/>
          <p:nvPr/>
        </p:nvSpPr>
        <p:spPr>
          <a:xfrm rot="0">
            <a:off x="1717675" y="6580678"/>
            <a:ext cx="11663119" cy="1032972"/>
          </a:xfrm>
          <a:prstGeom prst="rect">
            <a:avLst/>
          </a:prstGeom>
        </p:spPr>
        <p:txBody>
          <a:bodyPr anchor="t" rtlCol="false" tIns="0" lIns="0" bIns="0" rIns="0">
            <a:spAutoFit/>
          </a:bodyPr>
          <a:lstStyle/>
          <a:p>
            <a:pPr algn="l">
              <a:lnSpc>
                <a:spcPts val="4136"/>
              </a:lnSpc>
              <a:spcBef>
                <a:spcPct val="0"/>
              </a:spcBef>
            </a:pPr>
            <a:r>
              <a:rPr lang="en-US" sz="2954">
                <a:solidFill>
                  <a:srgbClr val="2A0947"/>
                </a:solidFill>
                <a:latin typeface="Poppins"/>
                <a:ea typeface="Poppins"/>
                <a:cs typeface="Poppins"/>
                <a:sym typeface="Poppins"/>
              </a:rPr>
              <a:t>Th</a:t>
            </a:r>
            <a:r>
              <a:rPr lang="en-US" sz="2954">
                <a:solidFill>
                  <a:srgbClr val="2A0947"/>
                </a:solidFill>
                <a:latin typeface="Poppins"/>
                <a:ea typeface="Poppins"/>
                <a:cs typeface="Poppins"/>
                <a:sym typeface="Poppins"/>
              </a:rPr>
              <a:t>is course will teach you the essential English you need for common business and workplace situations.</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7259300" y="-2057400"/>
            <a:ext cx="3086100" cy="30861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EDC254"/>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43106" y="9706280"/>
            <a:ext cx="19370880" cy="1047546"/>
            <a:chOff x="0" y="0"/>
            <a:chExt cx="5101796" cy="275897"/>
          </a:xfrm>
        </p:grpSpPr>
        <p:sp>
          <p:nvSpPr>
            <p:cNvPr name="Freeform 6" id="6"/>
            <p:cNvSpPr/>
            <p:nvPr/>
          </p:nvSpPr>
          <p:spPr>
            <a:xfrm flipH="false" flipV="false" rot="0">
              <a:off x="0" y="0"/>
              <a:ext cx="5101796" cy="275897"/>
            </a:xfrm>
            <a:custGeom>
              <a:avLst/>
              <a:gdLst/>
              <a:ahLst/>
              <a:cxnLst/>
              <a:rect r="r" b="b" t="t" l="l"/>
              <a:pathLst>
                <a:path h="275897" w="5101796">
                  <a:moveTo>
                    <a:pt x="0" y="0"/>
                  </a:moveTo>
                  <a:lnTo>
                    <a:pt x="5101796" y="0"/>
                  </a:lnTo>
                  <a:lnTo>
                    <a:pt x="5101796" y="275897"/>
                  </a:lnTo>
                  <a:lnTo>
                    <a:pt x="0" y="275897"/>
                  </a:lnTo>
                  <a:close/>
                </a:path>
              </a:pathLst>
            </a:custGeom>
            <a:solidFill>
              <a:srgbClr val="EDC254"/>
            </a:solidFill>
          </p:spPr>
        </p:sp>
        <p:sp>
          <p:nvSpPr>
            <p:cNvPr name="TextBox 7" id="7"/>
            <p:cNvSpPr txBox="true"/>
            <p:nvPr/>
          </p:nvSpPr>
          <p:spPr>
            <a:xfrm>
              <a:off x="0" y="-47625"/>
              <a:ext cx="5101796" cy="32352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5549900" y="-2353537"/>
            <a:ext cx="3086100" cy="308610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C254"/>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aphicFrame>
        <p:nvGraphicFramePr>
          <p:cNvPr name="Table 11" id="11"/>
          <p:cNvGraphicFramePr>
            <a:graphicFrameLocks noGrp="true"/>
          </p:cNvGraphicFramePr>
          <p:nvPr/>
        </p:nvGraphicFramePr>
        <p:xfrm>
          <a:off x="1028700" y="2543993"/>
          <a:ext cx="15976555" cy="6714307"/>
        </p:xfrm>
        <a:graphic>
          <a:graphicData uri="http://schemas.openxmlformats.org/drawingml/2006/table">
            <a:tbl>
              <a:tblPr/>
              <a:tblGrid>
                <a:gridCol w="5192976"/>
                <a:gridCol w="10783579"/>
              </a:tblGrid>
              <a:tr h="2059562">
                <a:tc>
                  <a:txBody>
                    <a:bodyPr anchor="t" rtlCol="false"/>
                    <a:lstStyle/>
                    <a:p>
                      <a:pPr algn="l">
                        <a:lnSpc>
                          <a:spcPts val="4199"/>
                        </a:lnSpc>
                        <a:defRPr/>
                      </a:pPr>
                      <a:r>
                        <a:rPr lang="en-US" sz="2999" b="true">
                          <a:solidFill>
                            <a:srgbClr val="000000"/>
                          </a:solidFill>
                          <a:latin typeface="Roboto Bold"/>
                          <a:ea typeface="Roboto Bold"/>
                          <a:cs typeface="Roboto Bold"/>
                          <a:sym typeface="Roboto Bold"/>
                        </a:rPr>
                        <a:t>attentive   </a:t>
                      </a:r>
                      <a:r>
                        <a:rPr lang="en-US" sz="2999" i="true">
                          <a:solidFill>
                            <a:srgbClr val="000000"/>
                          </a:solidFill>
                          <a:latin typeface="Roboto Italics"/>
                          <a:ea typeface="Roboto Italics"/>
                          <a:cs typeface="Roboto Italics"/>
                          <a:sym typeface="Roboto Italics"/>
                        </a:rPr>
                        <a:t>/əˈten·tɪv/</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199"/>
                        </a:lnSpc>
                        <a:defRPr/>
                      </a:pPr>
                      <a:r>
                        <a:rPr lang="en-US" sz="2999">
                          <a:solidFill>
                            <a:srgbClr val="000000"/>
                          </a:solidFill>
                          <a:latin typeface="Roboto"/>
                          <a:ea typeface="Roboto"/>
                          <a:cs typeface="Roboto"/>
                          <a:sym typeface="Roboto"/>
                        </a:rPr>
                        <a:t>listening or watching carefully:</a:t>
                      </a:r>
                      <a:endParaRPr lang="en-US" sz="1100"/>
                    </a:p>
                    <a:p>
                      <a:pPr algn="just">
                        <a:lnSpc>
                          <a:spcPts val="4199"/>
                        </a:lnSpc>
                      </a:pPr>
                    </a:p>
                    <a:p>
                      <a:pPr algn="just">
                        <a:lnSpc>
                          <a:spcPts val="4199"/>
                        </a:lnSpc>
                      </a:pPr>
                      <a:r>
                        <a:rPr lang="en-US" sz="2999">
                          <a:solidFill>
                            <a:srgbClr val="000000"/>
                          </a:solidFill>
                          <a:latin typeface="Roboto"/>
                          <a:ea typeface="Roboto"/>
                          <a:cs typeface="Roboto"/>
                          <a:sym typeface="Roboto"/>
                        </a:rPr>
                        <a:t>e.g. Please be </a:t>
                      </a:r>
                      <a:r>
                        <a:rPr lang="en-US" sz="2999" b="true">
                          <a:solidFill>
                            <a:srgbClr val="000000"/>
                          </a:solidFill>
                          <a:latin typeface="Roboto Bold"/>
                          <a:ea typeface="Roboto Bold"/>
                          <a:cs typeface="Roboto Bold"/>
                          <a:sym typeface="Roboto Bold"/>
                        </a:rPr>
                        <a:t>attentive</a:t>
                      </a:r>
                      <a:r>
                        <a:rPr lang="en-US" sz="2999">
                          <a:solidFill>
                            <a:srgbClr val="000000"/>
                          </a:solidFill>
                          <a:latin typeface="Roboto"/>
                          <a:ea typeface="Roboto"/>
                          <a:cs typeface="Roboto"/>
                          <a:sym typeface="Roboto"/>
                        </a:rPr>
                        <a:t> while I'm speaking.</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595183">
                <a:tc>
                  <a:txBody>
                    <a:bodyPr anchor="t" rtlCol="false"/>
                    <a:lstStyle/>
                    <a:p>
                      <a:pPr algn="l">
                        <a:lnSpc>
                          <a:spcPts val="4199"/>
                        </a:lnSpc>
                        <a:defRPr/>
                      </a:pPr>
                      <a:r>
                        <a:rPr lang="en-US" sz="2999" b="true">
                          <a:solidFill>
                            <a:srgbClr val="000000"/>
                          </a:solidFill>
                          <a:latin typeface="Roboto Bold"/>
                          <a:ea typeface="Roboto Bold"/>
                          <a:cs typeface="Roboto Bold"/>
                          <a:sym typeface="Roboto Bold"/>
                        </a:rPr>
                        <a:t>arrogant  </a:t>
                      </a:r>
                      <a:r>
                        <a:rPr lang="en-US" sz="2999" i="true">
                          <a:solidFill>
                            <a:srgbClr val="000000"/>
                          </a:solidFill>
                          <a:latin typeface="Roboto Italics"/>
                          <a:ea typeface="Roboto Italics"/>
                          <a:cs typeface="Roboto Italics"/>
                          <a:sym typeface="Roboto Italics"/>
                        </a:rPr>
                        <a:t>/ˈær.ə.ɡənt/</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199"/>
                        </a:lnSpc>
                        <a:defRPr/>
                      </a:pPr>
                      <a:r>
                        <a:rPr lang="en-US" sz="2999">
                          <a:solidFill>
                            <a:srgbClr val="000000"/>
                          </a:solidFill>
                          <a:latin typeface="Roboto"/>
                          <a:ea typeface="Roboto"/>
                          <a:cs typeface="Roboto"/>
                          <a:sym typeface="Roboto"/>
                        </a:rPr>
                        <a:t>unpleasantly proud and behaving as if you are more important than, or know more than, other people</a:t>
                      </a:r>
                      <a:endParaRPr lang="en-US" sz="1100"/>
                    </a:p>
                    <a:p>
                      <a:pPr algn="just">
                        <a:lnSpc>
                          <a:spcPts val="4199"/>
                        </a:lnSpc>
                      </a:pPr>
                    </a:p>
                    <a:p>
                      <a:pPr algn="just">
                        <a:lnSpc>
                          <a:spcPts val="4199"/>
                        </a:lnSpc>
                      </a:pPr>
                      <a:r>
                        <a:rPr lang="en-US" sz="2999">
                          <a:solidFill>
                            <a:srgbClr val="000000"/>
                          </a:solidFill>
                          <a:latin typeface="Roboto"/>
                          <a:ea typeface="Roboto"/>
                          <a:cs typeface="Roboto"/>
                          <a:sym typeface="Roboto"/>
                        </a:rPr>
                        <a:t>e.g. He was so </a:t>
                      </a:r>
                      <a:r>
                        <a:rPr lang="en-US" sz="2999" b="true">
                          <a:solidFill>
                            <a:srgbClr val="000000"/>
                          </a:solidFill>
                          <a:latin typeface="Roboto Bold"/>
                          <a:ea typeface="Roboto Bold"/>
                          <a:cs typeface="Roboto Bold"/>
                          <a:sym typeface="Roboto Bold"/>
                        </a:rPr>
                        <a:t>arrogant</a:t>
                      </a:r>
                      <a:r>
                        <a:rPr lang="en-US" sz="2999">
                          <a:solidFill>
                            <a:srgbClr val="000000"/>
                          </a:solidFill>
                          <a:latin typeface="Roboto"/>
                          <a:ea typeface="Roboto"/>
                          <a:cs typeface="Roboto"/>
                          <a:sym typeface="Roboto"/>
                        </a:rPr>
                        <a:t> in the business conference.</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059562">
                <a:tc>
                  <a:txBody>
                    <a:bodyPr anchor="t" rtlCol="false"/>
                    <a:lstStyle/>
                    <a:p>
                      <a:pPr algn="l">
                        <a:lnSpc>
                          <a:spcPts val="4199"/>
                        </a:lnSpc>
                        <a:defRPr/>
                      </a:pPr>
                      <a:r>
                        <a:rPr lang="en-US" sz="2999" b="true">
                          <a:solidFill>
                            <a:srgbClr val="000000"/>
                          </a:solidFill>
                          <a:latin typeface="Roboto Bold"/>
                          <a:ea typeface="Roboto Bold"/>
                          <a:cs typeface="Roboto Bold"/>
                          <a:sym typeface="Roboto Bold"/>
                        </a:rPr>
                        <a:t>cue </a:t>
                      </a:r>
                      <a:r>
                        <a:rPr lang="en-US" sz="2999">
                          <a:solidFill>
                            <a:srgbClr val="000000"/>
                          </a:solidFill>
                          <a:latin typeface="Roboto"/>
                          <a:ea typeface="Roboto"/>
                          <a:cs typeface="Roboto"/>
                          <a:sym typeface="Roboto"/>
                        </a:rPr>
                        <a:t> </a:t>
                      </a:r>
                      <a:r>
                        <a:rPr lang="en-US" sz="2999" i="true">
                          <a:solidFill>
                            <a:srgbClr val="000000"/>
                          </a:solidFill>
                          <a:latin typeface="Roboto Italics"/>
                          <a:ea typeface="Roboto Italics"/>
                          <a:cs typeface="Roboto Italics"/>
                          <a:sym typeface="Roboto Italics"/>
                        </a:rPr>
                        <a:t>/kjuː/</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199"/>
                        </a:lnSpc>
                        <a:defRPr/>
                      </a:pPr>
                      <a:r>
                        <a:rPr lang="en-US" sz="2999">
                          <a:solidFill>
                            <a:srgbClr val="000000"/>
                          </a:solidFill>
                          <a:latin typeface="Roboto"/>
                          <a:ea typeface="Roboto"/>
                          <a:cs typeface="Roboto"/>
                          <a:sym typeface="Roboto"/>
                        </a:rPr>
                        <a:t>a signal for someone to do something:</a:t>
                      </a:r>
                      <a:endParaRPr lang="en-US" sz="1100"/>
                    </a:p>
                    <a:p>
                      <a:pPr algn="just">
                        <a:lnSpc>
                          <a:spcPts val="4199"/>
                        </a:lnSpc>
                      </a:pPr>
                    </a:p>
                    <a:p>
                      <a:pPr algn="just">
                        <a:lnSpc>
                          <a:spcPts val="4199"/>
                        </a:lnSpc>
                      </a:pPr>
                      <a:r>
                        <a:rPr lang="en-US" sz="2999">
                          <a:solidFill>
                            <a:srgbClr val="000000"/>
                          </a:solidFill>
                          <a:latin typeface="Roboto"/>
                          <a:ea typeface="Roboto"/>
                          <a:cs typeface="Roboto"/>
                          <a:sym typeface="Roboto"/>
                        </a:rPr>
                        <a:t>e.g. Ana gave me a </a:t>
                      </a:r>
                      <a:r>
                        <a:rPr lang="en-US" sz="2999" b="true">
                          <a:solidFill>
                            <a:srgbClr val="000000"/>
                          </a:solidFill>
                          <a:latin typeface="Roboto Bold"/>
                          <a:ea typeface="Roboto Bold"/>
                          <a:cs typeface="Roboto Bold"/>
                          <a:sym typeface="Roboto Bold"/>
                        </a:rPr>
                        <a:t>cue</a:t>
                      </a:r>
                      <a:r>
                        <a:rPr lang="en-US" sz="2999">
                          <a:solidFill>
                            <a:srgbClr val="000000"/>
                          </a:solidFill>
                          <a:latin typeface="Roboto"/>
                          <a:ea typeface="Roboto"/>
                          <a:cs typeface="Roboto"/>
                          <a:sym typeface="Roboto"/>
                        </a:rPr>
                        <a:t> to start the report. </a:t>
                      </a:r>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12" id="12"/>
          <p:cNvSpPr txBox="true"/>
          <p:nvPr/>
        </p:nvSpPr>
        <p:spPr>
          <a:xfrm rot="0">
            <a:off x="1028700" y="923925"/>
            <a:ext cx="7607300" cy="980608"/>
          </a:xfrm>
          <a:prstGeom prst="rect">
            <a:avLst/>
          </a:prstGeom>
        </p:spPr>
        <p:txBody>
          <a:bodyPr anchor="t" rtlCol="false" tIns="0" lIns="0" bIns="0" rIns="0">
            <a:spAutoFit/>
          </a:bodyPr>
          <a:lstStyle/>
          <a:p>
            <a:pPr algn="l">
              <a:lnSpc>
                <a:spcPts val="8137"/>
              </a:lnSpc>
              <a:spcBef>
                <a:spcPct val="0"/>
              </a:spcBef>
            </a:pPr>
            <a:r>
              <a:rPr lang="en-US" sz="5812">
                <a:solidFill>
                  <a:srgbClr val="000000"/>
                </a:solidFill>
                <a:latin typeface="League Spartan"/>
                <a:ea typeface="League Spartan"/>
                <a:cs typeface="League Spartan"/>
                <a:sym typeface="League Spartan"/>
              </a:rPr>
              <a:t>VOCABULARY</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7259300" y="-2057400"/>
            <a:ext cx="3086100" cy="30861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EDC254"/>
            </a:solidFill>
          </p:spPr>
        </p:sp>
        <p:sp>
          <p:nvSpPr>
            <p:cNvPr name="TextBox 4" id="4"/>
            <p:cNvSpPr txBox="true"/>
            <p:nvPr/>
          </p:nvSpPr>
          <p:spPr>
            <a:xfrm>
              <a:off x="0" y="-47625"/>
              <a:ext cx="812800" cy="8604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610722" y="9748654"/>
            <a:ext cx="20277945" cy="983865"/>
            <a:chOff x="0" y="0"/>
            <a:chExt cx="5340693" cy="259125"/>
          </a:xfrm>
        </p:grpSpPr>
        <p:sp>
          <p:nvSpPr>
            <p:cNvPr name="Freeform 6" id="6"/>
            <p:cNvSpPr/>
            <p:nvPr/>
          </p:nvSpPr>
          <p:spPr>
            <a:xfrm flipH="false" flipV="false" rot="0">
              <a:off x="0" y="0"/>
              <a:ext cx="5340693" cy="259125"/>
            </a:xfrm>
            <a:custGeom>
              <a:avLst/>
              <a:gdLst/>
              <a:ahLst/>
              <a:cxnLst/>
              <a:rect r="r" b="b" t="t" l="l"/>
              <a:pathLst>
                <a:path h="259125" w="5340693">
                  <a:moveTo>
                    <a:pt x="0" y="0"/>
                  </a:moveTo>
                  <a:lnTo>
                    <a:pt x="5340693" y="0"/>
                  </a:lnTo>
                  <a:lnTo>
                    <a:pt x="5340693" y="259125"/>
                  </a:lnTo>
                  <a:lnTo>
                    <a:pt x="0" y="259125"/>
                  </a:lnTo>
                  <a:close/>
                </a:path>
              </a:pathLst>
            </a:custGeom>
            <a:solidFill>
              <a:srgbClr val="EDC254"/>
            </a:solidFill>
          </p:spPr>
        </p:sp>
        <p:sp>
          <p:nvSpPr>
            <p:cNvPr name="TextBox 7" id="7"/>
            <p:cNvSpPr txBox="true"/>
            <p:nvPr/>
          </p:nvSpPr>
          <p:spPr>
            <a:xfrm>
              <a:off x="0" y="-47625"/>
              <a:ext cx="5340693" cy="30675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2451119" y="-216375"/>
            <a:ext cx="3086100" cy="308610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C254">
                <a:alpha val="65882"/>
              </a:srgbClr>
            </a:solidFill>
          </p:spPr>
        </p:sp>
        <p:sp>
          <p:nvSpPr>
            <p:cNvPr name="TextBox 10" id="1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628143" y="978749"/>
            <a:ext cx="15031714" cy="662625"/>
          </a:xfrm>
          <a:prstGeom prst="rect">
            <a:avLst/>
          </a:prstGeom>
        </p:spPr>
        <p:txBody>
          <a:bodyPr anchor="t" rtlCol="false" tIns="0" lIns="0" bIns="0" rIns="0">
            <a:spAutoFit/>
          </a:bodyPr>
          <a:lstStyle/>
          <a:p>
            <a:pPr algn="ctr">
              <a:lnSpc>
                <a:spcPts val="5477"/>
              </a:lnSpc>
              <a:spcBef>
                <a:spcPct val="0"/>
              </a:spcBef>
            </a:pPr>
            <a:r>
              <a:rPr lang="en-US" b="true" sz="3912">
                <a:solidFill>
                  <a:srgbClr val="2A0947"/>
                </a:solidFill>
                <a:latin typeface="League Spartan"/>
                <a:ea typeface="League Spartan"/>
                <a:cs typeface="League Spartan"/>
                <a:sym typeface="League Spartan"/>
              </a:rPr>
              <a:t>HOW TO MAKE A BUSINESS INTRODUCTION</a:t>
            </a:r>
          </a:p>
        </p:txBody>
      </p:sp>
      <p:sp>
        <p:nvSpPr>
          <p:cNvPr name="TextBox 12" id="12"/>
          <p:cNvSpPr txBox="true"/>
          <p:nvPr/>
        </p:nvSpPr>
        <p:spPr>
          <a:xfrm rot="0">
            <a:off x="831841" y="1946175"/>
            <a:ext cx="16624319" cy="7312125"/>
          </a:xfrm>
          <a:prstGeom prst="rect">
            <a:avLst/>
          </a:prstGeom>
        </p:spPr>
        <p:txBody>
          <a:bodyPr anchor="t" rtlCol="false" tIns="0" lIns="0" bIns="0" rIns="0">
            <a:spAutoFit/>
          </a:bodyPr>
          <a:lstStyle/>
          <a:p>
            <a:pPr algn="just">
              <a:lnSpc>
                <a:spcPts val="4674"/>
              </a:lnSpc>
            </a:pPr>
            <a:r>
              <a:rPr lang="en-US" sz="2337" b="true">
                <a:solidFill>
                  <a:srgbClr val="000000"/>
                </a:solidFill>
                <a:latin typeface="Canva Sans Bold"/>
                <a:ea typeface="Canva Sans Bold"/>
                <a:cs typeface="Canva Sans Bold"/>
                <a:sym typeface="Canva Sans Bold"/>
              </a:rPr>
              <a:t>1. Establish a connection with the listeners:</a:t>
            </a:r>
          </a:p>
          <a:p>
            <a:pPr algn="just" marL="504627" indent="-252314" lvl="1">
              <a:lnSpc>
                <a:spcPts val="3272"/>
              </a:lnSpc>
              <a:buFont typeface="Arial"/>
              <a:buChar char="•"/>
            </a:pPr>
            <a:r>
              <a:rPr lang="en-US" b="true" sz="2337" i="true">
                <a:solidFill>
                  <a:srgbClr val="000000"/>
                </a:solidFill>
                <a:latin typeface="Canva Sans Bold Italics"/>
                <a:ea typeface="Canva Sans Bold Italics"/>
                <a:cs typeface="Canva Sans Bold Italics"/>
                <a:sym typeface="Canva Sans Bold Italics"/>
              </a:rPr>
              <a:t>"Goo</a:t>
            </a:r>
            <a:r>
              <a:rPr lang="en-US" b="true" sz="2337" i="true">
                <a:solidFill>
                  <a:srgbClr val="000000"/>
                </a:solidFill>
                <a:latin typeface="Canva Sans Bold Italics"/>
                <a:ea typeface="Canva Sans Bold Italics"/>
                <a:cs typeface="Canva Sans Bold Italics"/>
                <a:sym typeface="Canva Sans Bold Italics"/>
              </a:rPr>
              <a:t>d morning, ladies and gentlemen/Hello, Mr. Jameson, I am...”</a:t>
            </a:r>
            <a:r>
              <a:rPr lang="en-US" sz="2337" i="true">
                <a:solidFill>
                  <a:srgbClr val="000000"/>
                </a:solidFill>
                <a:latin typeface="Canva Sans Italics"/>
                <a:ea typeface="Canva Sans Italics"/>
                <a:cs typeface="Canva Sans Italics"/>
                <a:sym typeface="Canva Sans Italics"/>
              </a:rPr>
              <a:t> </a:t>
            </a:r>
            <a:r>
              <a:rPr lang="en-US" sz="2337">
                <a:solidFill>
                  <a:srgbClr val="000000"/>
                </a:solidFill>
                <a:latin typeface="Canva Sans"/>
                <a:ea typeface="Canva Sans"/>
                <a:cs typeface="Canva Sans"/>
                <a:sym typeface="Canva Sans"/>
              </a:rPr>
              <a:t>It is always a good idea to mention the name of the person you are introducing yourself to. This will immediately attract their attention.</a:t>
            </a:r>
          </a:p>
          <a:p>
            <a:pPr algn="just">
              <a:lnSpc>
                <a:spcPts val="3272"/>
              </a:lnSpc>
            </a:pPr>
          </a:p>
          <a:p>
            <a:pPr algn="just">
              <a:lnSpc>
                <a:spcPts val="4674"/>
              </a:lnSpc>
            </a:pPr>
            <a:r>
              <a:rPr lang="en-US" b="true" sz="2337">
                <a:solidFill>
                  <a:srgbClr val="000000"/>
                </a:solidFill>
                <a:latin typeface="Canva Sans Bold"/>
                <a:ea typeface="Canva Sans Bold"/>
                <a:cs typeface="Canva Sans Bold"/>
                <a:sym typeface="Canva Sans Bold"/>
              </a:rPr>
              <a:t>2. Key points</a:t>
            </a:r>
          </a:p>
          <a:p>
            <a:pPr algn="just" marL="504627" indent="-252314" lvl="1">
              <a:lnSpc>
                <a:spcPts val="3272"/>
              </a:lnSpc>
              <a:buFont typeface="Arial"/>
              <a:buChar char="•"/>
            </a:pPr>
            <a:r>
              <a:rPr lang="en-US" sz="2337">
                <a:solidFill>
                  <a:srgbClr val="000000"/>
                </a:solidFill>
                <a:latin typeface="Canva Sans"/>
                <a:ea typeface="Canva Sans"/>
                <a:cs typeface="Canva Sans"/>
                <a:sym typeface="Canva Sans"/>
              </a:rPr>
              <a:t>You should include several different points in your introduction, such as your experience, your company’s name, your position in the company, etc. The things you say about yourself will vary depending on your audience.</a:t>
            </a:r>
          </a:p>
          <a:p>
            <a:pPr algn="just">
              <a:lnSpc>
                <a:spcPts val="3272"/>
              </a:lnSpc>
            </a:pPr>
          </a:p>
          <a:p>
            <a:pPr algn="just">
              <a:lnSpc>
                <a:spcPts val="4674"/>
              </a:lnSpc>
            </a:pPr>
            <a:r>
              <a:rPr lang="en-US" b="true" sz="2337">
                <a:solidFill>
                  <a:srgbClr val="000000"/>
                </a:solidFill>
                <a:latin typeface="Canva Sans Bold"/>
                <a:ea typeface="Canva Sans Bold"/>
                <a:cs typeface="Canva Sans Bold"/>
                <a:sym typeface="Canva Sans Bold"/>
              </a:rPr>
              <a:t> 3. Be confident and friendly</a:t>
            </a:r>
          </a:p>
          <a:p>
            <a:pPr algn="just" marL="504627" indent="-252314" lvl="1">
              <a:lnSpc>
                <a:spcPts val="3272"/>
              </a:lnSpc>
              <a:buFont typeface="Arial"/>
              <a:buChar char="•"/>
            </a:pPr>
            <a:r>
              <a:rPr lang="en-US" sz="2337">
                <a:solidFill>
                  <a:srgbClr val="000000"/>
                </a:solidFill>
                <a:latin typeface="Canva Sans"/>
                <a:ea typeface="Canva Sans"/>
                <a:cs typeface="Canva Sans"/>
                <a:sym typeface="Canva Sans"/>
              </a:rPr>
              <a:t>Talk about yourself in a confident manner, but make sure not to come across as arrogant. That's why it's important to be natural and friendly, at the same time.</a:t>
            </a:r>
          </a:p>
          <a:p>
            <a:pPr algn="just">
              <a:lnSpc>
                <a:spcPts val="3272"/>
              </a:lnSpc>
            </a:pPr>
          </a:p>
          <a:p>
            <a:pPr algn="just">
              <a:lnSpc>
                <a:spcPts val="4674"/>
              </a:lnSpc>
            </a:pPr>
            <a:r>
              <a:rPr lang="en-US" b="true" sz="2337">
                <a:solidFill>
                  <a:srgbClr val="000000"/>
                </a:solidFill>
                <a:latin typeface="Canva Sans Bold"/>
                <a:ea typeface="Canva Sans Bold"/>
                <a:cs typeface="Canva Sans Bold"/>
                <a:sym typeface="Canva Sans Bold"/>
              </a:rPr>
              <a:t>4. Be attentive</a:t>
            </a:r>
          </a:p>
          <a:p>
            <a:pPr algn="just" marL="504627" indent="-252314" lvl="1">
              <a:lnSpc>
                <a:spcPts val="3272"/>
              </a:lnSpc>
              <a:buFont typeface="Arial"/>
              <a:buChar char="•"/>
            </a:pPr>
            <a:r>
              <a:rPr lang="en-US" sz="2337">
                <a:solidFill>
                  <a:srgbClr val="000000"/>
                </a:solidFill>
                <a:latin typeface="Canva Sans"/>
                <a:ea typeface="Canva Sans"/>
                <a:cs typeface="Canva Sans"/>
                <a:sym typeface="Canva Sans"/>
              </a:rPr>
              <a:t>Pay attention to the verbal and non-verbal cues that your listener gives you and make sure to give them a chance to talk as well and ask questions if they have any. Always give the other person time to introduce himself/herself.</a:t>
            </a:r>
          </a:p>
          <a:p>
            <a:pPr algn="just">
              <a:lnSpc>
                <a:spcPts val="3272"/>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029266" y="0"/>
            <a:ext cx="7258734" cy="10888101"/>
            <a:chOff x="0" y="0"/>
            <a:chExt cx="6350000" cy="9525000"/>
          </a:xfrm>
        </p:grpSpPr>
        <p:sp>
          <p:nvSpPr>
            <p:cNvPr name="Freeform 3" id="3"/>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0" t="-31" r="0" b="-31"/>
              </a:stretch>
            </a:blipFill>
          </p:spPr>
        </p:sp>
      </p:grpSp>
      <p:grpSp>
        <p:nvGrpSpPr>
          <p:cNvPr name="Group 4" id="4"/>
          <p:cNvGrpSpPr/>
          <p:nvPr/>
        </p:nvGrpSpPr>
        <p:grpSpPr>
          <a:xfrm rot="0">
            <a:off x="175696" y="-978996"/>
            <a:ext cx="1054100" cy="3086100"/>
            <a:chOff x="0" y="0"/>
            <a:chExt cx="277623" cy="812800"/>
          </a:xfrm>
        </p:grpSpPr>
        <p:sp>
          <p:nvSpPr>
            <p:cNvPr name="Freeform 5" id="5"/>
            <p:cNvSpPr/>
            <p:nvPr/>
          </p:nvSpPr>
          <p:spPr>
            <a:xfrm flipH="false" flipV="false" rot="0">
              <a:off x="0" y="0"/>
              <a:ext cx="277623" cy="812800"/>
            </a:xfrm>
            <a:custGeom>
              <a:avLst/>
              <a:gdLst/>
              <a:ahLst/>
              <a:cxnLst/>
              <a:rect r="r" b="b" t="t" l="l"/>
              <a:pathLst>
                <a:path h="812800" w="277623">
                  <a:moveTo>
                    <a:pt x="0" y="0"/>
                  </a:moveTo>
                  <a:lnTo>
                    <a:pt x="277623" y="0"/>
                  </a:lnTo>
                  <a:lnTo>
                    <a:pt x="277623" y="812800"/>
                  </a:lnTo>
                  <a:lnTo>
                    <a:pt x="0" y="812800"/>
                  </a:lnTo>
                  <a:close/>
                </a:path>
              </a:pathLst>
            </a:custGeom>
            <a:solidFill>
              <a:srgbClr val="EDC254"/>
            </a:solidFill>
          </p:spPr>
        </p:sp>
        <p:sp>
          <p:nvSpPr>
            <p:cNvPr name="TextBox 6" id="6"/>
            <p:cNvSpPr txBox="true"/>
            <p:nvPr/>
          </p:nvSpPr>
          <p:spPr>
            <a:xfrm>
              <a:off x="0" y="-47625"/>
              <a:ext cx="277623" cy="860425"/>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1229796" y="759898"/>
            <a:ext cx="8792094" cy="863602"/>
          </a:xfrm>
          <a:prstGeom prst="rect">
            <a:avLst/>
          </a:prstGeom>
        </p:spPr>
        <p:txBody>
          <a:bodyPr anchor="t" rtlCol="false" tIns="0" lIns="0" bIns="0" rIns="0">
            <a:spAutoFit/>
          </a:bodyPr>
          <a:lstStyle/>
          <a:p>
            <a:pPr algn="l">
              <a:lnSpc>
                <a:spcPts val="6999"/>
              </a:lnSpc>
              <a:spcBef>
                <a:spcPct val="0"/>
              </a:spcBef>
            </a:pPr>
            <a:r>
              <a:rPr lang="en-US" sz="4999">
                <a:solidFill>
                  <a:srgbClr val="2A0947"/>
                </a:solidFill>
                <a:latin typeface="Archivo Black"/>
                <a:ea typeface="Archivo Black"/>
                <a:cs typeface="Archivo Black"/>
                <a:sym typeface="Archivo Black"/>
              </a:rPr>
              <a:t>Useful Expressions</a:t>
            </a:r>
          </a:p>
        </p:txBody>
      </p:sp>
      <p:sp>
        <p:nvSpPr>
          <p:cNvPr name="TextBox 8" id="8"/>
          <p:cNvSpPr txBox="true"/>
          <p:nvPr/>
        </p:nvSpPr>
        <p:spPr>
          <a:xfrm rot="0">
            <a:off x="1229796" y="2351385"/>
            <a:ext cx="9620845" cy="7642569"/>
          </a:xfrm>
          <a:prstGeom prst="rect">
            <a:avLst/>
          </a:prstGeom>
        </p:spPr>
        <p:txBody>
          <a:bodyPr anchor="t" rtlCol="false" tIns="0" lIns="0" bIns="0" rIns="0">
            <a:spAutoFit/>
          </a:bodyPr>
          <a:lstStyle/>
          <a:p>
            <a:pPr algn="l" marL="779711" indent="-389855" lvl="1">
              <a:lnSpc>
                <a:spcPts val="5056"/>
              </a:lnSpc>
              <a:buFont typeface="Arial"/>
              <a:buChar char="•"/>
            </a:pPr>
            <a:r>
              <a:rPr lang="en-US" sz="3611">
                <a:solidFill>
                  <a:srgbClr val="2A0947"/>
                </a:solidFill>
                <a:latin typeface="Roboto"/>
                <a:ea typeface="Roboto"/>
                <a:cs typeface="Roboto"/>
                <a:sym typeface="Roboto"/>
              </a:rPr>
              <a:t>Let me intr</a:t>
            </a:r>
            <a:r>
              <a:rPr lang="en-US" sz="3611">
                <a:solidFill>
                  <a:srgbClr val="2A0947"/>
                </a:solidFill>
                <a:latin typeface="Roboto"/>
                <a:ea typeface="Roboto"/>
                <a:cs typeface="Roboto"/>
                <a:sym typeface="Roboto"/>
              </a:rPr>
              <a:t>oduce myself.</a:t>
            </a:r>
          </a:p>
          <a:p>
            <a:pPr algn="l" marL="779711" indent="-389855" lvl="1">
              <a:lnSpc>
                <a:spcPts val="5056"/>
              </a:lnSpc>
              <a:buFont typeface="Arial"/>
              <a:buChar char="•"/>
            </a:pPr>
            <a:r>
              <a:rPr lang="en-US" sz="3611">
                <a:solidFill>
                  <a:srgbClr val="2A0947"/>
                </a:solidFill>
                <a:latin typeface="Roboto"/>
                <a:ea typeface="Roboto"/>
                <a:cs typeface="Roboto"/>
                <a:sym typeface="Roboto"/>
              </a:rPr>
              <a:t>Allow me to introduce myself.</a:t>
            </a:r>
          </a:p>
          <a:p>
            <a:pPr algn="l" marL="779711" indent="-389855" lvl="1">
              <a:lnSpc>
                <a:spcPts val="5056"/>
              </a:lnSpc>
              <a:buFont typeface="Arial"/>
              <a:buChar char="•"/>
            </a:pPr>
            <a:r>
              <a:rPr lang="en-US" sz="3611">
                <a:solidFill>
                  <a:srgbClr val="2A0947"/>
                </a:solidFill>
                <a:latin typeface="Roboto"/>
                <a:ea typeface="Roboto"/>
                <a:cs typeface="Roboto"/>
                <a:sym typeface="Roboto"/>
              </a:rPr>
              <a:t>I don't think we've been introduced.</a:t>
            </a:r>
          </a:p>
          <a:p>
            <a:pPr algn="l" marL="779711" indent="-389855" lvl="1">
              <a:lnSpc>
                <a:spcPts val="5056"/>
              </a:lnSpc>
              <a:buFont typeface="Arial"/>
              <a:buChar char="•"/>
            </a:pPr>
            <a:r>
              <a:rPr lang="en-US" sz="3611">
                <a:solidFill>
                  <a:srgbClr val="2A0947"/>
                </a:solidFill>
                <a:latin typeface="Roboto"/>
                <a:ea typeface="Roboto"/>
                <a:cs typeface="Roboto"/>
                <a:sym typeface="Roboto"/>
              </a:rPr>
              <a:t>I work for [</a:t>
            </a:r>
            <a:r>
              <a:rPr lang="en-US" b="true" sz="3611">
                <a:solidFill>
                  <a:srgbClr val="2A0947"/>
                </a:solidFill>
                <a:latin typeface="Roboto Bold"/>
                <a:ea typeface="Roboto Bold"/>
                <a:cs typeface="Roboto Bold"/>
                <a:sym typeface="Roboto Bold"/>
              </a:rPr>
              <a:t>Name of Company</a:t>
            </a:r>
            <a:r>
              <a:rPr lang="en-US" sz="3611">
                <a:solidFill>
                  <a:srgbClr val="2A0947"/>
                </a:solidFill>
                <a:latin typeface="Roboto"/>
                <a:ea typeface="Roboto"/>
                <a:cs typeface="Roboto"/>
                <a:sym typeface="Roboto"/>
              </a:rPr>
              <a:t>].</a:t>
            </a:r>
          </a:p>
          <a:p>
            <a:pPr algn="l" marL="779711" indent="-389855" lvl="1">
              <a:lnSpc>
                <a:spcPts val="5056"/>
              </a:lnSpc>
              <a:buFont typeface="Arial"/>
              <a:buChar char="•"/>
            </a:pPr>
            <a:r>
              <a:rPr lang="en-US" sz="3611">
                <a:solidFill>
                  <a:srgbClr val="2A0947"/>
                </a:solidFill>
                <a:latin typeface="Roboto"/>
                <a:ea typeface="Roboto"/>
                <a:cs typeface="Roboto"/>
                <a:sym typeface="Roboto"/>
              </a:rPr>
              <a:t>I believe we have something in common.</a:t>
            </a:r>
          </a:p>
          <a:p>
            <a:pPr algn="l" marL="779711" indent="-389855" lvl="1">
              <a:lnSpc>
                <a:spcPts val="5056"/>
              </a:lnSpc>
              <a:buFont typeface="Arial"/>
              <a:buChar char="•"/>
            </a:pPr>
            <a:r>
              <a:rPr lang="en-US" sz="3611">
                <a:solidFill>
                  <a:srgbClr val="2A0947"/>
                </a:solidFill>
                <a:latin typeface="Roboto"/>
                <a:ea typeface="Roboto"/>
                <a:cs typeface="Roboto"/>
                <a:sym typeface="Roboto"/>
              </a:rPr>
              <a:t>Let me give you my business card.</a:t>
            </a:r>
          </a:p>
          <a:p>
            <a:pPr algn="l" marL="779711" indent="-389855" lvl="1">
              <a:lnSpc>
                <a:spcPts val="5056"/>
              </a:lnSpc>
              <a:buFont typeface="Arial"/>
              <a:buChar char="•"/>
            </a:pPr>
            <a:r>
              <a:rPr lang="en-US" sz="3611">
                <a:solidFill>
                  <a:srgbClr val="2A0947"/>
                </a:solidFill>
                <a:latin typeface="Roboto"/>
                <a:ea typeface="Roboto"/>
                <a:cs typeface="Roboto"/>
                <a:sym typeface="Roboto"/>
              </a:rPr>
              <a:t>Here's my business card.</a:t>
            </a:r>
          </a:p>
          <a:p>
            <a:pPr algn="l" marL="779711" indent="-389855" lvl="1">
              <a:lnSpc>
                <a:spcPts val="5056"/>
              </a:lnSpc>
              <a:buFont typeface="Arial"/>
              <a:buChar char="•"/>
            </a:pPr>
            <a:r>
              <a:rPr lang="en-US" sz="3611">
                <a:solidFill>
                  <a:srgbClr val="2A0947"/>
                </a:solidFill>
                <a:latin typeface="Roboto"/>
                <a:ea typeface="Roboto"/>
                <a:cs typeface="Roboto"/>
                <a:sym typeface="Roboto"/>
              </a:rPr>
              <a:t>Please do not hesitate to contact me if there is anything I can help you with.</a:t>
            </a:r>
          </a:p>
          <a:p>
            <a:pPr algn="l" marL="779711" indent="-389855" lvl="1">
              <a:lnSpc>
                <a:spcPts val="5056"/>
              </a:lnSpc>
              <a:buFont typeface="Arial"/>
              <a:buChar char="•"/>
            </a:pPr>
            <a:r>
              <a:rPr lang="en-US" sz="3611">
                <a:solidFill>
                  <a:srgbClr val="2A0947"/>
                </a:solidFill>
                <a:latin typeface="Roboto"/>
                <a:ea typeface="Roboto"/>
                <a:cs typeface="Roboto"/>
                <a:sym typeface="Roboto"/>
              </a:rPr>
              <a:t>Feel free to ask any questions you might have.</a:t>
            </a:r>
          </a:p>
          <a:p>
            <a:pPr algn="l">
              <a:lnSpc>
                <a:spcPts val="5056"/>
              </a:lnSpc>
            </a:pP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681691" y="905026"/>
            <a:ext cx="6874882" cy="1065233"/>
            <a:chOff x="0" y="0"/>
            <a:chExt cx="1810668" cy="280555"/>
          </a:xfrm>
        </p:grpSpPr>
        <p:sp>
          <p:nvSpPr>
            <p:cNvPr name="Freeform 3" id="3"/>
            <p:cNvSpPr/>
            <p:nvPr/>
          </p:nvSpPr>
          <p:spPr>
            <a:xfrm flipH="false" flipV="false" rot="0">
              <a:off x="0" y="0"/>
              <a:ext cx="1810669" cy="280555"/>
            </a:xfrm>
            <a:custGeom>
              <a:avLst/>
              <a:gdLst/>
              <a:ahLst/>
              <a:cxnLst/>
              <a:rect r="r" b="b" t="t" l="l"/>
              <a:pathLst>
                <a:path h="280555" w="1810669">
                  <a:moveTo>
                    <a:pt x="0" y="0"/>
                  </a:moveTo>
                  <a:lnTo>
                    <a:pt x="1810669" y="0"/>
                  </a:lnTo>
                  <a:lnTo>
                    <a:pt x="1810669" y="280555"/>
                  </a:lnTo>
                  <a:lnTo>
                    <a:pt x="0" y="280555"/>
                  </a:lnTo>
                  <a:close/>
                </a:path>
              </a:pathLst>
            </a:custGeom>
            <a:solidFill>
              <a:srgbClr val="EDC254"/>
            </a:solidFill>
          </p:spPr>
        </p:sp>
        <p:sp>
          <p:nvSpPr>
            <p:cNvPr name="TextBox 4" id="4"/>
            <p:cNvSpPr txBox="true"/>
            <p:nvPr/>
          </p:nvSpPr>
          <p:spPr>
            <a:xfrm>
              <a:off x="0" y="-47625"/>
              <a:ext cx="1810668" cy="32818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307055" y="9161800"/>
            <a:ext cx="20595055" cy="1491489"/>
            <a:chOff x="0" y="0"/>
            <a:chExt cx="5424212" cy="392820"/>
          </a:xfrm>
        </p:grpSpPr>
        <p:sp>
          <p:nvSpPr>
            <p:cNvPr name="Freeform 6" id="6"/>
            <p:cNvSpPr/>
            <p:nvPr/>
          </p:nvSpPr>
          <p:spPr>
            <a:xfrm flipH="false" flipV="false" rot="0">
              <a:off x="0" y="0"/>
              <a:ext cx="5424212" cy="392820"/>
            </a:xfrm>
            <a:custGeom>
              <a:avLst/>
              <a:gdLst/>
              <a:ahLst/>
              <a:cxnLst/>
              <a:rect r="r" b="b" t="t" l="l"/>
              <a:pathLst>
                <a:path h="392820" w="5424212">
                  <a:moveTo>
                    <a:pt x="0" y="0"/>
                  </a:moveTo>
                  <a:lnTo>
                    <a:pt x="5424212" y="0"/>
                  </a:lnTo>
                  <a:lnTo>
                    <a:pt x="5424212" y="392820"/>
                  </a:lnTo>
                  <a:lnTo>
                    <a:pt x="0" y="392820"/>
                  </a:lnTo>
                  <a:close/>
                </a:path>
              </a:pathLst>
            </a:custGeom>
            <a:solidFill>
              <a:srgbClr val="EDC254"/>
            </a:solidFill>
          </p:spPr>
        </p:sp>
        <p:sp>
          <p:nvSpPr>
            <p:cNvPr name="TextBox 7" id="7"/>
            <p:cNvSpPr txBox="true"/>
            <p:nvPr/>
          </p:nvSpPr>
          <p:spPr>
            <a:xfrm>
              <a:off x="0" y="-47625"/>
              <a:ext cx="5424212" cy="440445"/>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2193191" y="762151"/>
            <a:ext cx="12123533" cy="1203328"/>
          </a:xfrm>
          <a:prstGeom prst="rect">
            <a:avLst/>
          </a:prstGeom>
        </p:spPr>
        <p:txBody>
          <a:bodyPr anchor="t" rtlCol="false" tIns="0" lIns="0" bIns="0" rIns="0">
            <a:spAutoFit/>
          </a:bodyPr>
          <a:lstStyle/>
          <a:p>
            <a:pPr algn="l">
              <a:lnSpc>
                <a:spcPts val="9799"/>
              </a:lnSpc>
              <a:spcBef>
                <a:spcPct val="0"/>
              </a:spcBef>
            </a:pPr>
            <a:r>
              <a:rPr lang="en-US" sz="6999">
                <a:solidFill>
                  <a:srgbClr val="2A0947"/>
                </a:solidFill>
                <a:latin typeface="Archivo Black"/>
                <a:ea typeface="Archivo Black"/>
                <a:cs typeface="Archivo Black"/>
                <a:sym typeface="Archivo Black"/>
              </a:rPr>
              <a:t>INTRO TEMPLATE</a:t>
            </a:r>
          </a:p>
        </p:txBody>
      </p:sp>
      <p:sp>
        <p:nvSpPr>
          <p:cNvPr name="TextBox 9" id="9"/>
          <p:cNvSpPr txBox="true"/>
          <p:nvPr/>
        </p:nvSpPr>
        <p:spPr>
          <a:xfrm rot="0">
            <a:off x="1853876" y="2885140"/>
            <a:ext cx="14891074" cy="4519568"/>
          </a:xfrm>
          <a:prstGeom prst="rect">
            <a:avLst/>
          </a:prstGeom>
        </p:spPr>
        <p:txBody>
          <a:bodyPr anchor="t" rtlCol="false" tIns="0" lIns="0" bIns="0" rIns="0">
            <a:spAutoFit/>
          </a:bodyPr>
          <a:lstStyle/>
          <a:p>
            <a:pPr algn="just">
              <a:lnSpc>
                <a:spcPts val="7299"/>
              </a:lnSpc>
            </a:pPr>
            <a:r>
              <a:rPr lang="en-US" sz="3363">
                <a:solidFill>
                  <a:srgbClr val="2A0947"/>
                </a:solidFill>
                <a:latin typeface="Roboto"/>
                <a:ea typeface="Roboto"/>
                <a:cs typeface="Roboto"/>
                <a:sym typeface="Roboto"/>
              </a:rPr>
              <a:t>"Good [</a:t>
            </a:r>
            <a:r>
              <a:rPr lang="en-US" b="true" sz="3363">
                <a:solidFill>
                  <a:srgbClr val="2A0947"/>
                </a:solidFill>
                <a:latin typeface="Roboto Bold"/>
                <a:ea typeface="Roboto Bold"/>
                <a:cs typeface="Roboto Bold"/>
                <a:sym typeface="Roboto Bold"/>
              </a:rPr>
              <a:t>morning/afternoon</a:t>
            </a:r>
            <a:r>
              <a:rPr lang="en-US" sz="3363">
                <a:solidFill>
                  <a:srgbClr val="2A0947"/>
                </a:solidFill>
                <a:latin typeface="Roboto"/>
                <a:ea typeface="Roboto"/>
                <a:cs typeface="Roboto"/>
                <a:sym typeface="Roboto"/>
              </a:rPr>
              <a:t>], my name is [</a:t>
            </a:r>
            <a:r>
              <a:rPr lang="en-US" b="true" sz="3363">
                <a:solidFill>
                  <a:srgbClr val="2A0947"/>
                </a:solidFill>
                <a:latin typeface="Roboto Bold"/>
                <a:ea typeface="Roboto Bold"/>
                <a:cs typeface="Roboto Bold"/>
                <a:sym typeface="Roboto Bold"/>
              </a:rPr>
              <a:t>Your Name</a:t>
            </a:r>
            <a:r>
              <a:rPr lang="en-US" sz="3363">
                <a:solidFill>
                  <a:srgbClr val="2A0947"/>
                </a:solidFill>
                <a:latin typeface="Roboto"/>
                <a:ea typeface="Roboto"/>
                <a:cs typeface="Roboto"/>
                <a:sym typeface="Roboto"/>
              </a:rPr>
              <a:t>]. I am the [</a:t>
            </a:r>
            <a:r>
              <a:rPr lang="en-US" b="true" sz="3363">
                <a:solidFill>
                  <a:srgbClr val="2A0947"/>
                </a:solidFill>
                <a:latin typeface="Roboto Bold"/>
                <a:ea typeface="Roboto Bold"/>
                <a:cs typeface="Roboto Bold"/>
                <a:sym typeface="Roboto Bold"/>
              </a:rPr>
              <a:t>Your Position</a:t>
            </a:r>
            <a:r>
              <a:rPr lang="en-US" sz="3363">
                <a:solidFill>
                  <a:srgbClr val="2A0947"/>
                </a:solidFill>
                <a:latin typeface="Roboto"/>
                <a:ea typeface="Roboto"/>
                <a:cs typeface="Roboto"/>
                <a:sym typeface="Roboto"/>
              </a:rPr>
              <a:t>] at [</a:t>
            </a:r>
            <a:r>
              <a:rPr lang="en-US" b="true" sz="3363">
                <a:solidFill>
                  <a:srgbClr val="2A0947"/>
                </a:solidFill>
                <a:latin typeface="Roboto Bold"/>
                <a:ea typeface="Roboto Bold"/>
                <a:cs typeface="Roboto Bold"/>
                <a:sym typeface="Roboto Bold"/>
              </a:rPr>
              <a:t>Company/Department</a:t>
            </a:r>
            <a:r>
              <a:rPr lang="en-US" sz="3363">
                <a:solidFill>
                  <a:srgbClr val="2A0947"/>
                </a:solidFill>
                <a:latin typeface="Roboto"/>
                <a:ea typeface="Roboto"/>
                <a:cs typeface="Roboto"/>
                <a:sym typeface="Roboto"/>
              </a:rPr>
              <a:t>], specializing in [</a:t>
            </a:r>
            <a:r>
              <a:rPr lang="en-US" b="true" sz="3363">
                <a:solidFill>
                  <a:srgbClr val="2A0947"/>
                </a:solidFill>
                <a:latin typeface="Roboto Bold"/>
                <a:ea typeface="Roboto Bold"/>
                <a:cs typeface="Roboto Bold"/>
                <a:sym typeface="Roboto Bold"/>
              </a:rPr>
              <a:t>specialty or field</a:t>
            </a:r>
            <a:r>
              <a:rPr lang="en-US" sz="3363">
                <a:solidFill>
                  <a:srgbClr val="2A0947"/>
                </a:solidFill>
                <a:latin typeface="Roboto"/>
                <a:ea typeface="Roboto"/>
                <a:cs typeface="Roboto"/>
                <a:sym typeface="Roboto"/>
              </a:rPr>
              <a:t>]. I have been following your organization's work and am very impressed. I would welcome the opportunity to discuss h</a:t>
            </a:r>
            <a:r>
              <a:rPr lang="en-US" sz="3363">
                <a:solidFill>
                  <a:srgbClr val="2A0947"/>
                </a:solidFill>
                <a:latin typeface="Roboto"/>
                <a:ea typeface="Roboto"/>
                <a:cs typeface="Roboto"/>
                <a:sym typeface="Roboto"/>
              </a:rPr>
              <a:t>ow our expertise might align and contribute to mutual success. It’s a pleasure to meet you."</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031434"/>
            <a:ext cx="1019601" cy="12667856"/>
            <a:chOff x="0" y="0"/>
            <a:chExt cx="268537" cy="3336390"/>
          </a:xfrm>
        </p:grpSpPr>
        <p:sp>
          <p:nvSpPr>
            <p:cNvPr name="Freeform 3" id="3"/>
            <p:cNvSpPr/>
            <p:nvPr/>
          </p:nvSpPr>
          <p:spPr>
            <a:xfrm flipH="false" flipV="false" rot="0">
              <a:off x="0" y="0"/>
              <a:ext cx="268537" cy="3336390"/>
            </a:xfrm>
            <a:custGeom>
              <a:avLst/>
              <a:gdLst/>
              <a:ahLst/>
              <a:cxnLst/>
              <a:rect r="r" b="b" t="t" l="l"/>
              <a:pathLst>
                <a:path h="3336390" w="268537">
                  <a:moveTo>
                    <a:pt x="0" y="0"/>
                  </a:moveTo>
                  <a:lnTo>
                    <a:pt x="268537" y="0"/>
                  </a:lnTo>
                  <a:lnTo>
                    <a:pt x="268537" y="3336390"/>
                  </a:lnTo>
                  <a:lnTo>
                    <a:pt x="0" y="3336390"/>
                  </a:lnTo>
                  <a:close/>
                </a:path>
              </a:pathLst>
            </a:custGeom>
            <a:solidFill>
              <a:srgbClr val="EDC254"/>
            </a:solidFill>
          </p:spPr>
        </p:sp>
        <p:sp>
          <p:nvSpPr>
            <p:cNvPr name="TextBox 4" id="4"/>
            <p:cNvSpPr txBox="true"/>
            <p:nvPr/>
          </p:nvSpPr>
          <p:spPr>
            <a:xfrm>
              <a:off x="0" y="-47625"/>
              <a:ext cx="268537" cy="3384015"/>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4942335" y="585999"/>
            <a:ext cx="10096479" cy="2440182"/>
          </a:xfrm>
          <a:custGeom>
            <a:avLst/>
            <a:gdLst/>
            <a:ahLst/>
            <a:cxnLst/>
            <a:rect r="r" b="b" t="t" l="l"/>
            <a:pathLst>
              <a:path h="2440182" w="10096479">
                <a:moveTo>
                  <a:pt x="0" y="0"/>
                </a:moveTo>
                <a:lnTo>
                  <a:pt x="10096478" y="0"/>
                </a:lnTo>
                <a:lnTo>
                  <a:pt x="10096478" y="2440182"/>
                </a:lnTo>
                <a:lnTo>
                  <a:pt x="0" y="2440182"/>
                </a:lnTo>
                <a:lnTo>
                  <a:pt x="0" y="0"/>
                </a:lnTo>
                <a:close/>
              </a:path>
            </a:pathLst>
          </a:custGeom>
          <a:blipFill>
            <a:blip r:embed="rId2"/>
            <a:stretch>
              <a:fillRect l="0" t="-79303" r="-16336" b="0"/>
            </a:stretch>
          </a:blipFill>
        </p:spPr>
      </p:sp>
      <p:sp>
        <p:nvSpPr>
          <p:cNvPr name="Freeform 6" id="6"/>
          <p:cNvSpPr/>
          <p:nvPr/>
        </p:nvSpPr>
        <p:spPr>
          <a:xfrm flipH="false" flipV="false" rot="0">
            <a:off x="12768964" y="4472116"/>
            <a:ext cx="5243043" cy="3759163"/>
          </a:xfrm>
          <a:custGeom>
            <a:avLst/>
            <a:gdLst/>
            <a:ahLst/>
            <a:cxnLst/>
            <a:rect r="r" b="b" t="t" l="l"/>
            <a:pathLst>
              <a:path h="3759163" w="5243043">
                <a:moveTo>
                  <a:pt x="0" y="0"/>
                </a:moveTo>
                <a:lnTo>
                  <a:pt x="5243043" y="0"/>
                </a:lnTo>
                <a:lnTo>
                  <a:pt x="5243043" y="3759163"/>
                </a:lnTo>
                <a:lnTo>
                  <a:pt x="0" y="3759163"/>
                </a:lnTo>
                <a:lnTo>
                  <a:pt x="0" y="0"/>
                </a:lnTo>
                <a:close/>
              </a:path>
            </a:pathLst>
          </a:custGeom>
          <a:blipFill>
            <a:blip r:embed="rId3"/>
            <a:stretch>
              <a:fillRect l="0" t="0" r="0" b="0"/>
            </a:stretch>
          </a:blipFill>
        </p:spPr>
      </p:sp>
      <p:sp>
        <p:nvSpPr>
          <p:cNvPr name="TextBox 7" id="7"/>
          <p:cNvSpPr txBox="true"/>
          <p:nvPr/>
        </p:nvSpPr>
        <p:spPr>
          <a:xfrm rot="0">
            <a:off x="2341358" y="4654703"/>
            <a:ext cx="10192423" cy="3317790"/>
          </a:xfrm>
          <a:prstGeom prst="rect">
            <a:avLst/>
          </a:prstGeom>
        </p:spPr>
        <p:txBody>
          <a:bodyPr anchor="t" rtlCol="false" tIns="0" lIns="0" bIns="0" rIns="0">
            <a:spAutoFit/>
          </a:bodyPr>
          <a:lstStyle/>
          <a:p>
            <a:pPr algn="just" marL="670223" indent="-335111" lvl="1">
              <a:lnSpc>
                <a:spcPts val="4377"/>
              </a:lnSpc>
              <a:buFont typeface="Arial"/>
              <a:buChar char="•"/>
            </a:pPr>
            <a:r>
              <a:rPr lang="en-US" sz="3104">
                <a:solidFill>
                  <a:srgbClr val="2A0947"/>
                </a:solidFill>
                <a:latin typeface="Roboto"/>
                <a:ea typeface="Roboto"/>
                <a:cs typeface="Roboto"/>
                <a:sym typeface="Roboto"/>
              </a:rPr>
              <a:t>You’re invited to a big business event. You see some familiar faces who might help you with your career goals.  Your goal is to introduce yourself, share what you do, and make a friendly connection.</a:t>
            </a:r>
          </a:p>
          <a:p>
            <a:pPr algn="just">
              <a:lnSpc>
                <a:spcPts val="4377"/>
              </a:lnSpc>
            </a:pPr>
          </a:p>
          <a:p>
            <a:pPr algn="just" marL="670223" indent="-335111" lvl="1">
              <a:lnSpc>
                <a:spcPts val="4377"/>
              </a:lnSpc>
              <a:buFont typeface="Arial"/>
              <a:buChar char="•"/>
            </a:pPr>
            <a:r>
              <a:rPr lang="en-US" sz="3104">
                <a:solidFill>
                  <a:srgbClr val="2A0947"/>
                </a:solidFill>
                <a:latin typeface="Roboto"/>
                <a:ea typeface="Roboto"/>
                <a:cs typeface="Roboto"/>
                <a:sym typeface="Roboto"/>
              </a:rPr>
              <a:t>Your teacher will pretend to be your potential client.</a:t>
            </a:r>
          </a:p>
        </p:txBody>
      </p:sp>
      <p:sp>
        <p:nvSpPr>
          <p:cNvPr name="TextBox 8" id="8"/>
          <p:cNvSpPr txBox="true"/>
          <p:nvPr/>
        </p:nvSpPr>
        <p:spPr>
          <a:xfrm rot="0">
            <a:off x="1745114" y="3651430"/>
            <a:ext cx="10512673" cy="804532"/>
          </a:xfrm>
          <a:prstGeom prst="rect">
            <a:avLst/>
          </a:prstGeom>
        </p:spPr>
        <p:txBody>
          <a:bodyPr anchor="t" rtlCol="false" tIns="0" lIns="0" bIns="0" rIns="0">
            <a:spAutoFit/>
          </a:bodyPr>
          <a:lstStyle/>
          <a:p>
            <a:pPr algn="l">
              <a:lnSpc>
                <a:spcPts val="6580"/>
              </a:lnSpc>
            </a:pPr>
            <a:r>
              <a:rPr lang="en-US" sz="4700" b="true">
                <a:solidFill>
                  <a:srgbClr val="2A0947"/>
                </a:solidFill>
                <a:latin typeface="Roboto Bold"/>
                <a:ea typeface="Roboto Bold"/>
                <a:cs typeface="Roboto Bold"/>
                <a:sym typeface="Roboto Bold"/>
              </a:rPr>
              <a:t>Situation: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DAG228GVC6Q</dc:identifier>
  <dcterms:modified xsi:type="dcterms:W3CDTF">2011-08-01T06:04:30Z</dcterms:modified>
  <cp:revision>1</cp:revision>
</cp:coreProperties>
</file>