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Happy Monkey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ZkzsVdKa+lxho3iVaZfVi7vST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71CF57-55DE-487F-80CB-1EB8FBF3B41A}">
  <a:tblStyle styleId="{7A71CF57-55DE-487F-80CB-1EB8FBF3B41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curriculum.co.uk/grammar/year-4-grammar-lessons/conjunctions-when-if-because-although/hummingbird/screen-1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curriculum.co.uk/grammar/year-4-grammar-lessons/conjunctions-when-if-because-although/hummingbird/screen-1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u="sng">
                <a:solidFill>
                  <a:schemeClr val="hlink"/>
                </a:solidFill>
                <a:hlinkClick r:id="rId3"/>
              </a:rPr>
              <a:t>https://www.naturalcurriculum.co.uk/grammar/year-4-grammar-lessons/conjunctions-when-if-because-although/hummingbird/screen-1/</a:t>
            </a:r>
            <a:r>
              <a:rPr lang="en-US" sz="1000"/>
              <a:t> 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u="sng">
                <a:solidFill>
                  <a:schemeClr val="hlink"/>
                </a:solidFill>
                <a:hlinkClick r:id="rId3"/>
              </a:rPr>
              <a:t>https://www.naturalcurriculum.co.uk/grammar/year-4-grammar-lessons/conjunctions-when-if-because-although/hummingbird/screen-1/</a:t>
            </a:r>
            <a:r>
              <a:rPr lang="en-US" sz="1000"/>
              <a:t> </a:t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naturalcurriculum.co.uk/grammar/year-4-grammar-lessons/conjunctions-when-if-because-although/hummingbird/screen-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 b="75815"/>
          <a:stretch/>
        </p:blipFill>
        <p:spPr>
          <a:xfrm>
            <a:off x="0" y="0"/>
            <a:ext cx="12192000" cy="73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2267" y="3897200"/>
            <a:ext cx="4310600" cy="2111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/>
          <p:nvPr/>
        </p:nvSpPr>
        <p:spPr>
          <a:xfrm>
            <a:off x="1494417" y="540300"/>
            <a:ext cx="9203100" cy="28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00"/>
              <a:buFont typeface="Arial"/>
              <a:buNone/>
            </a:pPr>
            <a:r>
              <a:rPr lang="en-US" sz="17300" b="0" i="0" u="none" strike="noStrike" cap="none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English</a:t>
            </a:r>
            <a:endParaRPr sz="17300" b="0" i="0" u="none" strike="noStrike" cap="none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 b="75815"/>
          <a:stretch/>
        </p:blipFill>
        <p:spPr>
          <a:xfrm>
            <a:off x="0" y="6120833"/>
            <a:ext cx="12192000" cy="737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492075" y="796008"/>
            <a:ext cx="11360700" cy="1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LO: To improve our writing by using conjunctions to extend sentences.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Let’s meet some hummingbirds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7344500" y="1536625"/>
            <a:ext cx="44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What do you already know about this amazing animal?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885" y="1536625"/>
            <a:ext cx="6691780" cy="37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3;p5">
            <a:extLst>
              <a:ext uri="{FF2B5EF4-FFF2-40B4-BE49-F238E27FC236}">
                <a16:creationId xmlns:a16="http://schemas.microsoft.com/office/drawing/2014/main" id="{58C447DA-DA67-4F68-9189-DBBF68882849}"/>
              </a:ext>
            </a:extLst>
          </p:cNvPr>
          <p:cNvSpPr/>
          <p:nvPr/>
        </p:nvSpPr>
        <p:spPr>
          <a:xfrm>
            <a:off x="77938" y="5758826"/>
            <a:ext cx="2499892" cy="1099174"/>
          </a:xfrm>
          <a:prstGeom prst="wedgeRoundRectCallout">
            <a:avLst>
              <a:gd name="adj1" fmla="val 45393"/>
              <a:gd name="adj2" fmla="val -123287"/>
              <a:gd name="adj3" fmla="val 0"/>
            </a:avLst>
          </a:prstGeom>
          <a:solidFill>
            <a:srgbClr val="4285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to watch…</a:t>
            </a:r>
            <a:endParaRPr sz="2000" b="0" i="0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Can you list some words that accurately describe the hummingbirds’ behaviour?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931275" y="2589875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Bully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694875" y="2254475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Sneaky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8844600" y="2589875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Cheeky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769800" y="4831575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Fighters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558900" y="1929875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Vicious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3532175" y="3624500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Aggressive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6558900" y="3429050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9489275" y="3678350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Savage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2619475" y="5695525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Protective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5428975" y="4596600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Quick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222375" y="4596600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Rapid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8163875" y="5552450"/>
            <a:ext cx="17934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Speedy</a:t>
            </a: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Comparing sentences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6212525" y="4522925"/>
            <a:ext cx="5178000" cy="1726800"/>
          </a:xfrm>
          <a:prstGeom prst="wedgeRoundRectCallout">
            <a:avLst>
              <a:gd name="adj1" fmla="val 45393"/>
              <a:gd name="adj2" fmla="val -123287"/>
              <a:gd name="adj3" fmla="val 0"/>
            </a:avLst>
          </a:prstGeom>
          <a:solidFill>
            <a:srgbClr val="4285F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of these is more effective and why?</a:t>
            </a:r>
            <a:endParaRPr sz="20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identify the subordinating conjunction?</a:t>
            </a:r>
            <a:endParaRPr sz="20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500" y="1536625"/>
            <a:ext cx="1726799" cy="172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415600" y="1536625"/>
            <a:ext cx="7600800" cy="2691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omic Sans MS"/>
              <a:buAutoNum type="arabicPeriod"/>
            </a:pP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wedge-billed hummingbird looks enchanting. Its behaviour is criminal.</a:t>
            </a:r>
            <a:endParaRPr sz="2400" b="0" i="0" u="none" strike="noStrike" cap="non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Font typeface="Comic Sans MS"/>
              <a:buAutoNum type="arabicPeriod"/>
            </a:pP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Although the wedge-billed hummingbird looks enchanting, its behaviour is criminal.</a:t>
            </a:r>
            <a:endParaRPr sz="2400" b="0" i="0" u="none" strike="noStrike" cap="non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>
            <a:off x="415600" y="3744175"/>
            <a:ext cx="11360700" cy="2691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omic Sans MS"/>
              <a:buAutoNum type="arabicPeriod"/>
            </a:pP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Hummingbirds must compete with each other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</a:t>
            </a: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plants produce nectar.</a:t>
            </a:r>
            <a:endParaRPr sz="2400" b="0" i="0" u="none" strike="noStrike" cap="non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omic Sans MS"/>
              <a:buAutoNum type="arabicPeriod"/>
            </a:pP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species has its own unique tactics to get the nectar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 </a:t>
            </a: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isn’t enough for everyone.</a:t>
            </a:r>
            <a:endParaRPr sz="2400" b="0" i="0" u="none" strike="noStrike" cap="non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Font typeface="Comic Sans MS"/>
              <a:buAutoNum type="arabicPeriod"/>
            </a:pPr>
            <a:r>
              <a:rPr lang="en-US" sz="2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lang="en-US" sz="2400" b="0" i="0" u="none" strike="noStrike" cap="non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a hummingbird gets stung by a bee, it could be fatal.</a:t>
            </a:r>
            <a:endParaRPr sz="2400" b="0" i="0" u="none" strike="noStrike" cap="non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Using conjunctions in sentences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113607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Notice how the sentences below have been extended to include more than one clause (or section).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The words in </a:t>
            </a:r>
            <a:r>
              <a:rPr lang="en-US" sz="2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bold </a:t>
            </a: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are </a:t>
            </a:r>
            <a:r>
              <a:rPr lang="en-US" sz="22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subordinating conjunctions</a:t>
            </a:r>
            <a:r>
              <a:rPr lang="en-US" sz="22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and we can use them to add extra information to our sentences which make them more interesting.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7"/>
          <p:cNvGraphicFramePr/>
          <p:nvPr/>
        </p:nvGraphicFramePr>
        <p:xfrm>
          <a:off x="415575" y="334270"/>
          <a:ext cx="8154775" cy="1767800"/>
        </p:xfrm>
        <a:graphic>
          <a:graphicData uri="http://schemas.openxmlformats.org/drawingml/2006/table">
            <a:tbl>
              <a:tblPr>
                <a:noFill/>
                <a:tableStyleId>{7A71CF57-55DE-487F-80CB-1EB8FBF3B41A}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Mi ld</a:t>
                      </a:r>
                      <a:endParaRPr sz="2000" u="none" strike="noStrike" cap="none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38761D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Add a conjunction to extend these sentences.</a:t>
                      </a:r>
                      <a:endParaRPr sz="2000" i="1" u="none" strike="noStrike" cap="none">
                        <a:solidFill>
                          <a:srgbClr val="38761D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38761D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hummingbirds look cute _____ they are vicious fighters.</a:t>
                      </a:r>
                      <a:endParaRPr sz="2000" u="none" strike="noStrike" cap="none">
                        <a:solidFill>
                          <a:srgbClr val="38761D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38761D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______ the hummingbirds are competing for nectar, they show no mercy.</a:t>
                      </a:r>
                      <a:endParaRPr sz="2000" u="none" strike="noStrike" cap="none">
                        <a:solidFill>
                          <a:srgbClr val="38761D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182875" marR="182875" marT="182875" marB="182875">
                    <a:lnL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1" name="Google Shape;191;p7"/>
          <p:cNvGraphicFramePr/>
          <p:nvPr>
            <p:extLst>
              <p:ext uri="{D42A27DB-BD31-4B8C-83A1-F6EECF244321}">
                <p14:modId xmlns:p14="http://schemas.microsoft.com/office/powerpoint/2010/main" val="4040802273"/>
              </p:ext>
            </p:extLst>
          </p:nvPr>
        </p:nvGraphicFramePr>
        <p:xfrm>
          <a:off x="415574" y="2925825"/>
          <a:ext cx="8154775" cy="1280100"/>
        </p:xfrm>
        <a:graphic>
          <a:graphicData uri="http://schemas.openxmlformats.org/drawingml/2006/table">
            <a:tbl>
              <a:tblPr>
                <a:noFill/>
                <a:tableStyleId>{7A71CF57-55DE-487F-80CB-1EB8FBF3B41A}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9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Med</a:t>
                      </a:r>
                      <a:endParaRPr sz="2000" u="none" strike="noStrike" cap="none" dirty="0">
                        <a:solidFill>
                          <a:srgbClr val="FF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B45F0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Extend these sentence using a conjunction to add more detail.</a:t>
                      </a:r>
                      <a:endParaRPr sz="2000" i="1" u="none" strike="noStrike" cap="none">
                        <a:solidFill>
                          <a:srgbClr val="B45F06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B45F0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Their brightly </a:t>
                      </a:r>
                      <a:r>
                        <a:rPr lang="en-US" sz="2000" u="none" strike="noStrike" cap="none" dirty="0" err="1">
                          <a:solidFill>
                            <a:srgbClr val="B45F0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coloured</a:t>
                      </a:r>
                      <a:r>
                        <a:rPr lang="en-US" sz="2000" u="none" strike="noStrike" cap="none" dirty="0">
                          <a:solidFill>
                            <a:srgbClr val="B45F0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feathers shine in the sunlight…</a:t>
                      </a:r>
                      <a:endParaRPr sz="2000" u="none" strike="noStrike" cap="none" dirty="0">
                        <a:solidFill>
                          <a:srgbClr val="B45F06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B45F06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Their rapidly beating wings…</a:t>
                      </a:r>
                      <a:endParaRPr sz="2000" u="none" strike="noStrike" cap="none" dirty="0">
                        <a:solidFill>
                          <a:srgbClr val="B45F06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99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9998" y="334275"/>
            <a:ext cx="2721227" cy="38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 l="2692" t="14721" r="1795" b="36931"/>
          <a:stretch/>
        </p:blipFill>
        <p:spPr>
          <a:xfrm>
            <a:off x="1004675" y="4520225"/>
            <a:ext cx="6335001" cy="22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50" y="177225"/>
            <a:ext cx="5710751" cy="35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3000" y="3884025"/>
            <a:ext cx="7299875" cy="28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6773025" y="1129000"/>
            <a:ext cx="437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 to your Google Classroom and choose a challenge to complete.</a:t>
            </a:r>
            <a:endParaRPr sz="1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Happy Monkey</vt:lpstr>
      <vt:lpstr>Arial</vt:lpstr>
      <vt:lpstr>Calibri</vt:lpstr>
      <vt:lpstr>Comic Sans MS</vt:lpstr>
      <vt:lpstr>Simple Light</vt:lpstr>
      <vt:lpstr>Office Theme</vt:lpstr>
      <vt:lpstr>PowerPoint Presentation</vt:lpstr>
      <vt:lpstr>PowerPoint Presentation</vt:lpstr>
      <vt:lpstr>Let’s meet some hummingbirds</vt:lpstr>
      <vt:lpstr>Can you list some words that accurately describe the hummingbirds’ behaviour? </vt:lpstr>
      <vt:lpstr> Comparing sentences</vt:lpstr>
      <vt:lpstr>Using conjunctions in sentences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Riaan</dc:creator>
  <cp:lastModifiedBy>Riaan Visser</cp:lastModifiedBy>
  <cp:revision>2</cp:revision>
  <dcterms:modified xsi:type="dcterms:W3CDTF">2021-12-18T05:39:27Z</dcterms:modified>
</cp:coreProperties>
</file>