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87806" y="4295082"/>
            <a:ext cx="4896752" cy="5488824"/>
            <a:chOff x="0" y="0"/>
            <a:chExt cx="1289679" cy="1445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9679" cy="1445616"/>
            </a:xfrm>
            <a:custGeom>
              <a:avLst/>
              <a:gdLst/>
              <a:ahLst/>
              <a:cxnLst/>
              <a:rect r="r" b="b" t="t" l="l"/>
              <a:pathLst>
                <a:path h="1445616" w="1289679">
                  <a:moveTo>
                    <a:pt x="0" y="0"/>
                  </a:moveTo>
                  <a:lnTo>
                    <a:pt x="1289679" y="0"/>
                  </a:lnTo>
                  <a:lnTo>
                    <a:pt x="1289679" y="1445616"/>
                  </a:lnTo>
                  <a:lnTo>
                    <a:pt x="0" y="14456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289679" cy="1474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439449" y="998146"/>
            <a:ext cx="13409103" cy="2237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common types of presentations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846530">
            <a:off x="-1366669" y="2017887"/>
            <a:ext cx="3730629" cy="5547404"/>
          </a:xfrm>
          <a:custGeom>
            <a:avLst/>
            <a:gdLst/>
            <a:ahLst/>
            <a:cxnLst/>
            <a:rect r="r" b="b" t="t" l="l"/>
            <a:pathLst>
              <a:path h="5547404" w="3730629">
                <a:moveTo>
                  <a:pt x="3730628" y="0"/>
                </a:moveTo>
                <a:lnTo>
                  <a:pt x="0" y="0"/>
                </a:lnTo>
                <a:lnTo>
                  <a:pt x="0" y="5547404"/>
                </a:lnTo>
                <a:lnTo>
                  <a:pt x="3730628" y="5547404"/>
                </a:lnTo>
                <a:lnTo>
                  <a:pt x="3730628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2389826">
            <a:off x="17075221" y="740870"/>
            <a:ext cx="9005647" cy="8805259"/>
          </a:xfrm>
          <a:custGeom>
            <a:avLst/>
            <a:gdLst/>
            <a:ahLst/>
            <a:cxnLst/>
            <a:rect r="r" b="b" t="t" l="l"/>
            <a:pathLst>
              <a:path h="8805259" w="9005647">
                <a:moveTo>
                  <a:pt x="9005647" y="0"/>
                </a:moveTo>
                <a:lnTo>
                  <a:pt x="0" y="0"/>
                </a:lnTo>
                <a:lnTo>
                  <a:pt x="0" y="8805260"/>
                </a:lnTo>
                <a:lnTo>
                  <a:pt x="9005647" y="8805260"/>
                </a:lnTo>
                <a:lnTo>
                  <a:pt x="900564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2389826">
            <a:off x="-7992893" y="3265166"/>
            <a:ext cx="9005647" cy="8805259"/>
          </a:xfrm>
          <a:custGeom>
            <a:avLst/>
            <a:gdLst/>
            <a:ahLst/>
            <a:cxnLst/>
            <a:rect r="r" b="b" t="t" l="l"/>
            <a:pathLst>
              <a:path h="8805259" w="9005647">
                <a:moveTo>
                  <a:pt x="9005647" y="0"/>
                </a:moveTo>
                <a:lnTo>
                  <a:pt x="0" y="0"/>
                </a:lnTo>
                <a:lnTo>
                  <a:pt x="0" y="8805259"/>
                </a:lnTo>
                <a:lnTo>
                  <a:pt x="9005647" y="8805259"/>
                </a:lnTo>
                <a:lnTo>
                  <a:pt x="900564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18948" y="4510720"/>
            <a:ext cx="8687721" cy="5169194"/>
          </a:xfrm>
          <a:custGeom>
            <a:avLst/>
            <a:gdLst/>
            <a:ahLst/>
            <a:cxnLst/>
            <a:rect r="r" b="b" t="t" l="l"/>
            <a:pathLst>
              <a:path h="5169194" w="8687721">
                <a:moveTo>
                  <a:pt x="0" y="0"/>
                </a:moveTo>
                <a:lnTo>
                  <a:pt x="8687721" y="0"/>
                </a:lnTo>
                <a:lnTo>
                  <a:pt x="8687721" y="5169193"/>
                </a:lnTo>
                <a:lnTo>
                  <a:pt x="0" y="51691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13771126" y="392991"/>
          <a:ext cx="3058084" cy="3581400"/>
        </p:xfrm>
        <a:graphic>
          <a:graphicData uri="http://schemas.openxmlformats.org/drawingml/2006/table">
            <a:tbl>
              <a:tblPr/>
              <a:tblGrid>
                <a:gridCol w="1019361"/>
                <a:gridCol w="1019361"/>
                <a:gridCol w="1019361"/>
              </a:tblGrid>
              <a:tr h="8953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</a:tr>
              <a:tr h="8953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3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3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1" id="11"/>
          <p:cNvSpPr txBox="true"/>
          <p:nvPr/>
        </p:nvSpPr>
        <p:spPr>
          <a:xfrm rot="0">
            <a:off x="2818763" y="4349577"/>
            <a:ext cx="4865795" cy="5434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24" indent="-302262" lvl="1">
              <a:lnSpc>
                <a:spcPts val="3920"/>
              </a:lnSpc>
              <a:buFont typeface="Arial"/>
              <a:buChar char="•"/>
            </a:pPr>
            <a:r>
              <a:rPr lang="en-US" b="true" sz="2800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Graphs: </a:t>
            </a:r>
            <a:r>
              <a:rPr lang="en-US" sz="280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Show relationships between variables (e.g., bar, line, pie).</a:t>
            </a:r>
          </a:p>
          <a:p>
            <a:pPr algn="l" marL="604524" indent="-302262" lvl="1">
              <a:lnSpc>
                <a:spcPts val="3920"/>
              </a:lnSpc>
              <a:buFont typeface="Arial"/>
              <a:buChar char="•"/>
            </a:pPr>
            <a:r>
              <a:rPr lang="en-US" b="true" sz="2800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Charts:</a:t>
            </a:r>
            <a:r>
              <a:rPr lang="en-US" sz="280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Organize and compare data.</a:t>
            </a:r>
          </a:p>
          <a:p>
            <a:pPr algn="l" marL="604524" indent="-302262" lvl="1">
              <a:lnSpc>
                <a:spcPts val="3920"/>
              </a:lnSpc>
              <a:buFont typeface="Arial"/>
              <a:buChar char="•"/>
            </a:pPr>
            <a:r>
              <a:rPr lang="en-US" b="true" sz="2800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Tables:</a:t>
            </a:r>
            <a:r>
              <a:rPr lang="en-US" sz="280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Present raw data in rows and columns.</a:t>
            </a:r>
          </a:p>
          <a:p>
            <a:pPr algn="l" marL="604524" indent="-302262" lvl="1">
              <a:lnSpc>
                <a:spcPts val="3920"/>
              </a:lnSpc>
              <a:buFont typeface="Arial"/>
              <a:buChar char="•"/>
            </a:pPr>
            <a:r>
              <a:rPr lang="en-US" b="true" sz="2800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Diagrams:</a:t>
            </a:r>
            <a:r>
              <a:rPr lang="en-US" sz="280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Illustrate processes, structures, or systems.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71134" y="3121587"/>
            <a:ext cx="6491674" cy="96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0"/>
              </a:lnSpc>
            </a:pPr>
            <a:r>
              <a:rPr lang="en-US" sz="5722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Visualizing Data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486357" y="50807"/>
            <a:ext cx="3488174" cy="34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0"/>
              </a:lnSpc>
            </a:pPr>
            <a:r>
              <a:rPr lang="en-US" sz="2007" b="true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Table Charts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85448" y="3596783"/>
            <a:ext cx="13835556" cy="3194584"/>
            <a:chOff x="0" y="0"/>
            <a:chExt cx="3643933" cy="8413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43933" cy="841372"/>
            </a:xfrm>
            <a:custGeom>
              <a:avLst/>
              <a:gdLst/>
              <a:ahLst/>
              <a:cxnLst/>
              <a:rect r="r" b="b" t="t" l="l"/>
              <a:pathLst>
                <a:path h="841372" w="3643933">
                  <a:moveTo>
                    <a:pt x="0" y="0"/>
                  </a:moveTo>
                  <a:lnTo>
                    <a:pt x="3643933" y="0"/>
                  </a:lnTo>
                  <a:lnTo>
                    <a:pt x="3643933" y="841372"/>
                  </a:lnTo>
                  <a:lnTo>
                    <a:pt x="0" y="8413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43933" cy="888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076590" y="3807079"/>
            <a:ext cx="13386622" cy="2165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6749" indent="-268374" lvl="1">
              <a:lnSpc>
                <a:spcPts val="3480"/>
              </a:lnSpc>
              <a:buFont typeface="Arial"/>
              <a:buChar char="•"/>
            </a:pP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Defin</a:t>
            </a: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ition</a:t>
            </a: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Measure of how lik</a:t>
            </a: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el</a:t>
            </a: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y an event is t</a:t>
            </a: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</a:t>
            </a: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occur (0 to 1, or 0% to 100%).</a:t>
            </a:r>
          </a:p>
          <a:p>
            <a:pPr algn="just" marL="536749" indent="-268374" lvl="1">
              <a:lnSpc>
                <a:spcPts val="3480"/>
              </a:lnSpc>
              <a:buFont typeface="Arial"/>
              <a:buChar char="•"/>
            </a:pP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</a:t>
            </a: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lc</a:t>
            </a: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ulation:</a:t>
            </a:r>
          </a:p>
          <a:p>
            <a:pPr algn="ctr">
              <a:lnSpc>
                <a:spcPts val="3480"/>
              </a:lnSpc>
            </a:pP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P (event) = # of favorable outcomes </a:t>
            </a:r>
          </a:p>
          <a:p>
            <a:pPr algn="ctr">
              <a:lnSpc>
                <a:spcPts val="3480"/>
              </a:lnSpc>
            </a:pP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                               __________________</a:t>
            </a:r>
          </a:p>
          <a:p>
            <a:pPr algn="ctr">
              <a:lnSpc>
                <a:spcPts val="3480"/>
              </a:lnSpc>
            </a:pPr>
            <a:r>
              <a:rPr lang="en-US" sz="2486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                          Total # of possible outcomes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5621004" y="4170391"/>
            <a:ext cx="8719044" cy="8525034"/>
          </a:xfrm>
          <a:custGeom>
            <a:avLst/>
            <a:gdLst/>
            <a:ahLst/>
            <a:cxnLst/>
            <a:rect r="r" b="b" t="t" l="l"/>
            <a:pathLst>
              <a:path h="8525034" w="8719044">
                <a:moveTo>
                  <a:pt x="8719044" y="0"/>
                </a:moveTo>
                <a:lnTo>
                  <a:pt x="0" y="0"/>
                </a:lnTo>
                <a:lnTo>
                  <a:pt x="0" y="8525033"/>
                </a:lnTo>
                <a:lnTo>
                  <a:pt x="8719044" y="8525033"/>
                </a:lnTo>
                <a:lnTo>
                  <a:pt x="8719044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87052">
            <a:off x="-124608" y="921604"/>
            <a:ext cx="3462352" cy="6579291"/>
          </a:xfrm>
          <a:custGeom>
            <a:avLst/>
            <a:gdLst/>
            <a:ahLst/>
            <a:cxnLst/>
            <a:rect r="r" b="b" t="t" l="l"/>
            <a:pathLst>
              <a:path h="6579291" w="3462352">
                <a:moveTo>
                  <a:pt x="0" y="0"/>
                </a:moveTo>
                <a:lnTo>
                  <a:pt x="3462351" y="0"/>
                </a:lnTo>
                <a:lnTo>
                  <a:pt x="3462351" y="6579291"/>
                </a:lnTo>
                <a:lnTo>
                  <a:pt x="0" y="6579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96378" y="1107938"/>
            <a:ext cx="10895244" cy="2109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54"/>
              </a:lnSpc>
              <a:spcBef>
                <a:spcPct val="0"/>
              </a:spcBef>
            </a:pPr>
            <a:r>
              <a:rPr lang="en-US" sz="12110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PROBABILITY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44430" y="7115217"/>
            <a:ext cx="13027639" cy="2667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93"/>
              </a:lnSpc>
            </a:pPr>
            <a:r>
              <a:rPr lang="en-US" sz="306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Types:</a:t>
            </a:r>
          </a:p>
          <a:p>
            <a:pPr algn="just" marL="662166" indent="-331083" lvl="1">
              <a:lnSpc>
                <a:spcPts val="4293"/>
              </a:lnSpc>
              <a:buFont typeface="Arial"/>
              <a:buChar char="•"/>
            </a:pPr>
            <a:r>
              <a:rPr lang="en-US" sz="306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Theore</a:t>
            </a:r>
            <a:r>
              <a:rPr lang="en-US" sz="306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tical</a:t>
            </a:r>
            <a:r>
              <a:rPr lang="en-US" sz="306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What should happen (e.g., coin flip is 1/2 h</a:t>
            </a:r>
            <a:r>
              <a:rPr lang="en-US" sz="306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</a:t>
            </a:r>
            <a:r>
              <a:rPr lang="en-US" sz="306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ads).</a:t>
            </a:r>
          </a:p>
          <a:p>
            <a:pPr algn="just" marL="662166" indent="-331083" lvl="1">
              <a:lnSpc>
                <a:spcPts val="4293"/>
              </a:lnSpc>
              <a:buFont typeface="Arial"/>
              <a:buChar char="•"/>
            </a:pPr>
            <a:r>
              <a:rPr lang="en-US" sz="306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Experimental: What actually happens in trials.</a:t>
            </a:r>
          </a:p>
          <a:p>
            <a:pPr algn="just">
              <a:lnSpc>
                <a:spcPts val="4293"/>
              </a:lnSpc>
            </a:pPr>
          </a:p>
          <a:p>
            <a:pPr algn="just">
              <a:lnSpc>
                <a:spcPts val="4293"/>
              </a:lnSpc>
            </a:pPr>
            <a:r>
              <a:rPr lang="en-US" sz="306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Interpret</a:t>
            </a:r>
            <a:r>
              <a:rPr lang="en-US" sz="306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ation:</a:t>
            </a:r>
            <a:r>
              <a:rPr lang="en-US" sz="306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Higher probability means a greater chance.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65585" y="1629429"/>
            <a:ext cx="4131171" cy="9129659"/>
          </a:xfrm>
          <a:custGeom>
            <a:avLst/>
            <a:gdLst/>
            <a:ahLst/>
            <a:cxnLst/>
            <a:rect r="r" b="b" t="t" l="l"/>
            <a:pathLst>
              <a:path h="9129659" w="4131171">
                <a:moveTo>
                  <a:pt x="0" y="0"/>
                </a:moveTo>
                <a:lnTo>
                  <a:pt x="4131170" y="0"/>
                </a:lnTo>
                <a:lnTo>
                  <a:pt x="4131170" y="9129659"/>
                </a:lnTo>
                <a:lnTo>
                  <a:pt x="0" y="9129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60559" y="1408181"/>
            <a:ext cx="15122696" cy="8183736"/>
            <a:chOff x="0" y="0"/>
            <a:chExt cx="3982932" cy="2155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82932" cy="2155387"/>
            </a:xfrm>
            <a:custGeom>
              <a:avLst/>
              <a:gdLst/>
              <a:ahLst/>
              <a:cxnLst/>
              <a:rect r="r" b="b" t="t" l="l"/>
              <a:pathLst>
                <a:path h="2155387" w="3982932">
                  <a:moveTo>
                    <a:pt x="0" y="0"/>
                  </a:moveTo>
                  <a:lnTo>
                    <a:pt x="3982932" y="0"/>
                  </a:lnTo>
                  <a:lnTo>
                    <a:pt x="3982932" y="2155387"/>
                  </a:lnTo>
                  <a:lnTo>
                    <a:pt x="0" y="2155387"/>
                  </a:lnTo>
                  <a:close/>
                </a:path>
              </a:pathLst>
            </a:custGeom>
            <a:solidFill>
              <a:srgbClr val="FEFFF8"/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982932" cy="2212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0">
            <a:off x="14903350" y="3161531"/>
            <a:ext cx="9005647" cy="8805259"/>
          </a:xfrm>
          <a:custGeom>
            <a:avLst/>
            <a:gdLst/>
            <a:ahLst/>
            <a:cxnLst/>
            <a:rect r="r" b="b" t="t" l="l"/>
            <a:pathLst>
              <a:path h="8805259" w="9005647">
                <a:moveTo>
                  <a:pt x="9005646" y="0"/>
                </a:moveTo>
                <a:lnTo>
                  <a:pt x="0" y="0"/>
                </a:lnTo>
                <a:lnTo>
                  <a:pt x="0" y="8805259"/>
                </a:lnTo>
                <a:lnTo>
                  <a:pt x="9005646" y="8805259"/>
                </a:lnTo>
                <a:lnTo>
                  <a:pt x="90056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96111" y="1651682"/>
            <a:ext cx="3935007" cy="4542576"/>
          </a:xfrm>
          <a:custGeom>
            <a:avLst/>
            <a:gdLst/>
            <a:ahLst/>
            <a:cxnLst/>
            <a:rect r="r" b="b" t="t" l="l"/>
            <a:pathLst>
              <a:path h="4542576" w="3935007">
                <a:moveTo>
                  <a:pt x="0" y="0"/>
                </a:moveTo>
                <a:lnTo>
                  <a:pt x="3935007" y="0"/>
                </a:lnTo>
                <a:lnTo>
                  <a:pt x="3935007" y="4542576"/>
                </a:lnTo>
                <a:lnTo>
                  <a:pt x="0" y="4542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60381" y="3892139"/>
            <a:ext cx="10307131" cy="5699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6116" indent="-348058" lvl="1">
              <a:lnSpc>
                <a:spcPts val="4513"/>
              </a:lnSpc>
              <a:buFont typeface="Arial"/>
              <a:buChar char="•"/>
            </a:pPr>
            <a:r>
              <a:rPr lang="en-US" b="true" sz="3224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Error: </a:t>
            </a:r>
            <a:r>
              <a:rPr lang="en-US" sz="3224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Difference between measured and true value (random or systematic).</a:t>
            </a:r>
          </a:p>
          <a:p>
            <a:pPr algn="just" marL="696116" indent="-348058" lvl="1">
              <a:lnSpc>
                <a:spcPts val="4513"/>
              </a:lnSpc>
              <a:buFont typeface="Arial"/>
              <a:buChar char="•"/>
            </a:pPr>
            <a:r>
              <a:rPr lang="en-US" b="true" sz="3224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Uncertainty: </a:t>
            </a:r>
            <a:r>
              <a:rPr lang="en-US" sz="3224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Range within which the true value likely lies.</a:t>
            </a:r>
          </a:p>
          <a:p>
            <a:pPr algn="just" marL="696116" indent="-348058" lvl="1">
              <a:lnSpc>
                <a:spcPts val="4513"/>
              </a:lnSpc>
              <a:buFont typeface="Arial"/>
              <a:buChar char="•"/>
            </a:pPr>
            <a:r>
              <a:rPr lang="en-US" b="true" sz="3224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P</a:t>
            </a:r>
            <a:r>
              <a:rPr lang="en-US" b="true" sz="3224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recision: </a:t>
            </a:r>
            <a:r>
              <a:rPr lang="en-US" sz="3224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Consistency of repeated measurements.</a:t>
            </a:r>
          </a:p>
          <a:p>
            <a:pPr algn="just" marL="696116" indent="-348058" lvl="1">
              <a:lnSpc>
                <a:spcPts val="4513"/>
              </a:lnSpc>
              <a:buFont typeface="Arial"/>
              <a:buChar char="•"/>
            </a:pPr>
            <a:r>
              <a:rPr lang="en-US" b="true" sz="3224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Accuracy:</a:t>
            </a:r>
            <a:r>
              <a:rPr lang="en-US" b="true" sz="3224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224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Closeness to the true value.</a:t>
            </a:r>
          </a:p>
          <a:p>
            <a:pPr algn="just" marL="696116" indent="-348058" lvl="1">
              <a:lnSpc>
                <a:spcPts val="4513"/>
              </a:lnSpc>
              <a:buFont typeface="Arial"/>
              <a:buChar char="•"/>
            </a:pPr>
            <a:r>
              <a:rPr lang="en-US" b="true" sz="3224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Statistical Significance: </a:t>
            </a:r>
            <a:r>
              <a:rPr lang="en-US" sz="3224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Indicates a result is unlikely due to random chance, making findings meaningful.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60381" y="1477029"/>
            <a:ext cx="9748174" cy="2529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44"/>
              </a:lnSpc>
            </a:pPr>
            <a:r>
              <a:rPr lang="en-US" sz="7245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Error, Uncertainty &amp; Significance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298" y="1541213"/>
            <a:ext cx="4131171" cy="9129659"/>
          </a:xfrm>
          <a:custGeom>
            <a:avLst/>
            <a:gdLst/>
            <a:ahLst/>
            <a:cxnLst/>
            <a:rect r="r" b="b" t="t" l="l"/>
            <a:pathLst>
              <a:path h="9129659" w="4131171">
                <a:moveTo>
                  <a:pt x="0" y="0"/>
                </a:moveTo>
                <a:lnTo>
                  <a:pt x="4131170" y="0"/>
                </a:lnTo>
                <a:lnTo>
                  <a:pt x="4131170" y="9129658"/>
                </a:lnTo>
                <a:lnTo>
                  <a:pt x="0" y="9129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50022" y="4094589"/>
            <a:ext cx="11773131" cy="493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9474" indent="-379737" lvl="1">
              <a:lnSpc>
                <a:spcPts val="4924"/>
              </a:lnSpc>
              <a:buFont typeface="Arial"/>
              <a:buChar char="•"/>
            </a:pPr>
            <a:r>
              <a:rPr lang="en-US" b="true" sz="3517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Purpose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Describe relationships between quantities and calculate unknowns.</a:t>
            </a:r>
          </a:p>
          <a:p>
            <a:pPr algn="just" marL="759474" indent="-379737" lvl="1">
              <a:lnSpc>
                <a:spcPts val="4924"/>
              </a:lnSpc>
              <a:buFont typeface="Arial"/>
              <a:buChar char="•"/>
            </a:pPr>
            <a:r>
              <a:rPr lang="en-US" b="true" sz="3517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Structure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Inputs (knowns) → Process (math) → Output (unknown).</a:t>
            </a:r>
          </a:p>
          <a:p>
            <a:pPr algn="just" marL="759474" indent="-379737" lvl="1">
              <a:lnSpc>
                <a:spcPts val="4924"/>
              </a:lnSpc>
              <a:buFont typeface="Arial"/>
              <a:buChar char="•"/>
            </a:pPr>
            <a:r>
              <a:rPr lang="en-US" b="true" sz="3517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Variables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Quantities that change (e.g., m for mass).</a:t>
            </a:r>
          </a:p>
          <a:p>
            <a:pPr algn="just" marL="759474" indent="-379737" lvl="1">
              <a:lnSpc>
                <a:spcPts val="4924"/>
              </a:lnSpc>
              <a:buFont typeface="Arial"/>
              <a:buChar char="•"/>
            </a:pPr>
            <a:r>
              <a:rPr lang="en-US" b="true" sz="3517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Constants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Fixed values (e.g., speed of light).</a:t>
            </a:r>
          </a:p>
          <a:p>
            <a:pPr algn="just" marL="759474" indent="-379737" lvl="1">
              <a:lnSpc>
                <a:spcPts val="4924"/>
              </a:lnSpc>
              <a:buFont typeface="Arial"/>
              <a:buChar char="•"/>
            </a:pPr>
            <a:r>
              <a:rPr lang="en-US" b="true" sz="3517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R</a:t>
            </a:r>
            <a:r>
              <a:rPr lang="en-US" b="true" sz="3517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earranging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Use inverse operations to solve for different variables (e.g., from 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D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=m/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V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, m=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D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×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V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).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36259" y="1185988"/>
            <a:ext cx="12791209" cy="258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06"/>
              </a:lnSpc>
              <a:spcBef>
                <a:spcPct val="0"/>
              </a:spcBef>
            </a:pPr>
            <a:r>
              <a:rPr lang="en-US" sz="7361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Scientific Formulas: Equations of Science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38290" y="4965919"/>
            <a:ext cx="11421010" cy="4646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18"/>
              </a:lnSpc>
            </a:pP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Key Formulas &amp; Units</a:t>
            </a:r>
          </a:p>
          <a:p>
            <a:pPr algn="just" marL="820170" indent="-410085" lvl="1">
              <a:lnSpc>
                <a:spcPts val="5318"/>
              </a:lnSpc>
              <a:buFont typeface="Arial"/>
              <a:buChar char="•"/>
            </a:pPr>
            <a:r>
              <a:rPr lang="en-US" b="true" sz="379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Density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D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=m/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V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(mass / volume)</a:t>
            </a:r>
          </a:p>
          <a:p>
            <a:pPr algn="just" marL="820170" indent="-410085" lvl="1">
              <a:lnSpc>
                <a:spcPts val="5318"/>
              </a:lnSpc>
              <a:buFont typeface="Arial"/>
              <a:buChar char="•"/>
            </a:pPr>
            <a:r>
              <a:rPr lang="en-US" b="true" sz="379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Speed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=d/t (distance / time)</a:t>
            </a:r>
          </a:p>
          <a:p>
            <a:pPr algn="just" marL="820170" indent="-410085" lvl="1">
              <a:lnSpc>
                <a:spcPts val="5318"/>
              </a:lnSpc>
              <a:buFont typeface="Arial"/>
              <a:buChar char="•"/>
            </a:pPr>
            <a:r>
              <a:rPr lang="en-US" b="true" sz="379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Force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F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=ma (mass × acceleration)</a:t>
            </a:r>
          </a:p>
          <a:p>
            <a:pPr algn="just" marL="820170" indent="-410085" lvl="1">
              <a:lnSpc>
                <a:spcPts val="5318"/>
              </a:lnSpc>
              <a:buFont typeface="Arial"/>
              <a:buChar char="•"/>
            </a:pPr>
            <a:r>
              <a:rPr lang="en-US" b="true" sz="379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W</a:t>
            </a:r>
            <a:r>
              <a:rPr lang="en-US" b="true" sz="379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ork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W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=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F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d (Force × distance)</a:t>
            </a:r>
          </a:p>
          <a:p>
            <a:pPr algn="just" marL="820170" indent="-410085" lvl="1">
              <a:lnSpc>
                <a:spcPts val="5318"/>
              </a:lnSpc>
              <a:buFont typeface="Arial"/>
              <a:buChar char="•"/>
            </a:pPr>
            <a:r>
              <a:rPr lang="en-US" b="true" sz="379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Units </a:t>
            </a:r>
            <a:r>
              <a:rPr lang="en-US" b="true" sz="379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are CRITICAL</a:t>
            </a:r>
            <a:r>
              <a:rPr lang="en-US" sz="37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Always include units and ensure consistency; convert if necessary.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838290" y="674105"/>
            <a:ext cx="9890729" cy="4460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84"/>
              </a:lnSpc>
              <a:spcBef>
                <a:spcPct val="0"/>
              </a:spcBef>
            </a:pPr>
            <a:r>
              <a:rPr lang="en-US" sz="8417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Common Formulas &amp; Units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387052">
            <a:off x="918201" y="2108484"/>
            <a:ext cx="3745221" cy="7116809"/>
          </a:xfrm>
          <a:custGeom>
            <a:avLst/>
            <a:gdLst/>
            <a:ahLst/>
            <a:cxnLst/>
            <a:rect r="r" b="b" t="t" l="l"/>
            <a:pathLst>
              <a:path h="7116809" w="3745221">
                <a:moveTo>
                  <a:pt x="0" y="0"/>
                </a:moveTo>
                <a:lnTo>
                  <a:pt x="3745221" y="0"/>
                </a:lnTo>
                <a:lnTo>
                  <a:pt x="3745221" y="7116810"/>
                </a:lnTo>
                <a:lnTo>
                  <a:pt x="0" y="7116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4009156" y="5042119"/>
            <a:ext cx="8719044" cy="8525034"/>
          </a:xfrm>
          <a:custGeom>
            <a:avLst/>
            <a:gdLst/>
            <a:ahLst/>
            <a:cxnLst/>
            <a:rect r="r" b="b" t="t" l="l"/>
            <a:pathLst>
              <a:path h="8525034" w="8719044">
                <a:moveTo>
                  <a:pt x="8719044" y="0"/>
                </a:moveTo>
                <a:lnTo>
                  <a:pt x="0" y="0"/>
                </a:lnTo>
                <a:lnTo>
                  <a:pt x="0" y="8525033"/>
                </a:lnTo>
                <a:lnTo>
                  <a:pt x="8719044" y="8525033"/>
                </a:lnTo>
                <a:lnTo>
                  <a:pt x="871904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91731" y="3236977"/>
            <a:ext cx="12469791" cy="6159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7"/>
              </a:lnSpc>
            </a:pP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Problem: A car travels at a speed of 60 km/h for 3 hours. </a:t>
            </a:r>
            <a:r>
              <a:rPr lang="en-US" sz="3498" b="true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How far did it travel?</a:t>
            </a:r>
          </a:p>
          <a:p>
            <a:pPr algn="just">
              <a:lnSpc>
                <a:spcPts val="4897"/>
              </a:lnSpc>
            </a:pPr>
          </a:p>
          <a:p>
            <a:pPr algn="just" marL="755251" indent="-377625" lvl="1">
              <a:lnSpc>
                <a:spcPts val="4897"/>
              </a:lnSpc>
              <a:buFont typeface="Arial"/>
              <a:buChar char="•"/>
            </a:pP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Given/Knowns: </a:t>
            </a:r>
          </a:p>
          <a:p>
            <a:pPr algn="just" marL="1510501" indent="-503500" lvl="2">
              <a:lnSpc>
                <a:spcPts val="4897"/>
              </a:lnSpc>
              <a:buFont typeface="Arial"/>
              <a:buChar char="⚬"/>
            </a:pP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Speed (</a:t>
            </a: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=60 km/h)</a:t>
            </a:r>
          </a:p>
          <a:p>
            <a:pPr algn="just" marL="1510501" indent="-503500" lvl="2">
              <a:lnSpc>
                <a:spcPts val="4897"/>
              </a:lnSpc>
              <a:buFont typeface="Arial"/>
              <a:buChar char="⚬"/>
            </a:pP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Time (t=3 hours)</a:t>
            </a:r>
          </a:p>
          <a:p>
            <a:pPr algn="just" marL="755251" indent="-377625" lvl="1">
              <a:lnSpc>
                <a:spcPts val="4897"/>
              </a:lnSpc>
              <a:buFont typeface="Arial"/>
              <a:buChar char="•"/>
            </a:pP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Unknown: Distance (d)</a:t>
            </a:r>
          </a:p>
          <a:p>
            <a:pPr algn="just" marL="755251" indent="-377625" lvl="1">
              <a:lnSpc>
                <a:spcPts val="4897"/>
              </a:lnSpc>
              <a:buFont typeface="Arial"/>
              <a:buChar char="•"/>
            </a:pP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F</a:t>
            </a: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ormula: </a:t>
            </a: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=d/t⟹d=</a:t>
            </a: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×t</a:t>
            </a:r>
          </a:p>
          <a:p>
            <a:pPr algn="just" marL="755251" indent="-377625" lvl="1">
              <a:lnSpc>
                <a:spcPts val="4897"/>
              </a:lnSpc>
              <a:buFont typeface="Arial"/>
              <a:buChar char="•"/>
            </a:pP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Calculation: d=60 km/h×3 h=180 km</a:t>
            </a:r>
          </a:p>
          <a:p>
            <a:pPr algn="just" marL="755251" indent="-377625" lvl="1">
              <a:lnSpc>
                <a:spcPts val="4897"/>
              </a:lnSpc>
              <a:buFont typeface="Arial"/>
              <a:buChar char="•"/>
            </a:pPr>
            <a:r>
              <a:rPr lang="en-US" sz="34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Answer: The car traveled 180 km.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709888" y="356620"/>
            <a:ext cx="12521993" cy="2937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63"/>
              </a:lnSpc>
              <a:spcBef>
                <a:spcPct val="0"/>
              </a:spcBef>
            </a:pPr>
            <a:r>
              <a:rPr lang="en-US" sz="8331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Practice Example (Formula Application)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387052">
            <a:off x="918201" y="2108484"/>
            <a:ext cx="3745221" cy="7116809"/>
          </a:xfrm>
          <a:custGeom>
            <a:avLst/>
            <a:gdLst/>
            <a:ahLst/>
            <a:cxnLst/>
            <a:rect r="r" b="b" t="t" l="l"/>
            <a:pathLst>
              <a:path h="7116809" w="3745221">
                <a:moveTo>
                  <a:pt x="0" y="0"/>
                </a:moveTo>
                <a:lnTo>
                  <a:pt x="3745221" y="0"/>
                </a:lnTo>
                <a:lnTo>
                  <a:pt x="3745221" y="7116810"/>
                </a:lnTo>
                <a:lnTo>
                  <a:pt x="0" y="7116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4009156" y="5042119"/>
            <a:ext cx="8719044" cy="8525034"/>
          </a:xfrm>
          <a:custGeom>
            <a:avLst/>
            <a:gdLst/>
            <a:ahLst/>
            <a:cxnLst/>
            <a:rect r="r" b="b" t="t" l="l"/>
            <a:pathLst>
              <a:path h="8525034" w="8719044">
                <a:moveTo>
                  <a:pt x="8719044" y="0"/>
                </a:moveTo>
                <a:lnTo>
                  <a:pt x="0" y="0"/>
                </a:lnTo>
                <a:lnTo>
                  <a:pt x="0" y="8525033"/>
                </a:lnTo>
                <a:lnTo>
                  <a:pt x="8719044" y="8525033"/>
                </a:lnTo>
                <a:lnTo>
                  <a:pt x="871904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0559" y="1408181"/>
            <a:ext cx="7697423" cy="7850119"/>
            <a:chOff x="0" y="0"/>
            <a:chExt cx="2027305" cy="20675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27305" cy="2067521"/>
            </a:xfrm>
            <a:custGeom>
              <a:avLst/>
              <a:gdLst/>
              <a:ahLst/>
              <a:cxnLst/>
              <a:rect r="r" b="b" t="t" l="l"/>
              <a:pathLst>
                <a:path h="2067521" w="2027305">
                  <a:moveTo>
                    <a:pt x="0" y="0"/>
                  </a:moveTo>
                  <a:lnTo>
                    <a:pt x="2027305" y="0"/>
                  </a:lnTo>
                  <a:lnTo>
                    <a:pt x="2027305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027305" cy="211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30018" y="1408181"/>
            <a:ext cx="7697423" cy="7850119"/>
            <a:chOff x="0" y="0"/>
            <a:chExt cx="2027305" cy="20675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27305" cy="2067521"/>
            </a:xfrm>
            <a:custGeom>
              <a:avLst/>
              <a:gdLst/>
              <a:ahLst/>
              <a:cxnLst/>
              <a:rect r="r" b="b" t="t" l="l"/>
              <a:pathLst>
                <a:path h="2067521" w="2027305">
                  <a:moveTo>
                    <a:pt x="0" y="0"/>
                  </a:moveTo>
                  <a:lnTo>
                    <a:pt x="2027305" y="0"/>
                  </a:lnTo>
                  <a:lnTo>
                    <a:pt x="2027305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027305" cy="211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109271" y="176394"/>
            <a:ext cx="8755959" cy="1136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1"/>
              </a:lnSpc>
            </a:pPr>
            <a:r>
              <a:rPr lang="en-US" sz="6629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decoding graphs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65585" y="1610729"/>
            <a:ext cx="6221130" cy="7447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2"/>
              </a:lnSpc>
            </a:pPr>
            <a:r>
              <a:rPr lang="en-US" sz="303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Key Elements to Look For:</a:t>
            </a:r>
          </a:p>
          <a:p>
            <a:pPr algn="just" marL="654185" indent="-327093" lvl="1">
              <a:lnSpc>
                <a:spcPts val="4242"/>
              </a:lnSpc>
              <a:buFont typeface="Arial"/>
              <a:buChar char="•"/>
            </a:pPr>
            <a:r>
              <a:rPr lang="en-US" b="true" sz="3030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Title:</a:t>
            </a:r>
            <a:r>
              <a:rPr lang="en-US" sz="303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What is the graph about?</a:t>
            </a:r>
          </a:p>
          <a:p>
            <a:pPr algn="just" marL="654185" indent="-327093" lvl="1">
              <a:lnSpc>
                <a:spcPts val="4242"/>
              </a:lnSpc>
              <a:buFont typeface="Arial"/>
              <a:buChar char="•"/>
            </a:pPr>
            <a:r>
              <a:rPr lang="en-US" b="true" sz="3030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Axes Labels:</a:t>
            </a:r>
            <a:r>
              <a:rPr lang="en-US" sz="303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What do the horizontal (x) and vertical (y) axes represent? What are their units?</a:t>
            </a:r>
          </a:p>
          <a:p>
            <a:pPr algn="just" marL="654185" indent="-327093" lvl="1">
              <a:lnSpc>
                <a:spcPts val="4242"/>
              </a:lnSpc>
              <a:buFont typeface="Arial"/>
              <a:buChar char="•"/>
            </a:pPr>
            <a:r>
              <a:rPr lang="en-US" b="true" sz="3030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Scale:</a:t>
            </a:r>
            <a:r>
              <a:rPr lang="en-US" sz="303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What are the increments on each axis?</a:t>
            </a:r>
          </a:p>
          <a:p>
            <a:pPr algn="just" marL="654185" indent="-327093" lvl="1">
              <a:lnSpc>
                <a:spcPts val="4242"/>
              </a:lnSpc>
              <a:buFont typeface="Arial"/>
              <a:buChar char="•"/>
            </a:pPr>
            <a:r>
              <a:rPr lang="en-US" b="true" sz="3030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Legend/Key:</a:t>
            </a:r>
            <a:r>
              <a:rPr lang="en-US" sz="303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What do different colors, lines, or symbols mean?</a:t>
            </a:r>
          </a:p>
          <a:p>
            <a:pPr algn="just" marL="654185" indent="-327093" lvl="1">
              <a:lnSpc>
                <a:spcPts val="4242"/>
              </a:lnSpc>
              <a:buFont typeface="Arial"/>
              <a:buChar char="•"/>
            </a:pPr>
            <a:r>
              <a:rPr lang="en-US" b="true" sz="3030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Trends: </a:t>
            </a:r>
            <a:r>
              <a:rPr lang="en-US" sz="303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Is the data increasing, decreasing, staying stable? Are there patterns?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2065585" y="1629429"/>
            <a:ext cx="4131171" cy="9129659"/>
          </a:xfrm>
          <a:custGeom>
            <a:avLst/>
            <a:gdLst/>
            <a:ahLst/>
            <a:cxnLst/>
            <a:rect r="r" b="b" t="t" l="l"/>
            <a:pathLst>
              <a:path h="9129659" w="4131171">
                <a:moveTo>
                  <a:pt x="0" y="0"/>
                </a:moveTo>
                <a:lnTo>
                  <a:pt x="4131170" y="0"/>
                </a:lnTo>
                <a:lnTo>
                  <a:pt x="4131170" y="9129659"/>
                </a:lnTo>
                <a:lnTo>
                  <a:pt x="0" y="9129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06434" y="7135696"/>
            <a:ext cx="3505732" cy="5212985"/>
          </a:xfrm>
          <a:custGeom>
            <a:avLst/>
            <a:gdLst/>
            <a:ahLst/>
            <a:cxnLst/>
            <a:rect r="r" b="b" t="t" l="l"/>
            <a:pathLst>
              <a:path h="5212985" w="3505732">
                <a:moveTo>
                  <a:pt x="0" y="0"/>
                </a:moveTo>
                <a:lnTo>
                  <a:pt x="3505732" y="0"/>
                </a:lnTo>
                <a:lnTo>
                  <a:pt x="3505732" y="5212985"/>
                </a:lnTo>
                <a:lnTo>
                  <a:pt x="0" y="521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375811" y="1261077"/>
            <a:ext cx="7605836" cy="81443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85448" y="3596783"/>
            <a:ext cx="5802618" cy="6077245"/>
            <a:chOff x="0" y="0"/>
            <a:chExt cx="1528262" cy="16005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28262" cy="1600591"/>
            </a:xfrm>
            <a:custGeom>
              <a:avLst/>
              <a:gdLst/>
              <a:ahLst/>
              <a:cxnLst/>
              <a:rect r="r" b="b" t="t" l="l"/>
              <a:pathLst>
                <a:path h="1600591" w="1528262">
                  <a:moveTo>
                    <a:pt x="0" y="0"/>
                  </a:moveTo>
                  <a:lnTo>
                    <a:pt x="1528262" y="0"/>
                  </a:lnTo>
                  <a:lnTo>
                    <a:pt x="1528262" y="1600591"/>
                  </a:lnTo>
                  <a:lnTo>
                    <a:pt x="0" y="16005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528262" cy="16482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05006" y="3683207"/>
            <a:ext cx="5763502" cy="5816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80"/>
              </a:lnSpc>
            </a:pPr>
            <a:r>
              <a:rPr lang="en-US" sz="2771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Visualizing Processes &amp; Structures</a:t>
            </a:r>
          </a:p>
          <a:p>
            <a:pPr algn="just" marL="598370" indent="-299185" lvl="1">
              <a:lnSpc>
                <a:spcPts val="3880"/>
              </a:lnSpc>
              <a:buFont typeface="Arial"/>
              <a:buChar char="•"/>
            </a:pPr>
            <a:r>
              <a:rPr lang="en-US" b="true" sz="2771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Title/Caption</a:t>
            </a:r>
            <a:r>
              <a:rPr lang="en-US" sz="2771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What is the diagram showing?</a:t>
            </a:r>
          </a:p>
          <a:p>
            <a:pPr algn="just" marL="598370" indent="-299185" lvl="1">
              <a:lnSpc>
                <a:spcPts val="3880"/>
              </a:lnSpc>
              <a:buFont typeface="Arial"/>
              <a:buChar char="•"/>
            </a:pPr>
            <a:r>
              <a:rPr lang="en-US" b="true" sz="2771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Labels</a:t>
            </a:r>
            <a:r>
              <a:rPr lang="en-US" sz="2771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Identify different parts or stages.</a:t>
            </a:r>
          </a:p>
          <a:p>
            <a:pPr algn="just" marL="598370" indent="-299185" lvl="1">
              <a:lnSpc>
                <a:spcPts val="3880"/>
              </a:lnSpc>
              <a:buFont typeface="Arial"/>
              <a:buChar char="•"/>
            </a:pPr>
            <a:r>
              <a:rPr lang="en-US" b="true" sz="2771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Arrows</a:t>
            </a:r>
            <a:r>
              <a:rPr lang="en-US" sz="2771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Indicate direction, flow, or relationships.</a:t>
            </a:r>
          </a:p>
          <a:p>
            <a:pPr algn="just" marL="598370" indent="-299185" lvl="1">
              <a:lnSpc>
                <a:spcPts val="3880"/>
              </a:lnSpc>
              <a:buFont typeface="Arial"/>
              <a:buChar char="•"/>
            </a:pPr>
            <a:r>
              <a:rPr lang="en-US" b="true" sz="2771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Color-coding</a:t>
            </a:r>
            <a:r>
              <a:rPr lang="en-US" sz="2771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Helps differentiate elements.</a:t>
            </a:r>
          </a:p>
          <a:p>
            <a:pPr algn="just" marL="598370" indent="-299185" lvl="1">
              <a:lnSpc>
                <a:spcPts val="3880"/>
              </a:lnSpc>
              <a:buFont typeface="Arial"/>
              <a:buChar char="•"/>
            </a:pPr>
            <a:r>
              <a:rPr lang="en-US" b="true" sz="2771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Purpose</a:t>
            </a:r>
            <a:r>
              <a:rPr lang="en-US" sz="2771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What is the main concept or process being illustrated?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5621004" y="4170391"/>
            <a:ext cx="8719044" cy="8525034"/>
          </a:xfrm>
          <a:custGeom>
            <a:avLst/>
            <a:gdLst/>
            <a:ahLst/>
            <a:cxnLst/>
            <a:rect r="r" b="b" t="t" l="l"/>
            <a:pathLst>
              <a:path h="8525034" w="8719044">
                <a:moveTo>
                  <a:pt x="8719044" y="0"/>
                </a:moveTo>
                <a:lnTo>
                  <a:pt x="0" y="0"/>
                </a:lnTo>
                <a:lnTo>
                  <a:pt x="0" y="8525033"/>
                </a:lnTo>
                <a:lnTo>
                  <a:pt x="8719044" y="8525033"/>
                </a:lnTo>
                <a:lnTo>
                  <a:pt x="8719044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87052">
            <a:off x="-124608" y="921604"/>
            <a:ext cx="3462352" cy="6579291"/>
          </a:xfrm>
          <a:custGeom>
            <a:avLst/>
            <a:gdLst/>
            <a:ahLst/>
            <a:cxnLst/>
            <a:rect r="r" b="b" t="t" l="l"/>
            <a:pathLst>
              <a:path h="6579291" w="3462352">
                <a:moveTo>
                  <a:pt x="0" y="0"/>
                </a:moveTo>
                <a:lnTo>
                  <a:pt x="3462351" y="0"/>
                </a:lnTo>
                <a:lnTo>
                  <a:pt x="3462351" y="6579291"/>
                </a:lnTo>
                <a:lnTo>
                  <a:pt x="0" y="6579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144000" y="3596783"/>
            <a:ext cx="5920448" cy="1546717"/>
          </a:xfrm>
          <a:custGeom>
            <a:avLst/>
            <a:gdLst/>
            <a:ahLst/>
            <a:cxnLst/>
            <a:rect r="r" b="b" t="t" l="l"/>
            <a:pathLst>
              <a:path h="1546717" w="5920448">
                <a:moveTo>
                  <a:pt x="0" y="0"/>
                </a:moveTo>
                <a:lnTo>
                  <a:pt x="5920448" y="0"/>
                </a:lnTo>
                <a:lnTo>
                  <a:pt x="5920448" y="1546717"/>
                </a:lnTo>
                <a:lnTo>
                  <a:pt x="0" y="1546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940788" y="6063482"/>
            <a:ext cx="4430653" cy="2702698"/>
          </a:xfrm>
          <a:custGeom>
            <a:avLst/>
            <a:gdLst/>
            <a:ahLst/>
            <a:cxnLst/>
            <a:rect r="r" b="b" t="t" l="l"/>
            <a:pathLst>
              <a:path h="2702698" w="4430653">
                <a:moveTo>
                  <a:pt x="0" y="0"/>
                </a:moveTo>
                <a:lnTo>
                  <a:pt x="4430653" y="0"/>
                </a:lnTo>
                <a:lnTo>
                  <a:pt x="4430653" y="2702698"/>
                </a:lnTo>
                <a:lnTo>
                  <a:pt x="0" y="27026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451876" y="5524500"/>
            <a:ext cx="4529388" cy="3566893"/>
          </a:xfrm>
          <a:custGeom>
            <a:avLst/>
            <a:gdLst/>
            <a:ahLst/>
            <a:cxnLst/>
            <a:rect r="r" b="b" t="t" l="l"/>
            <a:pathLst>
              <a:path h="3566893" w="4529388">
                <a:moveTo>
                  <a:pt x="0" y="0"/>
                </a:moveTo>
                <a:lnTo>
                  <a:pt x="4529389" y="0"/>
                </a:lnTo>
                <a:lnTo>
                  <a:pt x="4529389" y="3566893"/>
                </a:lnTo>
                <a:lnTo>
                  <a:pt x="0" y="35668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96378" y="1107938"/>
            <a:ext cx="10895244" cy="2109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54"/>
              </a:lnSpc>
              <a:spcBef>
                <a:spcPct val="0"/>
              </a:spcBef>
            </a:pPr>
            <a:r>
              <a:rPr lang="en-US" sz="12110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DIAGRAMS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298" y="1541213"/>
            <a:ext cx="4131171" cy="9129659"/>
          </a:xfrm>
          <a:custGeom>
            <a:avLst/>
            <a:gdLst/>
            <a:ahLst/>
            <a:cxnLst/>
            <a:rect r="r" b="b" t="t" l="l"/>
            <a:pathLst>
              <a:path h="9129659" w="4131171">
                <a:moveTo>
                  <a:pt x="0" y="0"/>
                </a:moveTo>
                <a:lnTo>
                  <a:pt x="4131170" y="0"/>
                </a:lnTo>
                <a:lnTo>
                  <a:pt x="4131170" y="9129658"/>
                </a:lnTo>
                <a:lnTo>
                  <a:pt x="0" y="9129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36277" y="1028700"/>
            <a:ext cx="2156477" cy="2909244"/>
          </a:xfrm>
          <a:custGeom>
            <a:avLst/>
            <a:gdLst/>
            <a:ahLst/>
            <a:cxnLst/>
            <a:rect r="r" b="b" t="t" l="l"/>
            <a:pathLst>
              <a:path h="2909244" w="2156477">
                <a:moveTo>
                  <a:pt x="0" y="0"/>
                </a:moveTo>
                <a:lnTo>
                  <a:pt x="2156477" y="0"/>
                </a:lnTo>
                <a:lnTo>
                  <a:pt x="2156477" y="2909244"/>
                </a:lnTo>
                <a:lnTo>
                  <a:pt x="0" y="290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289468" y="6106042"/>
            <a:ext cx="2492965" cy="2492965"/>
          </a:xfrm>
          <a:custGeom>
            <a:avLst/>
            <a:gdLst/>
            <a:ahLst/>
            <a:cxnLst/>
            <a:rect r="r" b="b" t="t" l="l"/>
            <a:pathLst>
              <a:path h="2492965" w="2492965">
                <a:moveTo>
                  <a:pt x="0" y="0"/>
                </a:moveTo>
                <a:lnTo>
                  <a:pt x="2492965" y="0"/>
                </a:lnTo>
                <a:lnTo>
                  <a:pt x="2492965" y="2492965"/>
                </a:lnTo>
                <a:lnTo>
                  <a:pt x="0" y="2492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955399" y="4302937"/>
            <a:ext cx="9493811" cy="493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4"/>
              </a:lnSpc>
            </a:pP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 Systematic Approach</a:t>
            </a:r>
          </a:p>
          <a:p>
            <a:pPr algn="just" marL="759474" indent="-379737" lvl="1">
              <a:lnSpc>
                <a:spcPts val="4924"/>
              </a:lnSpc>
              <a:buFont typeface="Arial"/>
              <a:buChar char="•"/>
            </a:pP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 </a:t>
            </a:r>
            <a:r>
              <a:rPr lang="en-US" b="true" sz="3517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logical, step-by-step process</a:t>
            </a: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used by scientists to investigate and answer questions about the natural world.</a:t>
            </a:r>
          </a:p>
          <a:p>
            <a:pPr algn="just" marL="759474" indent="-379737" lvl="1">
              <a:lnSpc>
                <a:spcPts val="4924"/>
              </a:lnSpc>
              <a:buFont typeface="Arial"/>
              <a:buChar char="•"/>
            </a:pP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It's not a rigid set of rules, but a </a:t>
            </a:r>
            <a:r>
              <a:rPr lang="en-US" b="true" sz="3517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flexible framework.</a:t>
            </a:r>
          </a:p>
          <a:p>
            <a:pPr algn="just" marL="759474" indent="-379737" lvl="1">
              <a:lnSpc>
                <a:spcPts val="4924"/>
              </a:lnSpc>
              <a:buFont typeface="Arial"/>
              <a:buChar char="•"/>
            </a:pPr>
            <a:r>
              <a:rPr lang="en-US" sz="3517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Helps </a:t>
            </a:r>
            <a:r>
              <a:rPr lang="en-US" b="true" sz="3517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ensure experiments are fair and results are reliable.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14516" y="819150"/>
            <a:ext cx="10634694" cy="327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7"/>
              </a:lnSpc>
              <a:spcBef>
                <a:spcPct val="0"/>
              </a:spcBef>
            </a:pPr>
            <a:r>
              <a:rPr lang="en-US" sz="9298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The scientific method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0559" y="1408181"/>
            <a:ext cx="7697423" cy="7850119"/>
            <a:chOff x="0" y="0"/>
            <a:chExt cx="2027305" cy="20675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27305" cy="2067521"/>
            </a:xfrm>
            <a:custGeom>
              <a:avLst/>
              <a:gdLst/>
              <a:ahLst/>
              <a:cxnLst/>
              <a:rect r="r" b="b" t="t" l="l"/>
              <a:pathLst>
                <a:path h="2067521" w="2027305">
                  <a:moveTo>
                    <a:pt x="0" y="0"/>
                  </a:moveTo>
                  <a:lnTo>
                    <a:pt x="2027305" y="0"/>
                  </a:lnTo>
                  <a:lnTo>
                    <a:pt x="2027305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027305" cy="211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30018" y="1408181"/>
            <a:ext cx="7697423" cy="7850119"/>
            <a:chOff x="0" y="0"/>
            <a:chExt cx="2027305" cy="20675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27305" cy="2067521"/>
            </a:xfrm>
            <a:custGeom>
              <a:avLst/>
              <a:gdLst/>
              <a:ahLst/>
              <a:cxnLst/>
              <a:rect r="r" b="b" t="t" l="l"/>
              <a:pathLst>
                <a:path h="2067521" w="2027305">
                  <a:moveTo>
                    <a:pt x="0" y="0"/>
                  </a:moveTo>
                  <a:lnTo>
                    <a:pt x="2027305" y="0"/>
                  </a:lnTo>
                  <a:lnTo>
                    <a:pt x="2027305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027305" cy="211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245100" y="176394"/>
            <a:ext cx="14484302" cy="1136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1"/>
              </a:lnSpc>
            </a:pPr>
            <a:r>
              <a:rPr lang="en-US" sz="6629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points to remember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65585" y="1527303"/>
            <a:ext cx="6221130" cy="741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b="true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Limitations of the Scientific Method</a:t>
            </a:r>
          </a:p>
          <a:p>
            <a:pPr algn="just">
              <a:lnSpc>
                <a:spcPts val="3919"/>
              </a:lnSpc>
            </a:pPr>
            <a:r>
              <a:rPr lang="en-US" sz="2799" b="true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Not a Perfect Tool (But the Best We Have!)</a:t>
            </a:r>
          </a:p>
          <a:p>
            <a:pPr algn="just" marL="604518" indent="-302259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Bias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Researcher bias can influence r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sults.</a:t>
            </a:r>
          </a:p>
          <a:p>
            <a:pPr algn="just" marL="604518" indent="-302259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Ethics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Some questions can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no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 be tested due to ethical concerns.</a:t>
            </a:r>
          </a:p>
          <a:p>
            <a:pPr algn="just" marL="604518" indent="-302259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Complexity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Some phenomena ar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 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too complex to study with a single experiment.</a:t>
            </a:r>
          </a:p>
          <a:p>
            <a:pPr algn="just" marL="604518" indent="-302259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New Information: 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Conclusions can change with new evidence.</a:t>
            </a:r>
          </a:p>
          <a:p>
            <a:pPr algn="just" marL="604518" indent="-302259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Pseudoscience</a:t>
            </a:r>
            <a:r>
              <a:rPr lang="en-US" sz="2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: Claims that appear scientific but lack empirical evidence or testability.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2065585" y="1629429"/>
            <a:ext cx="4131171" cy="9129659"/>
          </a:xfrm>
          <a:custGeom>
            <a:avLst/>
            <a:gdLst/>
            <a:ahLst/>
            <a:cxnLst/>
            <a:rect r="r" b="b" t="t" l="l"/>
            <a:pathLst>
              <a:path h="9129659" w="4131171">
                <a:moveTo>
                  <a:pt x="0" y="0"/>
                </a:moveTo>
                <a:lnTo>
                  <a:pt x="4131170" y="0"/>
                </a:lnTo>
                <a:lnTo>
                  <a:pt x="4131170" y="9129659"/>
                </a:lnTo>
                <a:lnTo>
                  <a:pt x="0" y="9129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06434" y="7135696"/>
            <a:ext cx="3505732" cy="5212985"/>
          </a:xfrm>
          <a:custGeom>
            <a:avLst/>
            <a:gdLst/>
            <a:ahLst/>
            <a:cxnLst/>
            <a:rect r="r" b="b" t="t" l="l"/>
            <a:pathLst>
              <a:path h="5212985" w="3505732">
                <a:moveTo>
                  <a:pt x="0" y="0"/>
                </a:moveTo>
                <a:lnTo>
                  <a:pt x="3505732" y="0"/>
                </a:lnTo>
                <a:lnTo>
                  <a:pt x="3505732" y="5212985"/>
                </a:lnTo>
                <a:lnTo>
                  <a:pt x="0" y="521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068164" y="1527303"/>
            <a:ext cx="6221130" cy="757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 b="true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Reasoning with Scientific Information</a:t>
            </a:r>
          </a:p>
          <a:p>
            <a:pPr algn="just">
              <a:lnSpc>
                <a:spcPts val="4339"/>
              </a:lnSpc>
            </a:pPr>
            <a:r>
              <a:rPr lang="en-US" sz="3099" b="true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Beyond Memorization</a:t>
            </a:r>
          </a:p>
          <a:p>
            <a:pPr algn="just" marL="669286" indent="-334643" lvl="1">
              <a:lnSpc>
                <a:spcPts val="4339"/>
              </a:lnSpc>
              <a:buFont typeface="Arial"/>
              <a:buChar char="•"/>
            </a:pPr>
            <a:r>
              <a:rPr lang="en-US" b="true" sz="3099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It's not enough to just know facts; you need to understand how those facts were determined and what they mean.</a:t>
            </a:r>
          </a:p>
          <a:p>
            <a:pPr algn="just" marL="669286" indent="-334643" lvl="1">
              <a:lnSpc>
                <a:spcPts val="4339"/>
              </a:lnSpc>
              <a:buFont typeface="Arial"/>
              <a:buChar char="•"/>
            </a:pPr>
            <a:r>
              <a:rPr lang="en-US" b="true" sz="3099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Inv</a:t>
            </a:r>
            <a:r>
              <a:rPr lang="en-US" b="true" sz="3099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olves evaluating information, identifying assumptions, and recognizing biases.</a:t>
            </a:r>
          </a:p>
          <a:p>
            <a:pPr algn="just" marL="669286" indent="-334643" lvl="1">
              <a:lnSpc>
                <a:spcPts val="4339"/>
              </a:lnSpc>
              <a:buFont typeface="Arial"/>
              <a:buChar char="•"/>
            </a:pPr>
            <a:r>
              <a:rPr lang="en-US" b="true" sz="3099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E</a:t>
            </a:r>
            <a:r>
              <a:rPr lang="en-US" b="true" sz="3099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ssential for making informed decisions.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0559" y="1408181"/>
            <a:ext cx="15998741" cy="7850119"/>
            <a:chOff x="0" y="0"/>
            <a:chExt cx="4213660" cy="20675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13660" cy="2067521"/>
            </a:xfrm>
            <a:custGeom>
              <a:avLst/>
              <a:gdLst/>
              <a:ahLst/>
              <a:cxnLst/>
              <a:rect r="r" b="b" t="t" l="l"/>
              <a:pathLst>
                <a:path h="2067521" w="4213660">
                  <a:moveTo>
                    <a:pt x="0" y="0"/>
                  </a:moveTo>
                  <a:lnTo>
                    <a:pt x="4213660" y="0"/>
                  </a:lnTo>
                  <a:lnTo>
                    <a:pt x="4213660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13660" cy="211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245100" y="176394"/>
            <a:ext cx="14484302" cy="1136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1"/>
              </a:lnSpc>
            </a:pPr>
            <a:r>
              <a:rPr lang="en-US" sz="6629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evidence vs claims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65585" y="1572279"/>
            <a:ext cx="14425932" cy="6833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59"/>
              </a:lnSpc>
            </a:pPr>
            <a:r>
              <a:rPr lang="en-US" sz="4328" b="true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Distinguishing Fact from Opinion</a:t>
            </a:r>
          </a:p>
          <a:p>
            <a:pPr algn="just">
              <a:lnSpc>
                <a:spcPts val="6059"/>
              </a:lnSpc>
            </a:pPr>
          </a:p>
          <a:p>
            <a:pPr algn="just" marL="934430" indent="-467215" lvl="1">
              <a:lnSpc>
                <a:spcPts val="6059"/>
              </a:lnSpc>
              <a:buFont typeface="Arial"/>
              <a:buChar char="•"/>
            </a:pPr>
            <a:r>
              <a:rPr lang="en-US" b="true" sz="432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Claim: </a:t>
            </a:r>
            <a:r>
              <a:rPr lang="en-US" sz="432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 statement or assertion that something is true.</a:t>
            </a:r>
          </a:p>
          <a:p>
            <a:pPr algn="just" marL="934430" indent="-467215" lvl="1">
              <a:lnSpc>
                <a:spcPts val="6059"/>
              </a:lnSpc>
              <a:buFont typeface="Arial"/>
              <a:buChar char="•"/>
            </a:pPr>
            <a:r>
              <a:rPr lang="en-US" b="true" sz="432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Evidence: </a:t>
            </a:r>
            <a:r>
              <a:rPr lang="en-US" sz="432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The data, observations, or facts that support or refute a claim.</a:t>
            </a:r>
          </a:p>
          <a:p>
            <a:pPr algn="just" marL="934430" indent="-467215" lvl="1">
              <a:lnSpc>
                <a:spcPts val="6059"/>
              </a:lnSpc>
              <a:buFont typeface="Arial"/>
              <a:buChar char="•"/>
            </a:pPr>
            <a:r>
              <a:rPr lang="en-US" b="true" sz="432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Key: </a:t>
            </a:r>
            <a:r>
              <a:rPr lang="en-US" sz="432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 strong scientific claim is always backed by strong, reliable evidence.</a:t>
            </a:r>
          </a:p>
          <a:p>
            <a:pPr algn="just" marL="934430" indent="-467215" lvl="1">
              <a:lnSpc>
                <a:spcPts val="6059"/>
              </a:lnSpc>
              <a:buFont typeface="Arial"/>
              <a:buChar char="•"/>
            </a:pPr>
            <a:r>
              <a:rPr lang="en-US" b="true" sz="432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B</a:t>
            </a:r>
            <a:r>
              <a:rPr lang="en-US" b="true" sz="4328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e wary of claims without supporting evidence!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2065585" y="1629429"/>
            <a:ext cx="4131171" cy="9129659"/>
          </a:xfrm>
          <a:custGeom>
            <a:avLst/>
            <a:gdLst/>
            <a:ahLst/>
            <a:cxnLst/>
            <a:rect r="r" b="b" t="t" l="l"/>
            <a:pathLst>
              <a:path h="9129659" w="4131171">
                <a:moveTo>
                  <a:pt x="0" y="0"/>
                </a:moveTo>
                <a:lnTo>
                  <a:pt x="4131170" y="0"/>
                </a:lnTo>
                <a:lnTo>
                  <a:pt x="4131170" y="9129659"/>
                </a:lnTo>
                <a:lnTo>
                  <a:pt x="0" y="9129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506434" y="7135696"/>
            <a:ext cx="3505732" cy="5212985"/>
          </a:xfrm>
          <a:custGeom>
            <a:avLst/>
            <a:gdLst/>
            <a:ahLst/>
            <a:cxnLst/>
            <a:rect r="r" b="b" t="t" l="l"/>
            <a:pathLst>
              <a:path h="5212985" w="3505732">
                <a:moveTo>
                  <a:pt x="0" y="0"/>
                </a:moveTo>
                <a:lnTo>
                  <a:pt x="3505732" y="0"/>
                </a:lnTo>
                <a:lnTo>
                  <a:pt x="3505732" y="5212985"/>
                </a:lnTo>
                <a:lnTo>
                  <a:pt x="0" y="521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0559" y="1408181"/>
            <a:ext cx="7697423" cy="7850119"/>
            <a:chOff x="0" y="0"/>
            <a:chExt cx="2027305" cy="20675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27305" cy="2067521"/>
            </a:xfrm>
            <a:custGeom>
              <a:avLst/>
              <a:gdLst/>
              <a:ahLst/>
              <a:cxnLst/>
              <a:rect r="r" b="b" t="t" l="l"/>
              <a:pathLst>
                <a:path h="2067521" w="2027305">
                  <a:moveTo>
                    <a:pt x="0" y="0"/>
                  </a:moveTo>
                  <a:lnTo>
                    <a:pt x="2027305" y="0"/>
                  </a:lnTo>
                  <a:lnTo>
                    <a:pt x="2027305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027305" cy="211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30018" y="1408181"/>
            <a:ext cx="7697423" cy="7850119"/>
            <a:chOff x="0" y="0"/>
            <a:chExt cx="2027305" cy="20675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27305" cy="2067521"/>
            </a:xfrm>
            <a:custGeom>
              <a:avLst/>
              <a:gdLst/>
              <a:ahLst/>
              <a:cxnLst/>
              <a:rect r="r" b="b" t="t" l="l"/>
              <a:pathLst>
                <a:path h="2067521" w="2027305">
                  <a:moveTo>
                    <a:pt x="0" y="0"/>
                  </a:moveTo>
                  <a:lnTo>
                    <a:pt x="2027305" y="0"/>
                  </a:lnTo>
                  <a:lnTo>
                    <a:pt x="2027305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027305" cy="211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245100" y="176394"/>
            <a:ext cx="14484302" cy="1136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1"/>
              </a:lnSpc>
            </a:pPr>
            <a:r>
              <a:rPr lang="en-US" sz="6629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scientific ideas &amp; vocab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80275" y="1562754"/>
            <a:ext cx="6963874" cy="731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Expressing and Applying Scientific Information</a:t>
            </a:r>
          </a:p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h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ri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ng Your Understanding</a:t>
            </a:r>
          </a:p>
          <a:p>
            <a:pPr algn="just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Science is a collaborative effort; eff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ectiv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 communication is vital.</a:t>
            </a:r>
          </a:p>
          <a:p>
            <a:pPr algn="just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B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eing able to clearly 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expl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ain scientific co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nc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epts and findings.</a:t>
            </a:r>
          </a:p>
          <a:p>
            <a:pPr algn="just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Using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appr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opriate lang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ag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and visuals.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2065585" y="1629429"/>
            <a:ext cx="4131171" cy="9129659"/>
          </a:xfrm>
          <a:custGeom>
            <a:avLst/>
            <a:gdLst/>
            <a:ahLst/>
            <a:cxnLst/>
            <a:rect r="r" b="b" t="t" l="l"/>
            <a:pathLst>
              <a:path h="9129659" w="4131171">
                <a:moveTo>
                  <a:pt x="0" y="0"/>
                </a:moveTo>
                <a:lnTo>
                  <a:pt x="4131170" y="0"/>
                </a:lnTo>
                <a:lnTo>
                  <a:pt x="4131170" y="9129659"/>
                </a:lnTo>
                <a:lnTo>
                  <a:pt x="0" y="9129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06434" y="7135696"/>
            <a:ext cx="3505732" cy="5212985"/>
          </a:xfrm>
          <a:custGeom>
            <a:avLst/>
            <a:gdLst/>
            <a:ahLst/>
            <a:cxnLst/>
            <a:rect r="r" b="b" t="t" l="l"/>
            <a:pathLst>
              <a:path h="5212985" w="3505732">
                <a:moveTo>
                  <a:pt x="0" y="0"/>
                </a:moveTo>
                <a:lnTo>
                  <a:pt x="3505732" y="0"/>
                </a:lnTo>
                <a:lnTo>
                  <a:pt x="3505732" y="5212985"/>
                </a:lnTo>
                <a:lnTo>
                  <a:pt x="0" y="521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487250" y="1581804"/>
            <a:ext cx="7242151" cy="677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Mastering Scientific Vocabulary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Speaking the Language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f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Sci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ence</a:t>
            </a:r>
          </a:p>
          <a:p>
            <a:pPr algn="just"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ci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nce has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 o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wn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pr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ec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is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te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r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m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in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olo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g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y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just"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Under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standing k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y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te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rms is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ess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ential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f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or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mprehens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on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nd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comm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ni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tion.</a:t>
            </a:r>
          </a:p>
          <a:p>
            <a:pPr algn="just"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Ex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ample: "Photosynthesis," "mitosis," "density," "gravi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ty."</a:t>
            </a:r>
          </a:p>
          <a:p>
            <a:pPr algn="just"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se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erms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or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r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ctl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y 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an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d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confiden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ly</a:t>
            </a:r>
            <a:r>
              <a:rPr lang="en-US" sz="34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0559" y="1408181"/>
            <a:ext cx="7697423" cy="7850119"/>
            <a:chOff x="0" y="0"/>
            <a:chExt cx="2027305" cy="20675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27305" cy="2067521"/>
            </a:xfrm>
            <a:custGeom>
              <a:avLst/>
              <a:gdLst/>
              <a:ahLst/>
              <a:cxnLst/>
              <a:rect r="r" b="b" t="t" l="l"/>
              <a:pathLst>
                <a:path h="2067521" w="2027305">
                  <a:moveTo>
                    <a:pt x="0" y="0"/>
                  </a:moveTo>
                  <a:lnTo>
                    <a:pt x="2027305" y="0"/>
                  </a:lnTo>
                  <a:lnTo>
                    <a:pt x="2027305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027305" cy="211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30018" y="1408181"/>
            <a:ext cx="7697423" cy="7850119"/>
            <a:chOff x="0" y="0"/>
            <a:chExt cx="2027305" cy="20675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27305" cy="2067521"/>
            </a:xfrm>
            <a:custGeom>
              <a:avLst/>
              <a:gdLst/>
              <a:ahLst/>
              <a:cxnLst/>
              <a:rect r="r" b="b" t="t" l="l"/>
              <a:pathLst>
                <a:path h="2067521" w="2027305">
                  <a:moveTo>
                    <a:pt x="0" y="0"/>
                  </a:moveTo>
                  <a:lnTo>
                    <a:pt x="2027305" y="0"/>
                  </a:lnTo>
                  <a:lnTo>
                    <a:pt x="2027305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027305" cy="211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81708" y="271644"/>
            <a:ext cx="16177592" cy="1136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1"/>
              </a:lnSpc>
            </a:pPr>
            <a:r>
              <a:rPr lang="en-US" sz="6629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scientific concepts &amp; principles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80275" y="1562754"/>
            <a:ext cx="6963874" cy="731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Explaining Complex Ideas</a:t>
            </a:r>
          </a:p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Mak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ng it Understandable</a:t>
            </a:r>
          </a:p>
          <a:p>
            <a:pPr algn="just">
              <a:lnSpc>
                <a:spcPts val="5319"/>
              </a:lnSpc>
            </a:pPr>
          </a:p>
          <a:p>
            <a:pPr algn="just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Break down complex ideas into simpler parts.</a:t>
            </a:r>
          </a:p>
          <a:p>
            <a:pPr algn="just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Use analogies or exampl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es to illustrat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 concepts.</a:t>
            </a:r>
          </a:p>
          <a:p>
            <a:pPr algn="just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Focus on the "big picture" before diving into details.</a:t>
            </a:r>
          </a:p>
          <a:p>
            <a:pPr algn="just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Ta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ilor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y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our explanation to yo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ur</a:t>
            </a:r>
            <a:r>
              <a:rPr lang="en-US" sz="37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audience.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2065585" y="1629429"/>
            <a:ext cx="4131171" cy="9129659"/>
          </a:xfrm>
          <a:custGeom>
            <a:avLst/>
            <a:gdLst/>
            <a:ahLst/>
            <a:cxnLst/>
            <a:rect r="r" b="b" t="t" l="l"/>
            <a:pathLst>
              <a:path h="9129659" w="4131171">
                <a:moveTo>
                  <a:pt x="0" y="0"/>
                </a:moveTo>
                <a:lnTo>
                  <a:pt x="4131170" y="0"/>
                </a:lnTo>
                <a:lnTo>
                  <a:pt x="4131170" y="9129659"/>
                </a:lnTo>
                <a:lnTo>
                  <a:pt x="0" y="9129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06434" y="7135696"/>
            <a:ext cx="3505732" cy="5212985"/>
          </a:xfrm>
          <a:custGeom>
            <a:avLst/>
            <a:gdLst/>
            <a:ahLst/>
            <a:cxnLst/>
            <a:rect r="r" b="b" t="t" l="l"/>
            <a:pathLst>
              <a:path h="5212985" w="3505732">
                <a:moveTo>
                  <a:pt x="0" y="0"/>
                </a:moveTo>
                <a:lnTo>
                  <a:pt x="3505732" y="0"/>
                </a:lnTo>
                <a:lnTo>
                  <a:pt x="3505732" y="5212985"/>
                </a:lnTo>
                <a:lnTo>
                  <a:pt x="0" y="521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487250" y="1581804"/>
            <a:ext cx="6932457" cy="7676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90"/>
              </a:lnSpc>
            </a:pP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Applying Scientific Principles</a:t>
            </a:r>
          </a:p>
          <a:p>
            <a:pPr algn="just">
              <a:lnSpc>
                <a:spcPts val="4690"/>
              </a:lnSpc>
            </a:pP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Problem-Solving in Action</a:t>
            </a:r>
          </a:p>
          <a:p>
            <a:pPr algn="just">
              <a:lnSpc>
                <a:spcPts val="4690"/>
              </a:lnSpc>
            </a:pPr>
          </a:p>
          <a:p>
            <a:pPr algn="just" marL="723334" indent="-361667" lvl="1">
              <a:lnSpc>
                <a:spcPts val="4690"/>
              </a:lnSpc>
              <a:buFont typeface="Arial"/>
              <a:buChar char="•"/>
            </a:pP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Using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y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our sci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entific knowledge to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solve 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r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eal-world pr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oblems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just" marL="723334" indent="-361667" lvl="1">
              <a:lnSpc>
                <a:spcPts val="4690"/>
              </a:lnSpc>
              <a:buFont typeface="Arial"/>
              <a:buChar char="•"/>
            </a:pP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An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alyzing situa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ions,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id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entifying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relevant pr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nciples, 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nd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predi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cting o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utcomes.</a:t>
            </a:r>
          </a:p>
          <a:p>
            <a:pPr algn="just" marL="723334" indent="-361667" lvl="1">
              <a:lnSpc>
                <a:spcPts val="4690"/>
              </a:lnSpc>
              <a:buFont typeface="Arial"/>
              <a:buChar char="•"/>
            </a:pP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Ex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ample: Using knowledge of forces to design a bridge, or understanding ecos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ys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ems 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to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ad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dress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 pollution</a:t>
            </a:r>
            <a:r>
              <a:rPr lang="en-US" sz="335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9341" y="3180581"/>
            <a:ext cx="4896752" cy="5488824"/>
            <a:chOff x="0" y="0"/>
            <a:chExt cx="1289679" cy="1445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9679" cy="1445616"/>
            </a:xfrm>
            <a:custGeom>
              <a:avLst/>
              <a:gdLst/>
              <a:ahLst/>
              <a:cxnLst/>
              <a:rect r="r" b="b" t="t" l="l"/>
              <a:pathLst>
                <a:path h="1445616" w="1289679">
                  <a:moveTo>
                    <a:pt x="0" y="0"/>
                  </a:moveTo>
                  <a:lnTo>
                    <a:pt x="1289679" y="0"/>
                  </a:lnTo>
                  <a:lnTo>
                    <a:pt x="1289679" y="1445616"/>
                  </a:lnTo>
                  <a:lnTo>
                    <a:pt x="0" y="14456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289679" cy="1474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506587" y="49291"/>
            <a:ext cx="19301174" cy="1597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7"/>
              </a:lnSpc>
              <a:spcBef>
                <a:spcPct val="0"/>
              </a:spcBef>
            </a:pPr>
            <a:r>
              <a:rPr lang="en-US" sz="9212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mean, median, mode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846530">
            <a:off x="-1366669" y="2017887"/>
            <a:ext cx="3730629" cy="5547404"/>
          </a:xfrm>
          <a:custGeom>
            <a:avLst/>
            <a:gdLst/>
            <a:ahLst/>
            <a:cxnLst/>
            <a:rect r="r" b="b" t="t" l="l"/>
            <a:pathLst>
              <a:path h="5547404" w="3730629">
                <a:moveTo>
                  <a:pt x="3730628" y="0"/>
                </a:moveTo>
                <a:lnTo>
                  <a:pt x="0" y="0"/>
                </a:lnTo>
                <a:lnTo>
                  <a:pt x="0" y="5547404"/>
                </a:lnTo>
                <a:lnTo>
                  <a:pt x="3730628" y="5547404"/>
                </a:lnTo>
                <a:lnTo>
                  <a:pt x="3730628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2389826">
            <a:off x="17075221" y="740870"/>
            <a:ext cx="9005647" cy="8805259"/>
          </a:xfrm>
          <a:custGeom>
            <a:avLst/>
            <a:gdLst/>
            <a:ahLst/>
            <a:cxnLst/>
            <a:rect r="r" b="b" t="t" l="l"/>
            <a:pathLst>
              <a:path h="8805259" w="9005647">
                <a:moveTo>
                  <a:pt x="9005647" y="0"/>
                </a:moveTo>
                <a:lnTo>
                  <a:pt x="0" y="0"/>
                </a:lnTo>
                <a:lnTo>
                  <a:pt x="0" y="8805260"/>
                </a:lnTo>
                <a:lnTo>
                  <a:pt x="9005647" y="8805260"/>
                </a:lnTo>
                <a:lnTo>
                  <a:pt x="900564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2389826">
            <a:off x="-7992893" y="3265166"/>
            <a:ext cx="9005647" cy="8805259"/>
          </a:xfrm>
          <a:custGeom>
            <a:avLst/>
            <a:gdLst/>
            <a:ahLst/>
            <a:cxnLst/>
            <a:rect r="r" b="b" t="t" l="l"/>
            <a:pathLst>
              <a:path h="8805259" w="9005647">
                <a:moveTo>
                  <a:pt x="9005647" y="0"/>
                </a:moveTo>
                <a:lnTo>
                  <a:pt x="0" y="0"/>
                </a:lnTo>
                <a:lnTo>
                  <a:pt x="0" y="8805259"/>
                </a:lnTo>
                <a:lnTo>
                  <a:pt x="9005647" y="8805259"/>
                </a:lnTo>
                <a:lnTo>
                  <a:pt x="900564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95478" y="3395873"/>
            <a:ext cx="3824477" cy="500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2209" indent="-306105" lvl="1">
              <a:lnSpc>
                <a:spcPts val="3969"/>
              </a:lnSpc>
              <a:buFont typeface="Arial"/>
              <a:buChar char="•"/>
            </a:pPr>
            <a:r>
              <a:rPr lang="en-US" b="true" sz="2835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Central Tendency:</a:t>
            </a:r>
          </a:p>
          <a:p>
            <a:pPr algn="l">
              <a:lnSpc>
                <a:spcPts val="3969"/>
              </a:lnSpc>
            </a:pPr>
          </a:p>
          <a:p>
            <a:pPr algn="l" marL="612209" indent="-306105" lvl="1">
              <a:lnSpc>
                <a:spcPts val="3969"/>
              </a:lnSpc>
              <a:buFont typeface="Arial"/>
              <a:buChar char="•"/>
            </a:pPr>
            <a:r>
              <a:rPr lang="en-US" b="true" sz="2835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Mean (Average): Sum of values / number of values.</a:t>
            </a:r>
          </a:p>
          <a:p>
            <a:pPr algn="l" marL="612209" indent="-306105" lvl="1">
              <a:lnSpc>
                <a:spcPts val="3969"/>
              </a:lnSpc>
              <a:buFont typeface="Arial"/>
              <a:buChar char="•"/>
            </a:pPr>
            <a:r>
              <a:rPr lang="en-US" b="true" sz="2835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Medi</a:t>
            </a:r>
            <a:r>
              <a:rPr lang="en-US" b="true" sz="2835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an: Middle value when ordered.</a:t>
            </a:r>
          </a:p>
          <a:p>
            <a:pPr algn="l" marL="612209" indent="-306105" lvl="1">
              <a:lnSpc>
                <a:spcPts val="3969"/>
              </a:lnSpc>
              <a:buFont typeface="Arial"/>
              <a:buChar char="•"/>
            </a:pPr>
            <a:r>
              <a:rPr lang="en-US" b="true" sz="2835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Mode: Most frequent value.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85827" y="1747833"/>
            <a:ext cx="12316347" cy="96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0"/>
              </a:lnSpc>
            </a:pPr>
            <a:r>
              <a:rPr lang="en-US" sz="5722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Measures of Central Tendency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118835" y="3180581"/>
            <a:ext cx="4896752" cy="5488824"/>
            <a:chOff x="0" y="0"/>
            <a:chExt cx="1289679" cy="14456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89679" cy="1445616"/>
            </a:xfrm>
            <a:custGeom>
              <a:avLst/>
              <a:gdLst/>
              <a:ahLst/>
              <a:cxnLst/>
              <a:rect r="r" b="b" t="t" l="l"/>
              <a:pathLst>
                <a:path h="1445616" w="1289679">
                  <a:moveTo>
                    <a:pt x="0" y="0"/>
                  </a:moveTo>
                  <a:lnTo>
                    <a:pt x="1289679" y="0"/>
                  </a:lnTo>
                  <a:lnTo>
                    <a:pt x="1289679" y="1445616"/>
                  </a:lnTo>
                  <a:lnTo>
                    <a:pt x="0" y="14456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289679" cy="1474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362548" y="3180581"/>
            <a:ext cx="4896752" cy="5488824"/>
            <a:chOff x="0" y="0"/>
            <a:chExt cx="1289679" cy="144561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89679" cy="1445616"/>
            </a:xfrm>
            <a:custGeom>
              <a:avLst/>
              <a:gdLst/>
              <a:ahLst/>
              <a:cxnLst/>
              <a:rect r="r" b="b" t="t" l="l"/>
              <a:pathLst>
                <a:path h="1445616" w="1289679">
                  <a:moveTo>
                    <a:pt x="0" y="0"/>
                  </a:moveTo>
                  <a:lnTo>
                    <a:pt x="1289679" y="0"/>
                  </a:lnTo>
                  <a:lnTo>
                    <a:pt x="1289679" y="1445616"/>
                  </a:lnTo>
                  <a:lnTo>
                    <a:pt x="0" y="14456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289679" cy="1474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118835" y="3395873"/>
            <a:ext cx="4896752" cy="449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2209" indent="-306105" lvl="1">
              <a:lnSpc>
                <a:spcPts val="3969"/>
              </a:lnSpc>
              <a:buFont typeface="Arial"/>
              <a:buChar char="•"/>
            </a:pPr>
            <a:r>
              <a:rPr lang="en-US" b="true" sz="2835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Data Spread:</a:t>
            </a:r>
          </a:p>
          <a:p>
            <a:pPr algn="l">
              <a:lnSpc>
                <a:spcPts val="3969"/>
              </a:lnSpc>
            </a:pPr>
          </a:p>
          <a:p>
            <a:pPr algn="l" marL="612209" indent="-306105" lvl="1">
              <a:lnSpc>
                <a:spcPts val="3969"/>
              </a:lnSpc>
              <a:buFont typeface="Arial"/>
              <a:buChar char="•"/>
            </a:pPr>
            <a:r>
              <a:rPr lang="en-US" b="true" sz="2835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Range: Difference between highest and lowest values.</a:t>
            </a:r>
          </a:p>
          <a:p>
            <a:pPr algn="l">
              <a:lnSpc>
                <a:spcPts val="3969"/>
              </a:lnSpc>
            </a:pPr>
          </a:p>
          <a:p>
            <a:pPr algn="l" marL="612209" indent="-306105" lvl="1">
              <a:lnSpc>
                <a:spcPts val="3969"/>
              </a:lnSpc>
              <a:buFont typeface="Arial"/>
              <a:buChar char="•"/>
            </a:pPr>
            <a:r>
              <a:rPr lang="en-US" b="true" sz="2835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Outliers: Data points significantly different fro</a:t>
            </a:r>
            <a:r>
              <a:rPr lang="en-US" b="true" sz="2835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m others.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14465" y="3646671"/>
            <a:ext cx="3824477" cy="2493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2209" indent="-306105" lvl="1">
              <a:lnSpc>
                <a:spcPts val="3969"/>
              </a:lnSpc>
              <a:buFont typeface="Arial"/>
              <a:buChar char="•"/>
            </a:pPr>
            <a:r>
              <a:rPr lang="en-US" b="true" sz="2835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Visualization: Use bar, line, pie, or scatter graphs to represent data effectively.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DAG3KPE0tNs</dc:identifier>
  <dcterms:modified xsi:type="dcterms:W3CDTF">2011-08-01T06:04:30Z</dcterms:modified>
  <cp:revision>1</cp:revision>
  <dc:title>Preview GED Science Part 1 &amp; 2 Chapter 1 Full Lessons </dc:title>
</cp:coreProperties>
</file>