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5"/>
  </p:notesMasterIdLst>
  <p:sldIdLst>
    <p:sldId id="272" r:id="rId2"/>
    <p:sldId id="256" r:id="rId3"/>
    <p:sldId id="274" r:id="rId4"/>
    <p:sldId id="257" r:id="rId5"/>
    <p:sldId id="258" r:id="rId6"/>
    <p:sldId id="273" r:id="rId7"/>
    <p:sldId id="275" r:id="rId8"/>
    <p:sldId id="276" r:id="rId9"/>
    <p:sldId id="277" r:id="rId10"/>
    <p:sldId id="281" r:id="rId11"/>
    <p:sldId id="259" r:id="rId12"/>
    <p:sldId id="267" r:id="rId13"/>
    <p:sldId id="261" r:id="rId14"/>
    <p:sldId id="263" r:id="rId15"/>
    <p:sldId id="264" r:id="rId16"/>
    <p:sldId id="265" r:id="rId17"/>
    <p:sldId id="266" r:id="rId18"/>
    <p:sldId id="268" r:id="rId19"/>
    <p:sldId id="278" r:id="rId20"/>
    <p:sldId id="260" r:id="rId21"/>
    <p:sldId id="279" r:id="rId22"/>
    <p:sldId id="262" r:id="rId23"/>
    <p:sldId id="270" r:id="rId24"/>
    <p:sldId id="271" r:id="rId25"/>
    <p:sldId id="282" r:id="rId26"/>
    <p:sldId id="280" r:id="rId27"/>
    <p:sldId id="283" r:id="rId28"/>
    <p:sldId id="345" r:id="rId29"/>
    <p:sldId id="354" r:id="rId30"/>
    <p:sldId id="347" r:id="rId31"/>
    <p:sldId id="355" r:id="rId32"/>
    <p:sldId id="348" r:id="rId33"/>
    <p:sldId id="349" r:id="rId34"/>
    <p:sldId id="353" r:id="rId35"/>
    <p:sldId id="352" r:id="rId36"/>
    <p:sldId id="351" r:id="rId37"/>
    <p:sldId id="359" r:id="rId38"/>
    <p:sldId id="360" r:id="rId39"/>
    <p:sldId id="361" r:id="rId40"/>
    <p:sldId id="362" r:id="rId41"/>
    <p:sldId id="363" r:id="rId42"/>
    <p:sldId id="364" r:id="rId43"/>
    <p:sldId id="373" r:id="rId44"/>
    <p:sldId id="365" r:id="rId45"/>
    <p:sldId id="269" r:id="rId46"/>
    <p:sldId id="366" r:id="rId47"/>
    <p:sldId id="367" r:id="rId48"/>
    <p:sldId id="368" r:id="rId49"/>
    <p:sldId id="369" r:id="rId50"/>
    <p:sldId id="370" r:id="rId51"/>
    <p:sldId id="371" r:id="rId52"/>
    <p:sldId id="372" r:id="rId53"/>
    <p:sldId id="332" r:id="rId5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57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B17EBC-1F03-4E7D-A4DA-5165D88AE45C}" type="datetimeFigureOut">
              <a:rPr lang="en-US" smtClean="0"/>
              <a:t>11/24/2021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FDDA87-85F0-43F2-BB37-859C61EE3C9F}" type="slidenum">
              <a:rPr lang="en-US" smtClean="0"/>
              <a:t>‹#›</a:t>
            </a:fld>
            <a:endParaRPr lang="en-US"/>
          </a:p>
        </p:txBody>
      </p:sp>
    </p:spTree>
    <p:extLst>
      <p:ext uri="{BB962C8B-B14F-4D97-AF65-F5344CB8AC3E}">
        <p14:creationId xmlns:p14="http://schemas.microsoft.com/office/powerpoint/2010/main" val="2439636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674F25A9-616B-4FE7-AFAA-263E4FE0B6D4}"/>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D4A98243-7084-4F6A-AAAB-91006357B435}" type="slidenum">
              <a:rPr lang="en-US" altLang="en-US" sz="1200"/>
              <a:pPr algn="r" eaLnBrk="1" hangingPunct="1"/>
              <a:t>28</a:t>
            </a:fld>
            <a:endParaRPr lang="en-US" altLang="en-US" sz="1200"/>
          </a:p>
        </p:txBody>
      </p:sp>
      <p:sp>
        <p:nvSpPr>
          <p:cNvPr id="28675" name="Rectangle 2">
            <a:extLst>
              <a:ext uri="{FF2B5EF4-FFF2-40B4-BE49-F238E27FC236}">
                <a16:creationId xmlns:a16="http://schemas.microsoft.com/office/drawing/2014/main" id="{FC90595A-399E-4D89-BA5E-30CACE447FA9}"/>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D58F5EF2-F1D5-449F-9A65-E7E03A18040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2DDE66C7-D507-4ED5-8007-56EB079D8CB1}"/>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C1FEC4F5-8A58-4E93-B206-9CB0D3F09A65}" type="slidenum">
              <a:rPr lang="en-US" altLang="en-US" sz="1200"/>
              <a:pPr algn="r" eaLnBrk="1" hangingPunct="1"/>
              <a:t>53</a:t>
            </a:fld>
            <a:endParaRPr lang="en-US" altLang="en-US" sz="1200"/>
          </a:p>
        </p:txBody>
      </p:sp>
      <p:sp>
        <p:nvSpPr>
          <p:cNvPr id="37891" name="Rectangle 2">
            <a:extLst>
              <a:ext uri="{FF2B5EF4-FFF2-40B4-BE49-F238E27FC236}">
                <a16:creationId xmlns:a16="http://schemas.microsoft.com/office/drawing/2014/main" id="{3FB1E551-1BB1-483A-8700-A9330E6F6ADC}"/>
              </a:ext>
            </a:extLst>
          </p:cNvPr>
          <p:cNvSpPr>
            <a:spLocks noGrp="1" noRot="1" noChangeAspect="1" noChangeArrowheads="1" noTextEdit="1"/>
          </p:cNvSpPr>
          <p:nvPr>
            <p:ph type="sldImg"/>
          </p:nvPr>
        </p:nvSpPr>
        <p:spPr>
          <a:ln/>
        </p:spPr>
      </p:sp>
      <p:sp>
        <p:nvSpPr>
          <p:cNvPr id="37892" name="Rectangle 3">
            <a:extLst>
              <a:ext uri="{FF2B5EF4-FFF2-40B4-BE49-F238E27FC236}">
                <a16:creationId xmlns:a16="http://schemas.microsoft.com/office/drawing/2014/main" id="{3A376165-7462-4671-9C19-FAD2133DEA8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674F25A9-616B-4FE7-AFAA-263E4FE0B6D4}"/>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D4A98243-7084-4F6A-AAAB-91006357B435}" type="slidenum">
              <a:rPr lang="en-US" altLang="en-US" sz="1200"/>
              <a:pPr algn="r" eaLnBrk="1" hangingPunct="1"/>
              <a:t>29</a:t>
            </a:fld>
            <a:endParaRPr lang="en-US" altLang="en-US" sz="1200"/>
          </a:p>
        </p:txBody>
      </p:sp>
      <p:sp>
        <p:nvSpPr>
          <p:cNvPr id="28675" name="Rectangle 2">
            <a:extLst>
              <a:ext uri="{FF2B5EF4-FFF2-40B4-BE49-F238E27FC236}">
                <a16:creationId xmlns:a16="http://schemas.microsoft.com/office/drawing/2014/main" id="{FC90595A-399E-4D89-BA5E-30CACE447FA9}"/>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D58F5EF2-F1D5-449F-9A65-E7E03A18040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latin typeface="Arial" panose="020B0604020202020204" pitchFamily="34" charset="0"/>
            </a:endParaRPr>
          </a:p>
        </p:txBody>
      </p:sp>
    </p:spTree>
    <p:extLst>
      <p:ext uri="{BB962C8B-B14F-4D97-AF65-F5344CB8AC3E}">
        <p14:creationId xmlns:p14="http://schemas.microsoft.com/office/powerpoint/2010/main" val="2555736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67451913-FDD6-455D-9982-62D25A5692AF}"/>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3" rIns="91427" bIns="45713" anchor="b"/>
          <a:lstStyle>
            <a:lvl1pPr defTabSz="912813" eaLnBrk="0" hangingPunct="0">
              <a:defRPr>
                <a:solidFill>
                  <a:schemeClr val="tx1"/>
                </a:solidFill>
                <a:latin typeface="Arial" panose="020B0604020202020204" pitchFamily="34" charset="0"/>
                <a:cs typeface="Arial" panose="020B0604020202020204" pitchFamily="34" charset="0"/>
              </a:defRPr>
            </a:lvl1pPr>
            <a:lvl2pPr marL="742950" indent="-285750" defTabSz="912813" eaLnBrk="0" hangingPunct="0">
              <a:defRPr>
                <a:solidFill>
                  <a:schemeClr val="tx1"/>
                </a:solidFill>
                <a:latin typeface="Arial" panose="020B0604020202020204" pitchFamily="34" charset="0"/>
                <a:cs typeface="Arial" panose="020B0604020202020204" pitchFamily="34" charset="0"/>
              </a:defRPr>
            </a:lvl2pPr>
            <a:lvl3pPr marL="1143000" indent="-228600" defTabSz="912813" eaLnBrk="0" hangingPunct="0">
              <a:defRPr>
                <a:solidFill>
                  <a:schemeClr val="tx1"/>
                </a:solidFill>
                <a:latin typeface="Arial" panose="020B0604020202020204" pitchFamily="34" charset="0"/>
                <a:cs typeface="Arial" panose="020B0604020202020204" pitchFamily="34" charset="0"/>
              </a:defRPr>
            </a:lvl3pPr>
            <a:lvl4pPr marL="1600200" indent="-228600" defTabSz="912813" eaLnBrk="0" hangingPunct="0">
              <a:defRPr>
                <a:solidFill>
                  <a:schemeClr val="tx1"/>
                </a:solidFill>
                <a:latin typeface="Arial" panose="020B0604020202020204" pitchFamily="34" charset="0"/>
                <a:cs typeface="Arial" panose="020B0604020202020204" pitchFamily="34" charset="0"/>
              </a:defRPr>
            </a:lvl4pPr>
            <a:lvl5pPr marL="2057400" indent="-228600" defTabSz="912813" eaLnBrk="0" hangingPunct="0">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3AB571DA-D73B-4846-83C5-0CD1B939CB3F}" type="slidenum">
              <a:rPr lang="en-US" altLang="en-US"/>
              <a:pPr algn="r" eaLnBrk="1" hangingPunct="1"/>
              <a:t>30</a:t>
            </a:fld>
            <a:endParaRPr lang="en-US" altLang="en-US"/>
          </a:p>
        </p:txBody>
      </p:sp>
      <p:sp>
        <p:nvSpPr>
          <p:cNvPr id="29699" name="Rectangle 2">
            <a:extLst>
              <a:ext uri="{FF2B5EF4-FFF2-40B4-BE49-F238E27FC236}">
                <a16:creationId xmlns:a16="http://schemas.microsoft.com/office/drawing/2014/main" id="{501BB836-9B75-4C0D-86EC-600557437F18}"/>
              </a:ext>
            </a:extLst>
          </p:cNvPr>
          <p:cNvSpPr>
            <a:spLocks noGrp="1" noRot="1" noChangeAspect="1" noChangeArrowheads="1" noTextEdit="1"/>
          </p:cNvSpPr>
          <p:nvPr>
            <p:ph type="sldImg"/>
          </p:nvPr>
        </p:nvSpPr>
        <p:spPr>
          <a:xfrm>
            <a:off x="1143000" y="685800"/>
            <a:ext cx="4573588" cy="3429000"/>
          </a:xfrm>
          <a:ln/>
        </p:spPr>
      </p:sp>
      <p:sp>
        <p:nvSpPr>
          <p:cNvPr id="29700" name="Rectangle 3">
            <a:extLst>
              <a:ext uri="{FF2B5EF4-FFF2-40B4-BE49-F238E27FC236}">
                <a16:creationId xmlns:a16="http://schemas.microsoft.com/office/drawing/2014/main" id="{E0EEFAF0-DBE2-4CE2-BFD0-049EEBEFDD4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67451913-FDD6-455D-9982-62D25A5692AF}"/>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3" rIns="91427" bIns="45713" anchor="b"/>
          <a:lstStyle>
            <a:lvl1pPr defTabSz="912813" eaLnBrk="0" hangingPunct="0">
              <a:defRPr>
                <a:solidFill>
                  <a:schemeClr val="tx1"/>
                </a:solidFill>
                <a:latin typeface="Arial" panose="020B0604020202020204" pitchFamily="34" charset="0"/>
                <a:cs typeface="Arial" panose="020B0604020202020204" pitchFamily="34" charset="0"/>
              </a:defRPr>
            </a:lvl1pPr>
            <a:lvl2pPr marL="742950" indent="-285750" defTabSz="912813" eaLnBrk="0" hangingPunct="0">
              <a:defRPr>
                <a:solidFill>
                  <a:schemeClr val="tx1"/>
                </a:solidFill>
                <a:latin typeface="Arial" panose="020B0604020202020204" pitchFamily="34" charset="0"/>
                <a:cs typeface="Arial" panose="020B0604020202020204" pitchFamily="34" charset="0"/>
              </a:defRPr>
            </a:lvl2pPr>
            <a:lvl3pPr marL="1143000" indent="-228600" defTabSz="912813" eaLnBrk="0" hangingPunct="0">
              <a:defRPr>
                <a:solidFill>
                  <a:schemeClr val="tx1"/>
                </a:solidFill>
                <a:latin typeface="Arial" panose="020B0604020202020204" pitchFamily="34" charset="0"/>
                <a:cs typeface="Arial" panose="020B0604020202020204" pitchFamily="34" charset="0"/>
              </a:defRPr>
            </a:lvl3pPr>
            <a:lvl4pPr marL="1600200" indent="-228600" defTabSz="912813" eaLnBrk="0" hangingPunct="0">
              <a:defRPr>
                <a:solidFill>
                  <a:schemeClr val="tx1"/>
                </a:solidFill>
                <a:latin typeface="Arial" panose="020B0604020202020204" pitchFamily="34" charset="0"/>
                <a:cs typeface="Arial" panose="020B0604020202020204" pitchFamily="34" charset="0"/>
              </a:defRPr>
            </a:lvl4pPr>
            <a:lvl5pPr marL="2057400" indent="-228600" defTabSz="912813" eaLnBrk="0" hangingPunct="0">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3AB571DA-D73B-4846-83C5-0CD1B939CB3F}" type="slidenum">
              <a:rPr lang="en-US" altLang="en-US"/>
              <a:pPr algn="r" eaLnBrk="1" hangingPunct="1"/>
              <a:t>31</a:t>
            </a:fld>
            <a:endParaRPr lang="en-US" altLang="en-US"/>
          </a:p>
        </p:txBody>
      </p:sp>
      <p:sp>
        <p:nvSpPr>
          <p:cNvPr id="29699" name="Rectangle 2">
            <a:extLst>
              <a:ext uri="{FF2B5EF4-FFF2-40B4-BE49-F238E27FC236}">
                <a16:creationId xmlns:a16="http://schemas.microsoft.com/office/drawing/2014/main" id="{501BB836-9B75-4C0D-86EC-600557437F18}"/>
              </a:ext>
            </a:extLst>
          </p:cNvPr>
          <p:cNvSpPr>
            <a:spLocks noGrp="1" noRot="1" noChangeAspect="1" noChangeArrowheads="1" noTextEdit="1"/>
          </p:cNvSpPr>
          <p:nvPr>
            <p:ph type="sldImg"/>
          </p:nvPr>
        </p:nvSpPr>
        <p:spPr>
          <a:xfrm>
            <a:off x="1143000" y="685800"/>
            <a:ext cx="4573588" cy="3429000"/>
          </a:xfrm>
          <a:ln/>
        </p:spPr>
      </p:sp>
      <p:sp>
        <p:nvSpPr>
          <p:cNvPr id="29700" name="Rectangle 3">
            <a:extLst>
              <a:ext uri="{FF2B5EF4-FFF2-40B4-BE49-F238E27FC236}">
                <a16:creationId xmlns:a16="http://schemas.microsoft.com/office/drawing/2014/main" id="{E0EEFAF0-DBE2-4CE2-BFD0-049EEBEFDD4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latin typeface="Arial" panose="020B0604020202020204" pitchFamily="34" charset="0"/>
            </a:endParaRPr>
          </a:p>
        </p:txBody>
      </p:sp>
    </p:spTree>
    <p:extLst>
      <p:ext uri="{BB962C8B-B14F-4D97-AF65-F5344CB8AC3E}">
        <p14:creationId xmlns:p14="http://schemas.microsoft.com/office/powerpoint/2010/main" val="30034972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F5374FF0-9613-4B8D-9134-3EA8344AD9DB}"/>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2DA17478-5BD3-44A6-A854-656FA148E4D4}" type="slidenum">
              <a:rPr lang="en-US" altLang="en-US" sz="1200"/>
              <a:pPr algn="r" eaLnBrk="1" hangingPunct="1"/>
              <a:t>32</a:t>
            </a:fld>
            <a:endParaRPr lang="en-US" altLang="en-US" sz="1200"/>
          </a:p>
        </p:txBody>
      </p:sp>
      <p:sp>
        <p:nvSpPr>
          <p:cNvPr id="30723" name="Rectangle 2">
            <a:extLst>
              <a:ext uri="{FF2B5EF4-FFF2-40B4-BE49-F238E27FC236}">
                <a16:creationId xmlns:a16="http://schemas.microsoft.com/office/drawing/2014/main" id="{C7DBD3E9-8799-49F7-B1E2-7B77D3DB8084}"/>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38DE5791-A3BC-4AFC-BE3A-2106E7A5D8E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7635768E-6119-435B-80A4-7B4592604851}"/>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6A61C48A-7C35-4E0B-AD30-0E65C3A1E294}" type="slidenum">
              <a:rPr lang="en-US" altLang="en-US" sz="1200"/>
              <a:pPr algn="r" eaLnBrk="1" hangingPunct="1"/>
              <a:t>33</a:t>
            </a:fld>
            <a:endParaRPr lang="en-US" altLang="en-US" sz="1200"/>
          </a:p>
        </p:txBody>
      </p:sp>
      <p:sp>
        <p:nvSpPr>
          <p:cNvPr id="31747" name="Rectangle 2">
            <a:extLst>
              <a:ext uri="{FF2B5EF4-FFF2-40B4-BE49-F238E27FC236}">
                <a16:creationId xmlns:a16="http://schemas.microsoft.com/office/drawing/2014/main" id="{A749507C-ECEE-4736-B06C-47BA8B15167C}"/>
              </a:ext>
            </a:extLst>
          </p:cNvPr>
          <p:cNvSpPr>
            <a:spLocks noGrp="1" noRot="1" noChangeAspect="1" noChangeArrowheads="1" noTextEdit="1"/>
          </p:cNvSpPr>
          <p:nvPr>
            <p:ph type="sldImg"/>
          </p:nvPr>
        </p:nvSpPr>
        <p:spPr>
          <a:ln/>
        </p:spPr>
      </p:sp>
      <p:sp>
        <p:nvSpPr>
          <p:cNvPr id="31748" name="Rectangle 3">
            <a:extLst>
              <a:ext uri="{FF2B5EF4-FFF2-40B4-BE49-F238E27FC236}">
                <a16:creationId xmlns:a16="http://schemas.microsoft.com/office/drawing/2014/main" id="{C200470E-3F8C-4A1B-BD65-13850092CAB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9F346A81-B2B3-49DA-81A7-623FC793064C}"/>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2CE782EC-188C-4049-B625-CEF91AB4EFD2}" type="slidenum">
              <a:rPr lang="en-US" altLang="en-US" sz="1200"/>
              <a:pPr algn="r" eaLnBrk="1" hangingPunct="1"/>
              <a:t>34</a:t>
            </a:fld>
            <a:endParaRPr lang="en-US" altLang="en-US" sz="1200"/>
          </a:p>
        </p:txBody>
      </p:sp>
      <p:sp>
        <p:nvSpPr>
          <p:cNvPr id="32771" name="Rectangle 2">
            <a:extLst>
              <a:ext uri="{FF2B5EF4-FFF2-40B4-BE49-F238E27FC236}">
                <a16:creationId xmlns:a16="http://schemas.microsoft.com/office/drawing/2014/main" id="{98EBFA16-FE16-439E-9B76-41B5A10B0E33}"/>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F4684F7C-D5D2-4255-BCB5-39578BAD81C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3FD287C6-23FE-435F-834F-50A0AAC8EEA4}"/>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8A8E0CEE-A3DF-4973-8427-0C5427D40920}" type="slidenum">
              <a:rPr lang="en-US" altLang="en-US" sz="1200"/>
              <a:pPr algn="r" eaLnBrk="1" hangingPunct="1"/>
              <a:t>35</a:t>
            </a:fld>
            <a:endParaRPr lang="en-US" altLang="en-US" sz="1200"/>
          </a:p>
        </p:txBody>
      </p:sp>
      <p:sp>
        <p:nvSpPr>
          <p:cNvPr id="33795" name="Rectangle 2">
            <a:extLst>
              <a:ext uri="{FF2B5EF4-FFF2-40B4-BE49-F238E27FC236}">
                <a16:creationId xmlns:a16="http://schemas.microsoft.com/office/drawing/2014/main" id="{8314D7B2-7880-4DD3-8EDF-7FB4DF1805AD}"/>
              </a:ext>
            </a:extLst>
          </p:cNvPr>
          <p:cNvSpPr>
            <a:spLocks noGrp="1" noRot="1" noChangeAspect="1" noChangeArrowheads="1" noTextEdit="1"/>
          </p:cNvSpPr>
          <p:nvPr>
            <p:ph type="sldImg"/>
          </p:nvPr>
        </p:nvSpPr>
        <p:spPr>
          <a:ln/>
        </p:spPr>
      </p:sp>
      <p:sp>
        <p:nvSpPr>
          <p:cNvPr id="33796" name="Rectangle 3">
            <a:extLst>
              <a:ext uri="{FF2B5EF4-FFF2-40B4-BE49-F238E27FC236}">
                <a16:creationId xmlns:a16="http://schemas.microsoft.com/office/drawing/2014/main" id="{4F764230-EB7F-47E1-853B-38A04CFB2FA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B577582E-DD95-45C2-B786-4DC24EE634C3}"/>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1E5C9621-A7F8-4AD2-B810-4CD27F075010}" type="slidenum">
              <a:rPr lang="en-US" altLang="en-US" sz="1200"/>
              <a:pPr algn="r" eaLnBrk="1" hangingPunct="1"/>
              <a:t>36</a:t>
            </a:fld>
            <a:endParaRPr lang="en-US" altLang="en-US" sz="1200"/>
          </a:p>
        </p:txBody>
      </p:sp>
      <p:sp>
        <p:nvSpPr>
          <p:cNvPr id="34819" name="Rectangle 2">
            <a:extLst>
              <a:ext uri="{FF2B5EF4-FFF2-40B4-BE49-F238E27FC236}">
                <a16:creationId xmlns:a16="http://schemas.microsoft.com/office/drawing/2014/main" id="{7B6BC9C3-661D-4844-BFE0-EBA67EC335B0}"/>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AE480AA6-0326-4ABA-9DBD-483F4A17C09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AA64852-AA63-40F4-99E0-E06F918D59F2}" type="datetimeFigureOut">
              <a:rPr lang="en-GB" smtClean="0"/>
              <a:t>24/11/2021</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C221B6C-9EFE-4437-8E0E-7477CA060CBF}"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AA64852-AA63-40F4-99E0-E06F918D59F2}" type="datetimeFigureOut">
              <a:rPr lang="en-GB" smtClean="0"/>
              <a:t>24/11/2021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221B6C-9EFE-4437-8E0E-7477CA060CBF}"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AA64852-AA63-40F4-99E0-E06F918D59F2}" type="datetimeFigureOut">
              <a:rPr lang="en-GB" smtClean="0"/>
              <a:t>24/11/2021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221B6C-9EFE-4437-8E0E-7477CA060CBF}"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AA64852-AA63-40F4-99E0-E06F918D59F2}" type="datetimeFigureOut">
              <a:rPr lang="en-GB" smtClean="0"/>
              <a:t>24/11/2021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221B6C-9EFE-4437-8E0E-7477CA060CBF}" type="slidenum">
              <a:rPr lang="en-GB" smtClean="0"/>
              <a:t>‹#›</a:t>
            </a:fld>
            <a:endParaRPr lang="en-GB"/>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4AA64852-AA63-40F4-99E0-E06F918D59F2}" type="datetimeFigureOut">
              <a:rPr lang="en-GB" smtClean="0"/>
              <a:t>24/11/2021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221B6C-9EFE-4437-8E0E-7477CA060CBF}" type="slidenum">
              <a:rPr lang="en-GB" smtClean="0"/>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AA64852-AA63-40F4-99E0-E06F918D59F2}" type="datetimeFigureOut">
              <a:rPr lang="en-GB" smtClean="0"/>
              <a:t>24/11/2021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C221B6C-9EFE-4437-8E0E-7477CA060CBF}" type="slidenum">
              <a:rPr lang="en-GB" smtClean="0"/>
              <a:t>‹#›</a:t>
            </a:fld>
            <a:endParaRPr lang="en-GB"/>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4AA64852-AA63-40F4-99E0-E06F918D59F2}" type="datetimeFigureOut">
              <a:rPr lang="en-GB" smtClean="0"/>
              <a:t>24/11/2021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C221B6C-9EFE-4437-8E0E-7477CA060CBF}"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AA64852-AA63-40F4-99E0-E06F918D59F2}" type="datetimeFigureOut">
              <a:rPr lang="en-GB" smtClean="0"/>
              <a:t>24/11/2021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C221B6C-9EFE-4437-8E0E-7477CA060CBF}" type="slidenum">
              <a:rPr lang="en-GB" smtClean="0"/>
              <a:t>‹#›</a:t>
            </a:fld>
            <a:endParaRPr lang="en-GB"/>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A64852-AA63-40F4-99E0-E06F918D59F2}" type="datetimeFigureOut">
              <a:rPr lang="en-GB" smtClean="0"/>
              <a:t>24/11/2021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C221B6C-9EFE-4437-8E0E-7477CA060CBF}"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4AA64852-AA63-40F4-99E0-E06F918D59F2}" type="datetimeFigureOut">
              <a:rPr lang="en-GB" smtClean="0"/>
              <a:t>24/11/2021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C221B6C-9EFE-4437-8E0E-7477CA060CBF}"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AA64852-AA63-40F4-99E0-E06F918D59F2}" type="datetimeFigureOut">
              <a:rPr lang="en-GB" smtClean="0"/>
              <a:t>24/11/2021</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C221B6C-9EFE-4437-8E0E-7477CA060CBF}" type="slidenum">
              <a:rPr lang="en-GB" smtClean="0"/>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AA64852-AA63-40F4-99E0-E06F918D59F2}" type="datetimeFigureOut">
              <a:rPr lang="en-GB" smtClean="0"/>
              <a:t>24/11/2021</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C221B6C-9EFE-4437-8E0E-7477CA060CBF}"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vle.mathswatch.co.uk/vle/browse/644"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9.wmf"/><Relationship Id="rId4" Type="http://schemas.openxmlformats.org/officeDocument/2006/relationships/oleObject" Target="../embeddings/oleObject1.bin"/></Relationships>
</file>

<file path=ppt/slides/_rels/slide3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11.jpeg"/><Relationship Id="rId4" Type="http://schemas.openxmlformats.org/officeDocument/2006/relationships/audio" Target="../media/audio2.wav"/></Relationships>
</file>

<file path=ppt/slides/_rels/slide3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11.jpeg"/><Relationship Id="rId4" Type="http://schemas.openxmlformats.org/officeDocument/2006/relationships/audio" Target="../media/audio2.wav"/></Relationships>
</file>

<file path=ppt/slides/_rels/slide35.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notesSlide" Target="../notesSlides/notesSlide8.xml"/><Relationship Id="rId7"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12.wmf"/><Relationship Id="rId5" Type="http://schemas.openxmlformats.org/officeDocument/2006/relationships/oleObject" Target="../embeddings/oleObject2.bin"/><Relationship Id="rId4" Type="http://schemas.openxmlformats.org/officeDocument/2006/relationships/image" Target="../media/image11.jpeg"/></Relationships>
</file>

<file path=ppt/slides/_rels/slide3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11.jpeg"/><Relationship Id="rId4" Type="http://schemas.openxmlformats.org/officeDocument/2006/relationships/audio" Target="../media/audio2.wav"/></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vmlDrawing" Target="../drawings/vmlDrawing3.vml"/><Relationship Id="rId4" Type="http://schemas.openxmlformats.org/officeDocument/2006/relationships/image" Target="../media/image14.wmf"/></Relationships>
</file>

<file path=ppt/slides/_rels/slide38.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mathantics.com/lesson/what-is-algebra"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7E8542B-E3B9-4AED-B9FA-9D75E69EB485}"/>
              </a:ext>
            </a:extLst>
          </p:cNvPr>
          <p:cNvGraphicFramePr>
            <a:graphicFrameLocks noGrp="1"/>
          </p:cNvGraphicFramePr>
          <p:nvPr>
            <p:extLst>
              <p:ext uri="{D42A27DB-BD31-4B8C-83A1-F6EECF244321}">
                <p14:modId xmlns:p14="http://schemas.microsoft.com/office/powerpoint/2010/main" val="3811600807"/>
              </p:ext>
            </p:extLst>
          </p:nvPr>
        </p:nvGraphicFramePr>
        <p:xfrm>
          <a:off x="863588" y="1259060"/>
          <a:ext cx="7452828" cy="4726861"/>
        </p:xfrm>
        <a:graphic>
          <a:graphicData uri="http://schemas.openxmlformats.org/drawingml/2006/table">
            <a:tbl>
              <a:tblPr firstRow="1" firstCol="1" bandRow="1">
                <a:tableStyleId>{5C22544A-7EE6-4342-B048-85BDC9FD1C3A}</a:tableStyleId>
              </a:tblPr>
              <a:tblGrid>
                <a:gridCol w="7452828">
                  <a:extLst>
                    <a:ext uri="{9D8B030D-6E8A-4147-A177-3AD203B41FA5}">
                      <a16:colId xmlns:a16="http://schemas.microsoft.com/office/drawing/2014/main" val="3036841140"/>
                    </a:ext>
                  </a:extLst>
                </a:gridCol>
              </a:tblGrid>
              <a:tr h="1161828">
                <a:tc>
                  <a:txBody>
                    <a:bodyPr/>
                    <a:lstStyle/>
                    <a:p>
                      <a:pPr marL="342900" marR="0" lvl="0" indent="-342900">
                        <a:lnSpc>
                          <a:spcPct val="107000"/>
                        </a:lnSpc>
                        <a:spcBef>
                          <a:spcPts val="0"/>
                        </a:spcBef>
                        <a:spcAft>
                          <a:spcPts val="0"/>
                        </a:spcAft>
                        <a:buFont typeface="Symbol" panose="05050102010706020507" pitchFamily="18" charset="2"/>
                        <a:buChar char=""/>
                      </a:pPr>
                      <a:endParaRPr lang="en-US" sz="2400" dirty="0">
                        <a:effectLst/>
                      </a:endParaRPr>
                    </a:p>
                    <a:p>
                      <a:pPr marL="342900" marR="0" lvl="0" indent="-342900">
                        <a:lnSpc>
                          <a:spcPct val="107000"/>
                        </a:lnSpc>
                        <a:spcBef>
                          <a:spcPts val="0"/>
                        </a:spcBef>
                        <a:spcAft>
                          <a:spcPts val="0"/>
                        </a:spcAft>
                        <a:buFont typeface="Symbol" panose="05050102010706020507" pitchFamily="18" charset="2"/>
                        <a:buChar char=""/>
                      </a:pPr>
                      <a:r>
                        <a:rPr lang="en-US" sz="2400" dirty="0">
                          <a:effectLst/>
                        </a:rPr>
                        <a:t>Introduction to Algebra – vocabulary: term, expression, equation, formulae</a:t>
                      </a:r>
                    </a:p>
                    <a:p>
                      <a:pPr marL="342900" marR="0" lvl="0" indent="-342900">
                        <a:lnSpc>
                          <a:spcPct val="107000"/>
                        </a:lnSpc>
                        <a:spcBef>
                          <a:spcPts val="0"/>
                        </a:spcBef>
                        <a:spcAft>
                          <a:spcPts val="0"/>
                        </a:spcAft>
                        <a:buFont typeface="Symbol" panose="05050102010706020507" pitchFamily="18" charset="2"/>
                        <a:buChar char=""/>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19050" marB="19050" anchor="b"/>
                </a:tc>
                <a:extLst>
                  <a:ext uri="{0D108BD9-81ED-4DB2-BD59-A6C34878D82A}">
                    <a16:rowId xmlns:a16="http://schemas.microsoft.com/office/drawing/2014/main" val="965429824"/>
                  </a:ext>
                </a:extLst>
              </a:tr>
              <a:tr h="1263721">
                <a:tc>
                  <a:txBody>
                    <a:bodyPr/>
                    <a:lstStyle/>
                    <a:p>
                      <a:pPr marL="285750" marR="0" lvl="0" indent="-285750">
                        <a:lnSpc>
                          <a:spcPct val="107000"/>
                        </a:lnSpc>
                        <a:spcBef>
                          <a:spcPts val="0"/>
                        </a:spcBef>
                        <a:spcAft>
                          <a:spcPts val="0"/>
                        </a:spcAft>
                        <a:buFont typeface="Arial" panose="020B0604020202020204" pitchFamily="34" charset="0"/>
                        <a:buChar char="•"/>
                      </a:pPr>
                      <a:endParaRPr lang="en-US" sz="2400" dirty="0">
                        <a:effectLst/>
                      </a:endParaRPr>
                    </a:p>
                    <a:p>
                      <a:pPr marL="285750" marR="0" lvl="0" indent="-285750">
                        <a:lnSpc>
                          <a:spcPct val="107000"/>
                        </a:lnSpc>
                        <a:spcBef>
                          <a:spcPts val="0"/>
                        </a:spcBef>
                        <a:spcAft>
                          <a:spcPts val="0"/>
                        </a:spcAft>
                        <a:buFont typeface="Arial" panose="020B0604020202020204" pitchFamily="34" charset="0"/>
                        <a:buChar char="•"/>
                      </a:pPr>
                      <a:r>
                        <a:rPr lang="en-US" sz="2400" dirty="0">
                          <a:effectLst/>
                        </a:rPr>
                        <a:t>Simplifying: collecting like terms incl. indices, +  -  and  x  ÷  then blending the terms or cancelling</a:t>
                      </a:r>
                    </a:p>
                    <a:p>
                      <a:pPr marL="0" marR="0" lvl="0" indent="0">
                        <a:lnSpc>
                          <a:spcPct val="107000"/>
                        </a:lnSpc>
                        <a:spcBef>
                          <a:spcPts val="0"/>
                        </a:spcBef>
                        <a:spcAft>
                          <a:spcPts val="0"/>
                        </a:spcAft>
                        <a:buFont typeface="Symbol" panose="05050102010706020507" pitchFamily="18" charset="2"/>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19050" marB="19050" anchor="b"/>
                </a:tc>
                <a:extLst>
                  <a:ext uri="{0D108BD9-81ED-4DB2-BD59-A6C34878D82A}">
                    <a16:rowId xmlns:a16="http://schemas.microsoft.com/office/drawing/2014/main" val="1381529774"/>
                  </a:ext>
                </a:extLst>
              </a:tr>
              <a:tr h="1163177">
                <a:tc>
                  <a:txBody>
                    <a:bodyPr/>
                    <a:lstStyle/>
                    <a:p>
                      <a:pPr marL="285750" marR="0" lvl="0" indent="-285750">
                        <a:lnSpc>
                          <a:spcPct val="107000"/>
                        </a:lnSpc>
                        <a:spcBef>
                          <a:spcPts val="0"/>
                        </a:spcBef>
                        <a:spcAft>
                          <a:spcPts val="0"/>
                        </a:spcAft>
                        <a:buFont typeface="Arial" panose="020B0604020202020204" pitchFamily="34" charset="0"/>
                        <a:buChar char="•"/>
                      </a:pPr>
                      <a:r>
                        <a:rPr lang="en-US" sz="2400" dirty="0">
                          <a:effectLst/>
                        </a:rPr>
                        <a:t>Solving one step equations</a:t>
                      </a:r>
                    </a:p>
                    <a:p>
                      <a:pPr marL="0" marR="0" lvl="0" indent="0">
                        <a:lnSpc>
                          <a:spcPct val="107000"/>
                        </a:lnSpc>
                        <a:spcBef>
                          <a:spcPts val="0"/>
                        </a:spcBef>
                        <a:spcAft>
                          <a:spcPts val="0"/>
                        </a:spcAft>
                        <a:buFont typeface="Symbol" panose="05050102010706020507" pitchFamily="18" charset="2"/>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28575" marR="28575" marT="19050" marB="19050" anchor="b"/>
                </a:tc>
                <a:extLst>
                  <a:ext uri="{0D108BD9-81ED-4DB2-BD59-A6C34878D82A}">
                    <a16:rowId xmlns:a16="http://schemas.microsoft.com/office/drawing/2014/main" val="4193921896"/>
                  </a:ext>
                </a:extLst>
              </a:tr>
            </a:tbl>
          </a:graphicData>
        </a:graphic>
      </p:graphicFrame>
      <p:sp>
        <p:nvSpPr>
          <p:cNvPr id="5" name="Rectangle 1">
            <a:extLst>
              <a:ext uri="{FF2B5EF4-FFF2-40B4-BE49-F238E27FC236}">
                <a16:creationId xmlns:a16="http://schemas.microsoft.com/office/drawing/2014/main" id="{450E1920-4F6B-4575-9F24-CD8D25F49E01}"/>
              </a:ext>
            </a:extLst>
          </p:cNvPr>
          <p:cNvSpPr>
            <a:spLocks noChangeArrowheads="1"/>
          </p:cNvSpPr>
          <p:nvPr/>
        </p:nvSpPr>
        <p:spPr bwMode="auto">
          <a:xfrm>
            <a:off x="755576" y="156028"/>
            <a:ext cx="756084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YEAR 6 MATHS</a:t>
            </a:r>
            <a:endParaRPr kumimoji="0" lang="en-US" altLang="en-US" sz="24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TERM 1 WEEK 1 INTRODUCTION TO ALGEBRA</a:t>
            </a:r>
            <a:endParaRPr kumimoji="0" lang="en-US" altLang="en-US" sz="24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838931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E88C2-872F-40B7-857A-68DBF2999574}"/>
              </a:ext>
            </a:extLst>
          </p:cNvPr>
          <p:cNvSpPr>
            <a:spLocks noGrp="1"/>
          </p:cNvSpPr>
          <p:nvPr>
            <p:ph type="ctrTitle"/>
          </p:nvPr>
        </p:nvSpPr>
        <p:spPr>
          <a:xfrm>
            <a:off x="685800" y="1844824"/>
            <a:ext cx="7772400" cy="3053897"/>
          </a:xfrm>
        </p:spPr>
        <p:txBody>
          <a:bodyPr>
            <a:normAutofit fontScale="90000"/>
          </a:bodyPr>
          <a:lstStyle/>
          <a:p>
            <a:pPr algn="ctr"/>
            <a:r>
              <a:rPr lang="en-US" dirty="0"/>
              <a:t>The next activity appeared in our worksheet yesterday, can you remember what we did when it came to multiplication signs in an algebraic sentence?</a:t>
            </a:r>
          </a:p>
        </p:txBody>
      </p:sp>
    </p:spTree>
    <p:extLst>
      <p:ext uri="{BB962C8B-B14F-4D97-AF65-F5344CB8AC3E}">
        <p14:creationId xmlns:p14="http://schemas.microsoft.com/office/powerpoint/2010/main" val="2529348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846138"/>
            <a:ext cx="8856984" cy="5895230"/>
          </a:xfrm>
        </p:spPr>
        <p:txBody>
          <a:bodyPr>
            <a:normAutofit fontScale="62500" lnSpcReduction="20000"/>
          </a:bodyPr>
          <a:lstStyle/>
          <a:p>
            <a:pPr marL="109728" indent="0">
              <a:buNone/>
            </a:pPr>
            <a:endParaRPr lang="en-GB" sz="3400" dirty="0"/>
          </a:p>
          <a:p>
            <a:pPr marL="109728" indent="0" algn="ctr">
              <a:buNone/>
            </a:pPr>
            <a:r>
              <a:rPr lang="en-GB" sz="3400" b="1" dirty="0">
                <a:solidFill>
                  <a:srgbClr val="FF0000"/>
                </a:solidFill>
              </a:rPr>
              <a:t>BEING EFFICIENT WITH ALGEBRA IS KEY.</a:t>
            </a:r>
          </a:p>
          <a:p>
            <a:pPr marL="109728" indent="0" algn="ctr">
              <a:buNone/>
            </a:pPr>
            <a:r>
              <a:rPr lang="en-GB" sz="3400" dirty="0"/>
              <a:t>We don’t need to write down multiplication signs in algebraic </a:t>
            </a:r>
            <a:r>
              <a:rPr lang="en-GB" sz="3400" dirty="0">
                <a:highlight>
                  <a:srgbClr val="FFFF00"/>
                </a:highlight>
              </a:rPr>
              <a:t>equations or expressions or sentences!</a:t>
            </a:r>
          </a:p>
          <a:p>
            <a:pPr marL="109728" indent="0" algn="ctr">
              <a:buNone/>
            </a:pPr>
            <a:endParaRPr lang="en-GB" sz="3400" dirty="0"/>
          </a:p>
          <a:p>
            <a:pPr marL="109728" indent="0" algn="ctr">
              <a:buNone/>
            </a:pPr>
            <a:r>
              <a:rPr lang="en-GB" sz="3400" dirty="0"/>
              <a:t>Look at this expression/ equation:</a:t>
            </a:r>
          </a:p>
          <a:p>
            <a:pPr marL="109728" indent="0" algn="ctr">
              <a:buNone/>
            </a:pPr>
            <a:r>
              <a:rPr lang="en-GB" sz="3400" b="1" dirty="0">
                <a:solidFill>
                  <a:srgbClr val="FF0000"/>
                </a:solidFill>
              </a:rPr>
              <a:t>2 x b x c</a:t>
            </a:r>
          </a:p>
          <a:p>
            <a:pPr marL="109728" indent="0" algn="ctr">
              <a:buNone/>
            </a:pPr>
            <a:r>
              <a:rPr lang="en-GB" sz="3400" dirty="0"/>
              <a:t>There are a lot of multiplication signs and letters and numbers so let’s tidy this up.</a:t>
            </a:r>
          </a:p>
          <a:p>
            <a:pPr marL="109728" indent="0" algn="ctr">
              <a:buNone/>
            </a:pPr>
            <a:endParaRPr lang="en-GB" sz="3400" dirty="0"/>
          </a:p>
          <a:p>
            <a:pPr marL="109728" indent="0" algn="ctr">
              <a:buNone/>
            </a:pPr>
            <a:r>
              <a:rPr lang="en-GB" sz="3400" dirty="0"/>
              <a:t>When you multiply two or more things in an equation you just put them together without the times sign, like this:</a:t>
            </a:r>
          </a:p>
          <a:p>
            <a:pPr marL="109728" indent="0" algn="ctr">
              <a:buNone/>
            </a:pPr>
            <a:endParaRPr lang="en-GB" sz="3400" b="1" dirty="0">
              <a:solidFill>
                <a:srgbClr val="FF0000"/>
              </a:solidFill>
            </a:endParaRPr>
          </a:p>
          <a:p>
            <a:pPr marL="109728" indent="0" algn="ctr">
              <a:buNone/>
            </a:pPr>
            <a:r>
              <a:rPr lang="en-GB" sz="3400" b="1" dirty="0">
                <a:solidFill>
                  <a:srgbClr val="FF0000"/>
                </a:solidFill>
              </a:rPr>
              <a:t>2 x b x c = </a:t>
            </a:r>
            <a:r>
              <a:rPr lang="en-GB" sz="3400" b="1" dirty="0">
                <a:solidFill>
                  <a:srgbClr val="FF0000"/>
                </a:solidFill>
                <a:highlight>
                  <a:srgbClr val="FFFF00"/>
                </a:highlight>
              </a:rPr>
              <a:t>2bc</a:t>
            </a:r>
          </a:p>
          <a:p>
            <a:pPr marL="109728" indent="0" algn="ctr">
              <a:buNone/>
            </a:pPr>
            <a:r>
              <a:rPr lang="en-GB" sz="3400" b="1" dirty="0">
                <a:solidFill>
                  <a:srgbClr val="0070C0"/>
                </a:solidFill>
              </a:rPr>
              <a:t>You can also use brackets too if you wish!</a:t>
            </a:r>
          </a:p>
          <a:p>
            <a:pPr marL="109728" indent="0" algn="ctr">
              <a:buNone/>
            </a:pPr>
            <a:r>
              <a:rPr lang="en-GB" sz="3400" b="1" dirty="0">
                <a:solidFill>
                  <a:srgbClr val="FF0000"/>
                </a:solidFill>
              </a:rPr>
              <a:t>2 x b x c = </a:t>
            </a:r>
            <a:r>
              <a:rPr lang="en-GB" sz="3400" b="1" dirty="0">
                <a:solidFill>
                  <a:srgbClr val="FF0000"/>
                </a:solidFill>
                <a:highlight>
                  <a:srgbClr val="FFFF00"/>
                </a:highlight>
              </a:rPr>
              <a:t>2(</a:t>
            </a:r>
            <a:r>
              <a:rPr lang="en-GB" sz="3400" b="1" dirty="0" err="1">
                <a:solidFill>
                  <a:srgbClr val="FF0000"/>
                </a:solidFill>
                <a:highlight>
                  <a:srgbClr val="FFFF00"/>
                </a:highlight>
              </a:rPr>
              <a:t>bc</a:t>
            </a:r>
            <a:r>
              <a:rPr lang="en-GB" sz="3400" b="1" dirty="0">
                <a:solidFill>
                  <a:srgbClr val="FF0000"/>
                </a:solidFill>
                <a:highlight>
                  <a:srgbClr val="FFFF00"/>
                </a:highlight>
              </a:rPr>
              <a:t>)</a:t>
            </a:r>
          </a:p>
          <a:p>
            <a:pPr marL="109728" indent="0" algn="ctr">
              <a:buNone/>
            </a:pPr>
            <a:endParaRPr lang="en-GB" sz="3400" b="1" dirty="0">
              <a:solidFill>
                <a:srgbClr val="FF0000"/>
              </a:solidFill>
            </a:endParaRPr>
          </a:p>
          <a:p>
            <a:pPr marL="109728" indent="0" algn="ctr">
              <a:buNone/>
            </a:pPr>
            <a:endParaRPr lang="en-GB" sz="3400" b="1" dirty="0">
              <a:solidFill>
                <a:srgbClr val="0070C0"/>
              </a:solidFill>
            </a:endParaRPr>
          </a:p>
          <a:p>
            <a:pPr marL="109728" indent="0">
              <a:buNone/>
            </a:pPr>
            <a:r>
              <a:rPr lang="en-GB" sz="3400" dirty="0"/>
              <a:t>     </a:t>
            </a:r>
          </a:p>
        </p:txBody>
      </p:sp>
    </p:spTree>
    <p:extLst>
      <p:ext uri="{BB962C8B-B14F-4D97-AF65-F5344CB8AC3E}">
        <p14:creationId xmlns:p14="http://schemas.microsoft.com/office/powerpoint/2010/main" val="3298798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846138"/>
            <a:ext cx="8856984" cy="5895230"/>
          </a:xfrm>
        </p:spPr>
        <p:txBody>
          <a:bodyPr>
            <a:normAutofit fontScale="92500" lnSpcReduction="10000"/>
          </a:bodyPr>
          <a:lstStyle/>
          <a:p>
            <a:pPr marL="109728" indent="0">
              <a:buNone/>
            </a:pPr>
            <a:endParaRPr lang="en-GB" sz="3400" dirty="0"/>
          </a:p>
          <a:p>
            <a:pPr marL="109728" indent="0" algn="ctr">
              <a:buNone/>
            </a:pPr>
            <a:r>
              <a:rPr lang="en-GB" sz="3400" b="1" dirty="0">
                <a:solidFill>
                  <a:srgbClr val="FF0000"/>
                </a:solidFill>
              </a:rPr>
              <a:t>BEING EFFICIENT WITH ALGEBRA IS KEY.</a:t>
            </a:r>
          </a:p>
          <a:p>
            <a:pPr marL="109728" indent="0" algn="ctr">
              <a:buNone/>
            </a:pPr>
            <a:endParaRPr lang="en-GB" sz="3400" b="1" dirty="0">
              <a:solidFill>
                <a:srgbClr val="0070C0"/>
              </a:solidFill>
            </a:endParaRPr>
          </a:p>
          <a:p>
            <a:pPr marL="109728" indent="0" algn="ctr">
              <a:buNone/>
            </a:pPr>
            <a:r>
              <a:rPr lang="en-GB" sz="3400" b="1" dirty="0">
                <a:solidFill>
                  <a:srgbClr val="0070C0"/>
                </a:solidFill>
              </a:rPr>
              <a:t>Or this one:</a:t>
            </a:r>
          </a:p>
          <a:p>
            <a:pPr marL="109728" indent="0" algn="ctr">
              <a:buNone/>
            </a:pPr>
            <a:endParaRPr lang="en-GB" sz="3400" b="1" dirty="0">
              <a:solidFill>
                <a:srgbClr val="0070C0"/>
              </a:solidFill>
            </a:endParaRPr>
          </a:p>
          <a:p>
            <a:pPr marL="109728" indent="0" algn="ctr">
              <a:buNone/>
            </a:pPr>
            <a:r>
              <a:rPr lang="en-GB" sz="3400" b="1" dirty="0">
                <a:solidFill>
                  <a:srgbClr val="00B050"/>
                </a:solidFill>
              </a:rPr>
              <a:t>2 x b x c x 3</a:t>
            </a:r>
          </a:p>
          <a:p>
            <a:pPr marL="109728" indent="0" algn="ctr">
              <a:buNone/>
            </a:pPr>
            <a:r>
              <a:rPr lang="en-GB" sz="3400" dirty="0"/>
              <a:t>This is rewritten as:</a:t>
            </a:r>
          </a:p>
          <a:p>
            <a:pPr marL="109728" indent="0" algn="ctr">
              <a:buNone/>
            </a:pPr>
            <a:r>
              <a:rPr lang="en-GB" sz="3400" b="1" dirty="0">
                <a:solidFill>
                  <a:srgbClr val="00B050"/>
                </a:solidFill>
                <a:highlight>
                  <a:srgbClr val="FFFF00"/>
                </a:highlight>
              </a:rPr>
              <a:t>2bc3</a:t>
            </a:r>
            <a:r>
              <a:rPr lang="en-GB" sz="3400" dirty="0"/>
              <a:t> </a:t>
            </a:r>
          </a:p>
          <a:p>
            <a:pPr marL="109728" indent="0" algn="ctr">
              <a:buNone/>
            </a:pPr>
            <a:r>
              <a:rPr lang="en-GB" sz="3400" dirty="0"/>
              <a:t>but be careful, we know that </a:t>
            </a:r>
            <a:r>
              <a:rPr lang="en-GB" sz="3400" dirty="0">
                <a:highlight>
                  <a:srgbClr val="FFFF00"/>
                </a:highlight>
              </a:rPr>
              <a:t>2x3 is 6 </a:t>
            </a:r>
            <a:r>
              <a:rPr lang="en-GB" sz="3400" dirty="0"/>
              <a:t>so let’s write it as </a:t>
            </a:r>
          </a:p>
          <a:p>
            <a:pPr marL="109728" indent="0" algn="ctr">
              <a:buNone/>
            </a:pPr>
            <a:r>
              <a:rPr lang="en-GB" sz="3400" b="1" dirty="0">
                <a:solidFill>
                  <a:srgbClr val="00B050"/>
                </a:solidFill>
              </a:rPr>
              <a:t>2bc3 = </a:t>
            </a:r>
            <a:r>
              <a:rPr lang="en-GB" sz="3400" b="1" dirty="0">
                <a:solidFill>
                  <a:srgbClr val="00B050"/>
                </a:solidFill>
                <a:highlight>
                  <a:srgbClr val="FFFF00"/>
                </a:highlight>
              </a:rPr>
              <a:t>6bc</a:t>
            </a:r>
          </a:p>
          <a:p>
            <a:pPr marL="109728" indent="0">
              <a:buNone/>
            </a:pPr>
            <a:r>
              <a:rPr lang="en-GB" sz="3400" dirty="0"/>
              <a:t>     </a:t>
            </a:r>
          </a:p>
        </p:txBody>
      </p:sp>
    </p:spTree>
    <p:extLst>
      <p:ext uri="{BB962C8B-B14F-4D97-AF65-F5344CB8AC3E}">
        <p14:creationId xmlns:p14="http://schemas.microsoft.com/office/powerpoint/2010/main" val="33330131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32656"/>
            <a:ext cx="8229600" cy="6264696"/>
          </a:xfrm>
        </p:spPr>
        <p:txBody>
          <a:bodyPr>
            <a:normAutofit fontScale="92500" lnSpcReduction="20000"/>
          </a:bodyPr>
          <a:lstStyle/>
          <a:p>
            <a:pPr marL="109728" indent="0" algn="ctr">
              <a:buNone/>
            </a:pPr>
            <a:r>
              <a:rPr lang="en-GB" b="1" dirty="0"/>
              <a:t>TODAY’S LESSON </a:t>
            </a:r>
            <a:r>
              <a:rPr lang="en-GB" dirty="0"/>
              <a:t>is about being able to translate a number sentence into an algebraic expression.</a:t>
            </a:r>
          </a:p>
          <a:p>
            <a:pPr marL="109728" indent="0" algn="ctr">
              <a:buNone/>
            </a:pPr>
            <a:r>
              <a:rPr lang="en-GB" dirty="0"/>
              <a:t>Remember when we don’t know a particular number </a:t>
            </a:r>
            <a:r>
              <a:rPr lang="en-GB" b="1" dirty="0">
                <a:solidFill>
                  <a:srgbClr val="0070C0"/>
                </a:solidFill>
              </a:rPr>
              <a:t>we give it a letter</a:t>
            </a:r>
            <a:r>
              <a:rPr lang="en-GB" dirty="0"/>
              <a:t>.</a:t>
            </a:r>
          </a:p>
          <a:p>
            <a:pPr marL="109728" indent="0" algn="ctr">
              <a:buNone/>
            </a:pPr>
            <a:endParaRPr lang="en-GB" dirty="0"/>
          </a:p>
          <a:p>
            <a:pPr marL="109728" indent="0" algn="ctr">
              <a:buNone/>
            </a:pPr>
            <a:r>
              <a:rPr lang="en-GB" dirty="0"/>
              <a:t>Let’s watch a quick video first which explains this first.</a:t>
            </a:r>
          </a:p>
          <a:p>
            <a:pPr marL="109728" indent="0" algn="ctr">
              <a:buNone/>
            </a:pPr>
            <a:r>
              <a:rPr lang="en-GB" dirty="0">
                <a:hlinkClick r:id="rId2"/>
              </a:rPr>
              <a:t>https://vle.mathswatch.co.uk/vle/browse/644</a:t>
            </a:r>
            <a:endParaRPr lang="en-GB" dirty="0"/>
          </a:p>
          <a:p>
            <a:pPr marL="109728" indent="0" algn="ctr">
              <a:buNone/>
            </a:pPr>
            <a:endParaRPr lang="en-GB" dirty="0"/>
          </a:p>
          <a:p>
            <a:pPr marL="109728" indent="0" algn="ctr">
              <a:buNone/>
            </a:pPr>
            <a:endParaRPr lang="en-GB" dirty="0"/>
          </a:p>
          <a:p>
            <a:pPr marL="109728" indent="0" algn="ctr">
              <a:buNone/>
            </a:pPr>
            <a:r>
              <a:rPr lang="en-GB" dirty="0">
                <a:solidFill>
                  <a:srgbClr val="FF0000"/>
                </a:solidFill>
              </a:rPr>
              <a:t>“I am thinking of a number. </a:t>
            </a:r>
          </a:p>
          <a:p>
            <a:pPr marL="109728" indent="0" algn="ctr">
              <a:buNone/>
            </a:pPr>
            <a:r>
              <a:rPr lang="en-GB" dirty="0">
                <a:solidFill>
                  <a:srgbClr val="FF0000"/>
                </a:solidFill>
              </a:rPr>
              <a:t>I add three to it, and it is now equal to twenty.”</a:t>
            </a:r>
          </a:p>
          <a:p>
            <a:pPr marL="109728" indent="0" algn="ctr">
              <a:buNone/>
            </a:pPr>
            <a:endParaRPr lang="en-GB" dirty="0"/>
          </a:p>
          <a:p>
            <a:pPr marL="109728" indent="0" algn="ctr">
              <a:buNone/>
            </a:pPr>
            <a:r>
              <a:rPr lang="en-GB" dirty="0"/>
              <a:t>Let’s call the number </a:t>
            </a:r>
            <a:r>
              <a:rPr lang="en-GB" dirty="0">
                <a:solidFill>
                  <a:srgbClr val="FF0000"/>
                </a:solidFill>
              </a:rPr>
              <a:t>a</a:t>
            </a:r>
            <a:r>
              <a:rPr lang="en-GB" dirty="0"/>
              <a:t>. </a:t>
            </a:r>
          </a:p>
          <a:p>
            <a:pPr marL="109728" indent="0" algn="ctr">
              <a:buNone/>
            </a:pPr>
            <a:r>
              <a:rPr lang="en-GB" dirty="0"/>
              <a:t>I add </a:t>
            </a:r>
            <a:r>
              <a:rPr lang="en-GB" dirty="0">
                <a:solidFill>
                  <a:srgbClr val="FF0000"/>
                </a:solidFill>
              </a:rPr>
              <a:t>3</a:t>
            </a:r>
            <a:r>
              <a:rPr lang="en-GB" dirty="0"/>
              <a:t> to it so that makes </a:t>
            </a:r>
            <a:r>
              <a:rPr lang="en-GB" dirty="0">
                <a:solidFill>
                  <a:srgbClr val="FF0000"/>
                </a:solidFill>
              </a:rPr>
              <a:t>a+3</a:t>
            </a:r>
            <a:r>
              <a:rPr lang="en-GB" dirty="0"/>
              <a:t>. </a:t>
            </a:r>
          </a:p>
          <a:p>
            <a:pPr marL="109728" indent="0" algn="ctr">
              <a:buNone/>
            </a:pPr>
            <a:r>
              <a:rPr lang="en-GB" dirty="0"/>
              <a:t>It is equal to </a:t>
            </a:r>
            <a:r>
              <a:rPr lang="en-GB" dirty="0">
                <a:solidFill>
                  <a:srgbClr val="FF0000"/>
                </a:solidFill>
              </a:rPr>
              <a:t>20</a:t>
            </a:r>
            <a:r>
              <a:rPr lang="en-GB" dirty="0"/>
              <a:t> so my algebraic equation is </a:t>
            </a:r>
          </a:p>
          <a:p>
            <a:pPr marL="109728" indent="0" algn="ctr">
              <a:buNone/>
            </a:pPr>
            <a:r>
              <a:rPr lang="en-GB" dirty="0">
                <a:solidFill>
                  <a:srgbClr val="FF0000"/>
                </a:solidFill>
              </a:rPr>
              <a:t>a+3=20</a:t>
            </a:r>
          </a:p>
          <a:p>
            <a:pPr marL="109728" indent="0" algn="ctr">
              <a:buNone/>
            </a:pPr>
            <a:endParaRPr lang="en-GB" dirty="0"/>
          </a:p>
        </p:txBody>
      </p:sp>
    </p:spTree>
    <p:extLst>
      <p:ext uri="{BB962C8B-B14F-4D97-AF65-F5344CB8AC3E}">
        <p14:creationId xmlns:p14="http://schemas.microsoft.com/office/powerpoint/2010/main" val="41395070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32656"/>
            <a:ext cx="8229600" cy="5674635"/>
          </a:xfrm>
        </p:spPr>
        <p:txBody>
          <a:bodyPr>
            <a:normAutofit lnSpcReduction="10000"/>
          </a:bodyPr>
          <a:lstStyle/>
          <a:p>
            <a:pPr marL="109728" indent="0" algn="ctr">
              <a:buNone/>
            </a:pPr>
            <a:endParaRPr lang="en-GB" dirty="0"/>
          </a:p>
          <a:p>
            <a:pPr marL="109728" indent="0" algn="ctr">
              <a:buNone/>
            </a:pPr>
            <a:r>
              <a:rPr lang="en-GB" dirty="0">
                <a:solidFill>
                  <a:srgbClr val="FF0000"/>
                </a:solidFill>
              </a:rPr>
              <a:t>“I am thinking of eighteen. </a:t>
            </a:r>
          </a:p>
          <a:p>
            <a:pPr marL="109728" indent="0" algn="ctr">
              <a:buNone/>
            </a:pPr>
            <a:r>
              <a:rPr lang="en-GB" dirty="0">
                <a:solidFill>
                  <a:srgbClr val="FF0000"/>
                </a:solidFill>
              </a:rPr>
              <a:t>I subtract a number from it, and it is now equal to eleven.”</a:t>
            </a:r>
          </a:p>
          <a:p>
            <a:pPr marL="109728" indent="0" algn="ctr">
              <a:buNone/>
            </a:pPr>
            <a:endParaRPr lang="en-GB" dirty="0"/>
          </a:p>
          <a:p>
            <a:pPr marL="109728" indent="0" algn="ctr">
              <a:buNone/>
            </a:pPr>
            <a:r>
              <a:rPr lang="en-GB" dirty="0"/>
              <a:t>Let’s start with </a:t>
            </a:r>
            <a:r>
              <a:rPr lang="en-GB" dirty="0">
                <a:solidFill>
                  <a:srgbClr val="FF0000"/>
                </a:solidFill>
              </a:rPr>
              <a:t>18</a:t>
            </a:r>
            <a:r>
              <a:rPr lang="en-GB" dirty="0"/>
              <a:t>. </a:t>
            </a:r>
          </a:p>
          <a:p>
            <a:pPr marL="109728" indent="0" algn="ctr">
              <a:buNone/>
            </a:pPr>
            <a:r>
              <a:rPr lang="en-GB" dirty="0"/>
              <a:t>I subtract a number from it. Let’s call the number </a:t>
            </a:r>
            <a:r>
              <a:rPr lang="en-GB" dirty="0">
                <a:solidFill>
                  <a:srgbClr val="FF0000"/>
                </a:solidFill>
              </a:rPr>
              <a:t>c</a:t>
            </a:r>
            <a:r>
              <a:rPr lang="en-GB" dirty="0"/>
              <a:t>. </a:t>
            </a:r>
          </a:p>
          <a:p>
            <a:pPr marL="109728" indent="0" algn="ctr">
              <a:buNone/>
            </a:pPr>
            <a:endParaRPr lang="en-GB" dirty="0"/>
          </a:p>
          <a:p>
            <a:pPr marL="109728" indent="0" algn="ctr">
              <a:buNone/>
            </a:pPr>
            <a:r>
              <a:rPr lang="en-GB" dirty="0"/>
              <a:t>So that gives me </a:t>
            </a:r>
            <a:r>
              <a:rPr lang="en-GB" dirty="0">
                <a:solidFill>
                  <a:srgbClr val="FF0000"/>
                </a:solidFill>
              </a:rPr>
              <a:t>18-c</a:t>
            </a:r>
          </a:p>
          <a:p>
            <a:pPr marL="109728" indent="0" algn="ctr">
              <a:buNone/>
            </a:pPr>
            <a:endParaRPr lang="en-GB" dirty="0"/>
          </a:p>
          <a:p>
            <a:pPr marL="109728" indent="0" algn="ctr">
              <a:buNone/>
            </a:pPr>
            <a:r>
              <a:rPr lang="en-GB" dirty="0"/>
              <a:t>It is equal to 11so my algebraic equation is </a:t>
            </a:r>
          </a:p>
          <a:p>
            <a:pPr marL="109728" indent="0" algn="ctr">
              <a:buNone/>
            </a:pPr>
            <a:r>
              <a:rPr lang="en-GB" dirty="0">
                <a:solidFill>
                  <a:srgbClr val="FF0000"/>
                </a:solidFill>
                <a:highlight>
                  <a:srgbClr val="FFFF00"/>
                </a:highlight>
              </a:rPr>
              <a:t>18-c=11</a:t>
            </a:r>
          </a:p>
          <a:p>
            <a:pPr marL="109728" indent="0" algn="ctr">
              <a:buNone/>
            </a:pPr>
            <a:endParaRPr lang="en-GB" dirty="0"/>
          </a:p>
        </p:txBody>
      </p:sp>
    </p:spTree>
    <p:extLst>
      <p:ext uri="{BB962C8B-B14F-4D97-AF65-F5344CB8AC3E}">
        <p14:creationId xmlns:p14="http://schemas.microsoft.com/office/powerpoint/2010/main" val="23675839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32656"/>
            <a:ext cx="8229600" cy="5674635"/>
          </a:xfrm>
        </p:spPr>
        <p:txBody>
          <a:bodyPr>
            <a:normAutofit/>
          </a:bodyPr>
          <a:lstStyle/>
          <a:p>
            <a:pPr marL="109728" indent="0" algn="ctr">
              <a:buNone/>
            </a:pPr>
            <a:endParaRPr lang="en-GB" dirty="0"/>
          </a:p>
          <a:p>
            <a:pPr marL="109728" indent="0" algn="ctr">
              <a:buNone/>
            </a:pPr>
            <a:r>
              <a:rPr lang="en-GB" dirty="0">
                <a:solidFill>
                  <a:srgbClr val="FF0000"/>
                </a:solidFill>
              </a:rPr>
              <a:t>“I am thinking of a number. </a:t>
            </a:r>
          </a:p>
          <a:p>
            <a:pPr marL="109728" indent="0" algn="ctr">
              <a:buNone/>
            </a:pPr>
            <a:r>
              <a:rPr lang="en-GB" dirty="0">
                <a:solidFill>
                  <a:srgbClr val="FF0000"/>
                </a:solidFill>
              </a:rPr>
              <a:t>I double it, and it is now equal to sixteen.”</a:t>
            </a:r>
          </a:p>
          <a:p>
            <a:pPr marL="109728" indent="0" algn="ctr">
              <a:buNone/>
            </a:pPr>
            <a:endParaRPr lang="en-GB" dirty="0"/>
          </a:p>
          <a:p>
            <a:pPr marL="109728" indent="0" algn="ctr">
              <a:buNone/>
            </a:pPr>
            <a:r>
              <a:rPr lang="en-GB" dirty="0"/>
              <a:t>Let’s start with a number and call it </a:t>
            </a:r>
            <a:r>
              <a:rPr lang="en-GB" dirty="0">
                <a:solidFill>
                  <a:srgbClr val="FF0000"/>
                </a:solidFill>
              </a:rPr>
              <a:t>m</a:t>
            </a:r>
            <a:r>
              <a:rPr lang="en-GB" dirty="0"/>
              <a:t>. </a:t>
            </a:r>
          </a:p>
          <a:p>
            <a:pPr marL="109728" indent="0" algn="ctr">
              <a:buNone/>
            </a:pPr>
            <a:endParaRPr lang="en-GB" dirty="0"/>
          </a:p>
          <a:p>
            <a:pPr marL="109728" indent="0" algn="ctr">
              <a:buNone/>
            </a:pPr>
            <a:r>
              <a:rPr lang="en-GB" dirty="0"/>
              <a:t>If I double it I </a:t>
            </a:r>
            <a:r>
              <a:rPr lang="en-GB" dirty="0">
                <a:highlight>
                  <a:srgbClr val="FFFF00"/>
                </a:highlight>
              </a:rPr>
              <a:t>multiply it by </a:t>
            </a:r>
            <a:r>
              <a:rPr lang="en-GB" dirty="0">
                <a:solidFill>
                  <a:srgbClr val="FF0000"/>
                </a:solidFill>
                <a:highlight>
                  <a:srgbClr val="FFFF00"/>
                </a:highlight>
              </a:rPr>
              <a:t>2</a:t>
            </a:r>
            <a:r>
              <a:rPr lang="en-GB" dirty="0">
                <a:highlight>
                  <a:srgbClr val="FFFF00"/>
                </a:highlight>
              </a:rPr>
              <a:t> </a:t>
            </a:r>
            <a:r>
              <a:rPr lang="en-GB" dirty="0"/>
              <a:t>so that gives me </a:t>
            </a:r>
            <a:r>
              <a:rPr lang="en-GB" dirty="0">
                <a:solidFill>
                  <a:srgbClr val="FF0000"/>
                </a:solidFill>
              </a:rPr>
              <a:t>2m </a:t>
            </a:r>
            <a:r>
              <a:rPr lang="en-GB" dirty="0"/>
              <a:t>(remember from yesterday’s lesson?)</a:t>
            </a:r>
          </a:p>
          <a:p>
            <a:pPr marL="109728" indent="0" algn="ctr">
              <a:buNone/>
            </a:pPr>
            <a:endParaRPr lang="en-GB" dirty="0"/>
          </a:p>
          <a:p>
            <a:pPr marL="109728" indent="0" algn="ctr">
              <a:buNone/>
            </a:pPr>
            <a:r>
              <a:rPr lang="en-GB" dirty="0"/>
              <a:t>It is equal to </a:t>
            </a:r>
            <a:r>
              <a:rPr lang="en-GB" dirty="0">
                <a:solidFill>
                  <a:srgbClr val="FF0000"/>
                </a:solidFill>
              </a:rPr>
              <a:t>16</a:t>
            </a:r>
            <a:r>
              <a:rPr lang="en-GB" dirty="0"/>
              <a:t> so my algebraic equation is </a:t>
            </a:r>
          </a:p>
          <a:p>
            <a:pPr marL="109728" indent="0" algn="ctr">
              <a:buNone/>
            </a:pPr>
            <a:r>
              <a:rPr lang="en-GB" dirty="0">
                <a:solidFill>
                  <a:srgbClr val="FF0000"/>
                </a:solidFill>
              </a:rPr>
              <a:t>2m=16</a:t>
            </a:r>
          </a:p>
          <a:p>
            <a:pPr marL="109728" indent="0" algn="ctr">
              <a:buNone/>
            </a:pPr>
            <a:endParaRPr lang="en-GB" dirty="0"/>
          </a:p>
        </p:txBody>
      </p:sp>
    </p:spTree>
    <p:extLst>
      <p:ext uri="{BB962C8B-B14F-4D97-AF65-F5344CB8AC3E}">
        <p14:creationId xmlns:p14="http://schemas.microsoft.com/office/powerpoint/2010/main" val="32048100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Content Placeholder 1"/>
              <p:cNvSpPr>
                <a:spLocks noGrp="1"/>
              </p:cNvSpPr>
              <p:nvPr>
                <p:ph idx="1"/>
              </p:nvPr>
            </p:nvSpPr>
            <p:spPr>
              <a:xfrm>
                <a:off x="457200" y="332656"/>
                <a:ext cx="8229600" cy="5674635"/>
              </a:xfrm>
            </p:spPr>
            <p:txBody>
              <a:bodyPr>
                <a:normAutofit/>
              </a:bodyPr>
              <a:lstStyle/>
              <a:p>
                <a:pPr marL="109728" indent="0" algn="ctr">
                  <a:buNone/>
                </a:pPr>
                <a:endParaRPr lang="en-GB" dirty="0"/>
              </a:p>
              <a:p>
                <a:pPr marL="109728" indent="0" algn="ctr">
                  <a:buNone/>
                </a:pPr>
                <a:r>
                  <a:rPr lang="en-GB" dirty="0">
                    <a:solidFill>
                      <a:srgbClr val="FF0000"/>
                    </a:solidFill>
                  </a:rPr>
                  <a:t>“I am thinking of a number. </a:t>
                </a:r>
              </a:p>
              <a:p>
                <a:pPr marL="109728" indent="0" algn="ctr">
                  <a:buNone/>
                </a:pPr>
                <a:r>
                  <a:rPr lang="en-GB" dirty="0">
                    <a:solidFill>
                      <a:srgbClr val="FF0000"/>
                    </a:solidFill>
                  </a:rPr>
                  <a:t>I divide it by eight, and it is now equal to six.”</a:t>
                </a:r>
              </a:p>
              <a:p>
                <a:pPr marL="109728" indent="0" algn="ctr">
                  <a:buNone/>
                </a:pPr>
                <a:endParaRPr lang="en-GB" dirty="0"/>
              </a:p>
              <a:p>
                <a:pPr marL="109728" indent="0" algn="ctr">
                  <a:buNone/>
                </a:pPr>
                <a:r>
                  <a:rPr lang="en-GB" dirty="0"/>
                  <a:t>Let’s start with a number and call it </a:t>
                </a:r>
                <a:r>
                  <a:rPr lang="en-GB" dirty="0">
                    <a:solidFill>
                      <a:srgbClr val="FF0000"/>
                    </a:solidFill>
                  </a:rPr>
                  <a:t>y</a:t>
                </a:r>
                <a:r>
                  <a:rPr lang="en-GB" dirty="0"/>
                  <a:t>. </a:t>
                </a:r>
              </a:p>
              <a:p>
                <a:pPr marL="109728" indent="0" algn="ctr">
                  <a:buNone/>
                </a:pPr>
                <a:endParaRPr lang="en-GB" dirty="0"/>
              </a:p>
              <a:p>
                <a:pPr marL="109728" indent="0" algn="ctr">
                  <a:buNone/>
                </a:pPr>
                <a:r>
                  <a:rPr lang="en-GB" dirty="0"/>
                  <a:t>If I divide it by </a:t>
                </a:r>
                <a:r>
                  <a:rPr lang="en-GB" dirty="0">
                    <a:solidFill>
                      <a:srgbClr val="FF0000"/>
                    </a:solidFill>
                  </a:rPr>
                  <a:t>8</a:t>
                </a:r>
                <a:r>
                  <a:rPr lang="en-GB" dirty="0"/>
                  <a:t> that gives me </a:t>
                </a:r>
                <a14:m>
                  <m:oMath xmlns:m="http://schemas.openxmlformats.org/officeDocument/2006/math">
                    <m:f>
                      <m:fPr>
                        <m:ctrlPr>
                          <a:rPr lang="en-GB" sz="3600" i="1" smtClean="0">
                            <a:solidFill>
                              <a:srgbClr val="FF0000"/>
                            </a:solidFill>
                            <a:highlight>
                              <a:srgbClr val="FFFF00"/>
                            </a:highlight>
                            <a:latin typeface="Cambria Math" panose="02040503050406030204" pitchFamily="18" charset="0"/>
                          </a:rPr>
                        </m:ctrlPr>
                      </m:fPr>
                      <m:num>
                        <m:r>
                          <a:rPr lang="en-US" sz="3600" b="0" i="1" smtClean="0">
                            <a:solidFill>
                              <a:srgbClr val="FF0000"/>
                            </a:solidFill>
                            <a:highlight>
                              <a:srgbClr val="FFFF00"/>
                            </a:highlight>
                            <a:latin typeface="Cambria Math" panose="02040503050406030204" pitchFamily="18" charset="0"/>
                          </a:rPr>
                          <m:t>𝑦</m:t>
                        </m:r>
                      </m:num>
                      <m:den>
                        <m:r>
                          <a:rPr lang="en-US" sz="3600" b="0" i="1" smtClean="0">
                            <a:solidFill>
                              <a:srgbClr val="FF0000"/>
                            </a:solidFill>
                            <a:highlight>
                              <a:srgbClr val="FFFF00"/>
                            </a:highlight>
                            <a:latin typeface="Cambria Math" panose="02040503050406030204" pitchFamily="18" charset="0"/>
                          </a:rPr>
                          <m:t>8</m:t>
                        </m:r>
                      </m:den>
                    </m:f>
                  </m:oMath>
                </a14:m>
                <a:r>
                  <a:rPr lang="en-GB" dirty="0">
                    <a:solidFill>
                      <a:srgbClr val="FF0000"/>
                    </a:solidFill>
                    <a:highlight>
                      <a:srgbClr val="FFFF00"/>
                    </a:highlight>
                  </a:rPr>
                  <a:t>  </a:t>
                </a:r>
                <a:r>
                  <a:rPr lang="en-GB" dirty="0"/>
                  <a:t>(remember from yesterday’s lesson?)</a:t>
                </a:r>
              </a:p>
              <a:p>
                <a:pPr marL="109728" indent="0" algn="ctr">
                  <a:buNone/>
                </a:pPr>
                <a:endParaRPr lang="en-GB" dirty="0"/>
              </a:p>
              <a:p>
                <a:pPr marL="109728" indent="0" algn="ctr">
                  <a:buNone/>
                </a:pPr>
                <a:r>
                  <a:rPr lang="en-GB" dirty="0"/>
                  <a:t>It is equal to </a:t>
                </a:r>
                <a:r>
                  <a:rPr lang="en-GB" dirty="0">
                    <a:solidFill>
                      <a:srgbClr val="FF0000"/>
                    </a:solidFill>
                  </a:rPr>
                  <a:t>6</a:t>
                </a:r>
                <a:r>
                  <a:rPr lang="en-GB" dirty="0"/>
                  <a:t> so my algebraic equation is </a:t>
                </a:r>
              </a:p>
              <a:p>
                <a:pPr marL="109728" indent="0" algn="ctr">
                  <a:buNone/>
                </a:pPr>
                <a14:m>
                  <m:oMath xmlns:m="http://schemas.openxmlformats.org/officeDocument/2006/math">
                    <m:f>
                      <m:fPr>
                        <m:ctrlPr>
                          <a:rPr lang="en-GB" sz="2800" i="1">
                            <a:solidFill>
                              <a:srgbClr val="FF0000"/>
                            </a:solidFill>
                            <a:highlight>
                              <a:srgbClr val="FFFF00"/>
                            </a:highlight>
                            <a:latin typeface="Cambria Math" panose="02040503050406030204" pitchFamily="18" charset="0"/>
                          </a:rPr>
                        </m:ctrlPr>
                      </m:fPr>
                      <m:num>
                        <m:r>
                          <a:rPr lang="en-US" sz="2800" i="1">
                            <a:solidFill>
                              <a:srgbClr val="FF0000"/>
                            </a:solidFill>
                            <a:highlight>
                              <a:srgbClr val="FFFF00"/>
                            </a:highlight>
                            <a:latin typeface="Cambria Math" panose="02040503050406030204" pitchFamily="18" charset="0"/>
                          </a:rPr>
                          <m:t>𝑦</m:t>
                        </m:r>
                      </m:num>
                      <m:den>
                        <m:r>
                          <a:rPr lang="en-US" sz="2800" i="1">
                            <a:solidFill>
                              <a:srgbClr val="FF0000"/>
                            </a:solidFill>
                            <a:highlight>
                              <a:srgbClr val="FFFF00"/>
                            </a:highlight>
                            <a:latin typeface="Cambria Math" panose="02040503050406030204" pitchFamily="18" charset="0"/>
                          </a:rPr>
                          <m:t>8</m:t>
                        </m:r>
                      </m:den>
                    </m:f>
                    <m:r>
                      <a:rPr lang="en-US" sz="2800" i="1">
                        <a:solidFill>
                          <a:srgbClr val="FF0000"/>
                        </a:solidFill>
                        <a:highlight>
                          <a:srgbClr val="FFFF00"/>
                        </a:highlight>
                        <a:latin typeface="Cambria Math" panose="02040503050406030204" pitchFamily="18" charset="0"/>
                      </a:rPr>
                      <m:t> </m:t>
                    </m:r>
                  </m:oMath>
                </a14:m>
                <a:r>
                  <a:rPr lang="en-GB" dirty="0">
                    <a:solidFill>
                      <a:srgbClr val="FF0000"/>
                    </a:solidFill>
                    <a:highlight>
                      <a:srgbClr val="FFFF00"/>
                    </a:highlight>
                  </a:rPr>
                  <a:t>=6</a:t>
                </a:r>
              </a:p>
              <a:p>
                <a:pPr marL="109728" indent="0" algn="ctr">
                  <a:buNone/>
                </a:pPr>
                <a:endParaRPr lang="en-GB" dirty="0"/>
              </a:p>
            </p:txBody>
          </p:sp>
        </mc:Choice>
        <mc:Fallback xmlns="">
          <p:sp>
            <p:nvSpPr>
              <p:cNvPr id="2" name="Content Placeholder 1"/>
              <p:cNvSpPr>
                <a:spLocks noGrp="1" noRot="1" noChangeAspect="1" noMove="1" noResize="1" noEditPoints="1" noAdjustHandles="1" noChangeArrowheads="1" noChangeShapeType="1" noTextEdit="1"/>
              </p:cNvSpPr>
              <p:nvPr>
                <p:ph idx="1"/>
              </p:nvPr>
            </p:nvSpPr>
            <p:spPr>
              <a:xfrm>
                <a:off x="457200" y="332656"/>
                <a:ext cx="8229600" cy="5674635"/>
              </a:xfrm>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958139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32656"/>
            <a:ext cx="8229600" cy="5674635"/>
          </a:xfrm>
        </p:spPr>
        <p:txBody>
          <a:bodyPr>
            <a:normAutofit/>
          </a:bodyPr>
          <a:lstStyle/>
          <a:p>
            <a:pPr marL="109728" indent="0" algn="ctr">
              <a:buNone/>
            </a:pPr>
            <a:endParaRPr lang="en-GB" dirty="0"/>
          </a:p>
          <a:p>
            <a:pPr marL="109728" indent="0" algn="ctr">
              <a:buNone/>
            </a:pPr>
            <a:r>
              <a:rPr lang="en-GB" dirty="0">
                <a:solidFill>
                  <a:srgbClr val="FF0000"/>
                </a:solidFill>
              </a:rPr>
              <a:t>“I am thinking of a number. </a:t>
            </a:r>
          </a:p>
          <a:p>
            <a:pPr marL="109728" indent="0" algn="ctr">
              <a:buNone/>
            </a:pPr>
            <a:r>
              <a:rPr lang="en-GB" dirty="0">
                <a:solidFill>
                  <a:srgbClr val="FF0000"/>
                </a:solidFill>
              </a:rPr>
              <a:t>I double it, then add four. My answer is twenty”</a:t>
            </a:r>
          </a:p>
          <a:p>
            <a:pPr marL="109728" indent="0" algn="ctr">
              <a:buNone/>
            </a:pPr>
            <a:endParaRPr lang="en-GB" dirty="0"/>
          </a:p>
          <a:p>
            <a:pPr marL="109728" indent="0" algn="ctr">
              <a:buNone/>
            </a:pPr>
            <a:r>
              <a:rPr lang="en-GB" dirty="0"/>
              <a:t>Let’s start with a number and call it </a:t>
            </a:r>
            <a:r>
              <a:rPr lang="en-GB" dirty="0">
                <a:solidFill>
                  <a:srgbClr val="FF0000"/>
                </a:solidFill>
              </a:rPr>
              <a:t>k</a:t>
            </a:r>
            <a:r>
              <a:rPr lang="en-GB" dirty="0"/>
              <a:t>. </a:t>
            </a:r>
          </a:p>
          <a:p>
            <a:pPr marL="109728" indent="0" algn="ctr">
              <a:buNone/>
            </a:pPr>
            <a:endParaRPr lang="en-GB" dirty="0"/>
          </a:p>
          <a:p>
            <a:pPr marL="109728" indent="0" algn="ctr">
              <a:buNone/>
            </a:pPr>
            <a:r>
              <a:rPr lang="en-GB" dirty="0"/>
              <a:t>If I double it then that gives me </a:t>
            </a:r>
            <a:r>
              <a:rPr lang="en-GB" dirty="0">
                <a:solidFill>
                  <a:srgbClr val="FF0000"/>
                </a:solidFill>
              </a:rPr>
              <a:t>2k</a:t>
            </a:r>
          </a:p>
          <a:p>
            <a:pPr marL="109728" indent="0" algn="ctr">
              <a:buNone/>
            </a:pPr>
            <a:r>
              <a:rPr lang="en-GB" dirty="0"/>
              <a:t>I then add </a:t>
            </a:r>
            <a:r>
              <a:rPr lang="en-GB" dirty="0">
                <a:solidFill>
                  <a:srgbClr val="FF0000"/>
                </a:solidFill>
              </a:rPr>
              <a:t>4 </a:t>
            </a:r>
            <a:r>
              <a:rPr lang="en-GB" dirty="0"/>
              <a:t>so I get </a:t>
            </a:r>
            <a:r>
              <a:rPr lang="en-GB" dirty="0">
                <a:solidFill>
                  <a:srgbClr val="FF0000"/>
                </a:solidFill>
                <a:highlight>
                  <a:srgbClr val="FFFF00"/>
                </a:highlight>
              </a:rPr>
              <a:t>2k+4</a:t>
            </a:r>
            <a:r>
              <a:rPr lang="en-GB" dirty="0">
                <a:solidFill>
                  <a:srgbClr val="FF0000"/>
                </a:solidFill>
              </a:rPr>
              <a:t>.</a:t>
            </a:r>
          </a:p>
          <a:p>
            <a:pPr marL="109728" indent="0" algn="ctr">
              <a:buNone/>
            </a:pPr>
            <a:endParaRPr lang="en-GB" dirty="0"/>
          </a:p>
          <a:p>
            <a:pPr marL="109728" indent="0" algn="ctr">
              <a:buNone/>
            </a:pPr>
            <a:r>
              <a:rPr lang="en-GB" dirty="0"/>
              <a:t>My answer is </a:t>
            </a:r>
            <a:r>
              <a:rPr lang="en-GB" dirty="0">
                <a:solidFill>
                  <a:srgbClr val="FF0000"/>
                </a:solidFill>
              </a:rPr>
              <a:t>20 </a:t>
            </a:r>
            <a:r>
              <a:rPr lang="en-GB" dirty="0"/>
              <a:t>so my algebraic equation is </a:t>
            </a:r>
          </a:p>
          <a:p>
            <a:pPr marL="109728" indent="0" algn="ctr">
              <a:buNone/>
            </a:pPr>
            <a:r>
              <a:rPr lang="en-GB" dirty="0">
                <a:solidFill>
                  <a:srgbClr val="FF0000"/>
                </a:solidFill>
                <a:highlight>
                  <a:srgbClr val="FFFF00"/>
                </a:highlight>
              </a:rPr>
              <a:t>2k+4=20</a:t>
            </a:r>
          </a:p>
          <a:p>
            <a:pPr marL="109728" indent="0" algn="ctr">
              <a:buNone/>
            </a:pPr>
            <a:endParaRPr lang="en-GB" dirty="0"/>
          </a:p>
        </p:txBody>
      </p:sp>
    </p:spTree>
    <p:extLst>
      <p:ext uri="{BB962C8B-B14F-4D97-AF65-F5344CB8AC3E}">
        <p14:creationId xmlns:p14="http://schemas.microsoft.com/office/powerpoint/2010/main" val="7088228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1F620AE9-0344-4583-B482-D128D0A69FA6}"/>
              </a:ext>
            </a:extLst>
          </p:cNvPr>
          <p:cNvPicPr>
            <a:picLocks noGrp="1" noChangeAspect="1"/>
          </p:cNvPicPr>
          <p:nvPr>
            <p:ph idx="1"/>
          </p:nvPr>
        </p:nvPicPr>
        <p:blipFill>
          <a:blip r:embed="rId2"/>
          <a:stretch>
            <a:fillRect/>
          </a:stretch>
        </p:blipFill>
        <p:spPr>
          <a:xfrm>
            <a:off x="1043608" y="1583099"/>
            <a:ext cx="7599138" cy="4654213"/>
          </a:xfrm>
          <a:prstGeom prst="rect">
            <a:avLst/>
          </a:prstGeom>
        </p:spPr>
      </p:pic>
      <p:sp>
        <p:nvSpPr>
          <p:cNvPr id="3" name="Title 2">
            <a:extLst>
              <a:ext uri="{FF2B5EF4-FFF2-40B4-BE49-F238E27FC236}">
                <a16:creationId xmlns:a16="http://schemas.microsoft.com/office/drawing/2014/main" id="{17CC1CF4-F781-497D-9094-E01234CED61F}"/>
              </a:ext>
            </a:extLst>
          </p:cNvPr>
          <p:cNvSpPr>
            <a:spLocks noGrp="1"/>
          </p:cNvSpPr>
          <p:nvPr>
            <p:ph type="title"/>
          </p:nvPr>
        </p:nvSpPr>
        <p:spPr/>
        <p:txBody>
          <a:bodyPr/>
          <a:lstStyle/>
          <a:p>
            <a:r>
              <a:rPr lang="en-US" dirty="0"/>
              <a:t>Which answer is correct here?</a:t>
            </a:r>
          </a:p>
        </p:txBody>
      </p:sp>
      <p:sp>
        <p:nvSpPr>
          <p:cNvPr id="5" name="TextBox 4">
            <a:extLst>
              <a:ext uri="{FF2B5EF4-FFF2-40B4-BE49-F238E27FC236}">
                <a16:creationId xmlns:a16="http://schemas.microsoft.com/office/drawing/2014/main" id="{94CD7836-ED7B-4DA1-BB24-DE5C98D36305}"/>
              </a:ext>
            </a:extLst>
          </p:cNvPr>
          <p:cNvSpPr txBox="1"/>
          <p:nvPr/>
        </p:nvSpPr>
        <p:spPr>
          <a:xfrm>
            <a:off x="1043608" y="2492896"/>
            <a:ext cx="1224136" cy="1143000"/>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38903210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A1BBD72-99EA-44D3-8FE4-318AB1C74C39}"/>
              </a:ext>
            </a:extLst>
          </p:cNvPr>
          <p:cNvSpPr>
            <a:spLocks noGrp="1"/>
          </p:cNvSpPr>
          <p:nvPr>
            <p:ph type="title"/>
          </p:nvPr>
        </p:nvSpPr>
        <p:spPr>
          <a:xfrm>
            <a:off x="457200" y="274638"/>
            <a:ext cx="8229600" cy="4810546"/>
          </a:xfrm>
        </p:spPr>
        <p:txBody>
          <a:bodyPr>
            <a:normAutofit/>
          </a:bodyPr>
          <a:lstStyle/>
          <a:p>
            <a:pPr algn="ctr"/>
            <a:r>
              <a:rPr lang="en-US" dirty="0"/>
              <a:t>LESSON 3 </a:t>
            </a:r>
            <a:br>
              <a:rPr lang="en-US" dirty="0"/>
            </a:br>
            <a:r>
              <a:rPr lang="en-US" dirty="0"/>
              <a:t>COLLECTING LIKE-TERMS </a:t>
            </a:r>
            <a:br>
              <a:rPr lang="en-US" dirty="0"/>
            </a:br>
            <a:endParaRPr lang="en-US" dirty="0"/>
          </a:p>
        </p:txBody>
      </p:sp>
    </p:spTree>
    <p:extLst>
      <p:ext uri="{BB962C8B-B14F-4D97-AF65-F5344CB8AC3E}">
        <p14:creationId xmlns:p14="http://schemas.microsoft.com/office/powerpoint/2010/main" val="210077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Algebra (it’s just a missing number!)</a:t>
            </a:r>
          </a:p>
        </p:txBody>
      </p:sp>
    </p:spTree>
    <p:extLst>
      <p:ext uri="{BB962C8B-B14F-4D97-AF65-F5344CB8AC3E}">
        <p14:creationId xmlns:p14="http://schemas.microsoft.com/office/powerpoint/2010/main" val="23368314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59221"/>
            <a:ext cx="8229600" cy="5894115"/>
          </a:xfrm>
        </p:spPr>
        <p:txBody>
          <a:bodyPr>
            <a:normAutofit/>
          </a:bodyPr>
          <a:lstStyle/>
          <a:p>
            <a:pPr marL="109728" indent="0" algn="ctr">
              <a:buNone/>
            </a:pPr>
            <a:r>
              <a:rPr lang="en-GB" sz="4000" dirty="0">
                <a:solidFill>
                  <a:srgbClr val="FF0000"/>
                </a:solidFill>
              </a:rPr>
              <a:t>COLLECTING LIKE-TERMS</a:t>
            </a:r>
          </a:p>
          <a:p>
            <a:pPr marL="109728" indent="0" algn="ctr">
              <a:buNone/>
            </a:pPr>
            <a:r>
              <a:rPr lang="en-GB" sz="3600" b="1" dirty="0"/>
              <a:t>Like-terms are terms that have the same </a:t>
            </a:r>
            <a:r>
              <a:rPr lang="en-GB" sz="3600" b="1" dirty="0">
                <a:highlight>
                  <a:srgbClr val="FFFF00"/>
                </a:highlight>
              </a:rPr>
              <a:t>unknowns</a:t>
            </a:r>
            <a:r>
              <a:rPr lang="en-GB" sz="3600" b="1" dirty="0"/>
              <a:t> or </a:t>
            </a:r>
            <a:r>
              <a:rPr lang="en-GB" sz="3600" b="1" dirty="0">
                <a:highlight>
                  <a:srgbClr val="FFFF00"/>
                </a:highlight>
              </a:rPr>
              <a:t>letters</a:t>
            </a:r>
            <a:r>
              <a:rPr lang="en-GB" sz="3600" b="1" dirty="0"/>
              <a:t>.</a:t>
            </a:r>
          </a:p>
          <a:p>
            <a:pPr marL="109728" indent="0" algn="ctr">
              <a:buNone/>
            </a:pPr>
            <a:r>
              <a:rPr lang="en-GB" dirty="0"/>
              <a:t>Look at these:</a:t>
            </a:r>
          </a:p>
          <a:p>
            <a:pPr marL="109728" indent="0" algn="ctr">
              <a:buNone/>
            </a:pPr>
            <a:endParaRPr lang="en-GB" dirty="0"/>
          </a:p>
        </p:txBody>
      </p:sp>
      <p:pic>
        <p:nvPicPr>
          <p:cNvPr id="4" name="Picture 3">
            <a:extLst>
              <a:ext uri="{FF2B5EF4-FFF2-40B4-BE49-F238E27FC236}">
                <a16:creationId xmlns:a16="http://schemas.microsoft.com/office/drawing/2014/main" id="{4F356306-9944-4F94-A5DF-234769BD9A36}"/>
              </a:ext>
            </a:extLst>
          </p:cNvPr>
          <p:cNvPicPr>
            <a:picLocks noChangeAspect="1"/>
          </p:cNvPicPr>
          <p:nvPr/>
        </p:nvPicPr>
        <p:blipFill>
          <a:blip r:embed="rId2"/>
          <a:stretch>
            <a:fillRect/>
          </a:stretch>
        </p:blipFill>
        <p:spPr>
          <a:xfrm>
            <a:off x="1187624" y="3212976"/>
            <a:ext cx="2994247" cy="3024336"/>
          </a:xfrm>
          <a:prstGeom prst="rect">
            <a:avLst/>
          </a:prstGeom>
        </p:spPr>
      </p:pic>
      <p:sp>
        <p:nvSpPr>
          <p:cNvPr id="6" name="TextBox 5">
            <a:extLst>
              <a:ext uri="{FF2B5EF4-FFF2-40B4-BE49-F238E27FC236}">
                <a16:creationId xmlns:a16="http://schemas.microsoft.com/office/drawing/2014/main" id="{C0D50F46-DDD0-4295-AC82-45B9AE60FAED}"/>
              </a:ext>
            </a:extLst>
          </p:cNvPr>
          <p:cNvSpPr txBox="1"/>
          <p:nvPr/>
        </p:nvSpPr>
        <p:spPr>
          <a:xfrm flipH="1">
            <a:off x="4962130" y="3429000"/>
            <a:ext cx="2901080" cy="2400657"/>
          </a:xfrm>
          <a:prstGeom prst="rect">
            <a:avLst/>
          </a:prstGeom>
          <a:noFill/>
        </p:spPr>
        <p:txBody>
          <a:bodyPr wrap="square" rtlCol="0">
            <a:spAutoFit/>
          </a:bodyPr>
          <a:lstStyle/>
          <a:p>
            <a:r>
              <a:rPr lang="en-US" sz="3000" dirty="0"/>
              <a:t>3a</a:t>
            </a:r>
          </a:p>
          <a:p>
            <a:r>
              <a:rPr lang="en-US" sz="3000" dirty="0"/>
              <a:t>2b-b=b</a:t>
            </a:r>
          </a:p>
          <a:p>
            <a:r>
              <a:rPr lang="en-US" sz="3000" dirty="0"/>
              <a:t>5c</a:t>
            </a:r>
          </a:p>
          <a:p>
            <a:r>
              <a:rPr lang="en-US" sz="3000" dirty="0"/>
              <a:t>9m</a:t>
            </a:r>
          </a:p>
          <a:p>
            <a:r>
              <a:rPr lang="en-US" sz="3000" dirty="0"/>
              <a:t>8p-p = 7p</a:t>
            </a:r>
          </a:p>
        </p:txBody>
      </p:sp>
      <p:cxnSp>
        <p:nvCxnSpPr>
          <p:cNvPr id="8" name="Straight Arrow Connector 7">
            <a:extLst>
              <a:ext uri="{FF2B5EF4-FFF2-40B4-BE49-F238E27FC236}">
                <a16:creationId xmlns:a16="http://schemas.microsoft.com/office/drawing/2014/main" id="{64EBE6CC-7FBE-4A8E-8376-4011CFAF8651}"/>
              </a:ext>
            </a:extLst>
          </p:cNvPr>
          <p:cNvCxnSpPr/>
          <p:nvPr/>
        </p:nvCxnSpPr>
        <p:spPr>
          <a:xfrm>
            <a:off x="3419872" y="3573016"/>
            <a:ext cx="1542258" cy="171293"/>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23430D68-EA69-41C9-B548-72AF87B94DAB}"/>
              </a:ext>
            </a:extLst>
          </p:cNvPr>
          <p:cNvCxnSpPr>
            <a:cxnSpLocks/>
          </p:cNvCxnSpPr>
          <p:nvPr/>
        </p:nvCxnSpPr>
        <p:spPr>
          <a:xfrm>
            <a:off x="3419872" y="4103333"/>
            <a:ext cx="1563217" cy="61997"/>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5070D6C3-D599-498E-9526-6F0357FA04B4}"/>
              </a:ext>
            </a:extLst>
          </p:cNvPr>
          <p:cNvCxnSpPr>
            <a:cxnSpLocks/>
          </p:cNvCxnSpPr>
          <p:nvPr/>
        </p:nvCxnSpPr>
        <p:spPr>
          <a:xfrm flipV="1">
            <a:off x="3716288" y="4586353"/>
            <a:ext cx="1254226" cy="42975"/>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DE74F817-1BAB-4469-A363-A0FB73ECBF66}"/>
              </a:ext>
            </a:extLst>
          </p:cNvPr>
          <p:cNvCxnSpPr>
            <a:cxnSpLocks/>
          </p:cNvCxnSpPr>
          <p:nvPr/>
        </p:nvCxnSpPr>
        <p:spPr>
          <a:xfrm flipV="1">
            <a:off x="3419872" y="5085184"/>
            <a:ext cx="1542258" cy="128686"/>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563B37F5-04A2-4F00-A1D5-C0F255CBD361}"/>
              </a:ext>
            </a:extLst>
          </p:cNvPr>
          <p:cNvCxnSpPr>
            <a:cxnSpLocks/>
          </p:cNvCxnSpPr>
          <p:nvPr/>
        </p:nvCxnSpPr>
        <p:spPr>
          <a:xfrm flipV="1">
            <a:off x="4016773" y="5549182"/>
            <a:ext cx="966316" cy="170332"/>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3603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C4007C3-204A-425A-9D73-73378D9E8A24}"/>
              </a:ext>
            </a:extLst>
          </p:cNvPr>
          <p:cNvSpPr>
            <a:spLocks noGrp="1"/>
          </p:cNvSpPr>
          <p:nvPr>
            <p:ph type="title"/>
          </p:nvPr>
        </p:nvSpPr>
        <p:spPr>
          <a:xfrm>
            <a:off x="179512" y="188640"/>
            <a:ext cx="8856984" cy="6552728"/>
          </a:xfrm>
        </p:spPr>
        <p:txBody>
          <a:bodyPr>
            <a:normAutofit fontScale="90000"/>
          </a:bodyPr>
          <a:lstStyle/>
          <a:p>
            <a:pPr algn="ctr"/>
            <a:r>
              <a:rPr lang="en-US" sz="3100" dirty="0"/>
              <a:t>When you are asked to </a:t>
            </a:r>
            <a:r>
              <a:rPr lang="en-US" sz="3100" dirty="0">
                <a:highlight>
                  <a:srgbClr val="FFFF00"/>
                </a:highlight>
              </a:rPr>
              <a:t>SIMPLIFY EXPRESSIONS</a:t>
            </a:r>
            <a:r>
              <a:rPr lang="en-US" sz="3100" dirty="0"/>
              <a:t>……. it simply means to make the number sentence look </a:t>
            </a:r>
            <a:r>
              <a:rPr lang="en-US" sz="3100" dirty="0">
                <a:highlight>
                  <a:srgbClr val="FFFF00"/>
                </a:highlight>
              </a:rPr>
              <a:t>tidy and neat</a:t>
            </a:r>
            <a:r>
              <a:rPr lang="en-US" sz="3100" dirty="0"/>
              <a:t>.</a:t>
            </a:r>
            <a:br>
              <a:rPr lang="en-US" sz="3100" dirty="0"/>
            </a:br>
            <a:br>
              <a:rPr lang="en-US" sz="3100" dirty="0"/>
            </a:br>
            <a:r>
              <a:rPr lang="en-US" sz="3100" dirty="0"/>
              <a:t>So….. put all the same letters together and do the addition and subtraction too.</a:t>
            </a:r>
            <a:br>
              <a:rPr lang="en-US" dirty="0"/>
            </a:br>
            <a:br>
              <a:rPr lang="en-US" dirty="0"/>
            </a:br>
            <a:r>
              <a:rPr lang="en-US" sz="3100" dirty="0"/>
              <a:t>For example: a + a + b + b</a:t>
            </a:r>
            <a:br>
              <a:rPr lang="en-US" sz="3100" dirty="0"/>
            </a:br>
            <a:r>
              <a:rPr lang="en-US" sz="3100" dirty="0"/>
              <a:t>               = 2a + 2b</a:t>
            </a:r>
            <a:br>
              <a:rPr lang="en-US" sz="3100" dirty="0"/>
            </a:br>
            <a:br>
              <a:rPr lang="en-US" sz="3100" dirty="0"/>
            </a:br>
            <a:r>
              <a:rPr lang="en-US" sz="3100" dirty="0"/>
              <a:t>                             2m + 3m + 5k – 2k</a:t>
            </a:r>
            <a:br>
              <a:rPr lang="en-US" sz="3100" dirty="0"/>
            </a:br>
            <a:r>
              <a:rPr lang="en-US" sz="3100" dirty="0"/>
              <a:t>               = 5m + 3k</a:t>
            </a:r>
            <a:br>
              <a:rPr lang="en-US" sz="3100" dirty="0"/>
            </a:br>
            <a:br>
              <a:rPr lang="en-US" sz="3100" dirty="0"/>
            </a:br>
            <a:r>
              <a:rPr lang="en-US" sz="3100" dirty="0"/>
              <a:t>                        4g + 3s - 2g – s</a:t>
            </a:r>
            <a:br>
              <a:rPr lang="en-US" sz="3100" dirty="0"/>
            </a:br>
            <a:r>
              <a:rPr lang="en-US" sz="3100" dirty="0"/>
              <a:t>              = 2g + 2s</a:t>
            </a:r>
            <a:endParaRPr lang="en-US" dirty="0"/>
          </a:p>
        </p:txBody>
      </p:sp>
    </p:spTree>
    <p:extLst>
      <p:ext uri="{BB962C8B-B14F-4D97-AF65-F5344CB8AC3E}">
        <p14:creationId xmlns:p14="http://schemas.microsoft.com/office/powerpoint/2010/main" val="7708515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79122" y="1772816"/>
            <a:ext cx="8229600" cy="4525963"/>
          </a:xfrm>
        </p:spPr>
        <p:txBody>
          <a:bodyPr/>
          <a:lstStyle/>
          <a:p>
            <a:pPr marL="109728" indent="0" algn="ctr">
              <a:buNone/>
            </a:pPr>
            <a:r>
              <a:rPr lang="en-GB" dirty="0">
                <a:solidFill>
                  <a:srgbClr val="FF0000"/>
                </a:solidFill>
              </a:rPr>
              <a:t>12n + 3n + 18 + 2n – 6</a:t>
            </a:r>
          </a:p>
          <a:p>
            <a:pPr marL="109728" indent="0" algn="ctr">
              <a:buNone/>
            </a:pPr>
            <a:r>
              <a:rPr lang="en-GB" dirty="0"/>
              <a:t>Put all the like terms together</a:t>
            </a:r>
          </a:p>
          <a:p>
            <a:pPr marL="109728" indent="0">
              <a:buNone/>
            </a:pPr>
            <a:endParaRPr lang="en-GB" dirty="0"/>
          </a:p>
          <a:p>
            <a:pPr marL="109728" indent="0" algn="ctr">
              <a:buNone/>
            </a:pPr>
            <a:r>
              <a:rPr lang="en-GB" dirty="0"/>
              <a:t>All the n’s go together and the numbers can go together too. </a:t>
            </a:r>
          </a:p>
          <a:p>
            <a:pPr marL="109728" indent="0" algn="ctr">
              <a:buNone/>
            </a:pPr>
            <a:endParaRPr lang="en-GB" dirty="0"/>
          </a:p>
          <a:p>
            <a:pPr marL="109728" indent="0" algn="ctr">
              <a:buNone/>
            </a:pPr>
            <a:r>
              <a:rPr lang="en-GB" dirty="0">
                <a:highlight>
                  <a:srgbClr val="FFFF00"/>
                </a:highlight>
              </a:rPr>
              <a:t>12n + 3n + 2n </a:t>
            </a:r>
            <a:r>
              <a:rPr lang="en-GB" dirty="0"/>
              <a:t>+ </a:t>
            </a:r>
            <a:r>
              <a:rPr lang="en-GB" dirty="0">
                <a:highlight>
                  <a:srgbClr val="00FF00"/>
                </a:highlight>
              </a:rPr>
              <a:t>18 - 6</a:t>
            </a:r>
          </a:p>
          <a:p>
            <a:pPr marL="109728" indent="0" algn="ctr">
              <a:buNone/>
            </a:pPr>
            <a:endParaRPr lang="en-GB" dirty="0"/>
          </a:p>
          <a:p>
            <a:pPr marL="109728" indent="0" algn="ctr">
              <a:buNone/>
            </a:pPr>
            <a:r>
              <a:rPr lang="en-GB" dirty="0"/>
              <a:t>So my new expression is </a:t>
            </a:r>
            <a:r>
              <a:rPr lang="en-GB" dirty="0">
                <a:solidFill>
                  <a:srgbClr val="FF0000"/>
                </a:solidFill>
              </a:rPr>
              <a:t>17n + 12 </a:t>
            </a:r>
          </a:p>
        </p:txBody>
      </p:sp>
      <p:sp>
        <p:nvSpPr>
          <p:cNvPr id="3" name="Title 2"/>
          <p:cNvSpPr>
            <a:spLocks noGrp="1"/>
          </p:cNvSpPr>
          <p:nvPr>
            <p:ph type="title"/>
          </p:nvPr>
        </p:nvSpPr>
        <p:spPr/>
        <p:txBody>
          <a:bodyPr>
            <a:normAutofit fontScale="90000"/>
          </a:bodyPr>
          <a:lstStyle/>
          <a:p>
            <a:pPr algn="ctr"/>
            <a:r>
              <a:rPr lang="en-GB" dirty="0"/>
              <a:t>Now you try, this time with some numbers too!</a:t>
            </a:r>
          </a:p>
        </p:txBody>
      </p:sp>
    </p:spTree>
    <p:extLst>
      <p:ext uri="{BB962C8B-B14F-4D97-AF65-F5344CB8AC3E}">
        <p14:creationId xmlns:p14="http://schemas.microsoft.com/office/powerpoint/2010/main" val="2614804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ctr">
              <a:buNone/>
            </a:pPr>
            <a:r>
              <a:rPr lang="en-GB" dirty="0">
                <a:solidFill>
                  <a:srgbClr val="FF0000"/>
                </a:solidFill>
              </a:rPr>
              <a:t>3a + 3b + 3 + b</a:t>
            </a:r>
          </a:p>
          <a:p>
            <a:pPr marL="109728" indent="0" algn="ctr">
              <a:buNone/>
            </a:pPr>
            <a:r>
              <a:rPr lang="en-GB" dirty="0"/>
              <a:t>Put all the like terms together</a:t>
            </a:r>
          </a:p>
          <a:p>
            <a:pPr marL="109728" indent="0">
              <a:buNone/>
            </a:pPr>
            <a:endParaRPr lang="en-GB" dirty="0"/>
          </a:p>
          <a:p>
            <a:pPr marL="109728" indent="0" algn="ctr">
              <a:buNone/>
            </a:pPr>
            <a:r>
              <a:rPr lang="en-GB" dirty="0"/>
              <a:t>All the a’s go together, the b’s go together and the numbers can go together too. </a:t>
            </a:r>
          </a:p>
          <a:p>
            <a:pPr marL="109728" indent="0" algn="ctr">
              <a:buNone/>
            </a:pPr>
            <a:endParaRPr lang="en-GB" dirty="0"/>
          </a:p>
          <a:p>
            <a:pPr marL="109728" indent="0" algn="ctr">
              <a:buNone/>
            </a:pPr>
            <a:r>
              <a:rPr lang="en-GB" dirty="0"/>
              <a:t>3a + 3b + b + 3</a:t>
            </a:r>
          </a:p>
          <a:p>
            <a:pPr marL="109728" indent="0" algn="ctr">
              <a:buNone/>
            </a:pPr>
            <a:endParaRPr lang="en-GB" dirty="0"/>
          </a:p>
          <a:p>
            <a:pPr marL="109728" indent="0" algn="ctr">
              <a:buNone/>
            </a:pPr>
            <a:r>
              <a:rPr lang="en-GB" dirty="0"/>
              <a:t>So my new expression is </a:t>
            </a:r>
            <a:r>
              <a:rPr lang="en-GB" dirty="0">
                <a:solidFill>
                  <a:srgbClr val="FF0000"/>
                </a:solidFill>
              </a:rPr>
              <a:t>3a + 4b + 3 </a:t>
            </a:r>
          </a:p>
        </p:txBody>
      </p:sp>
      <p:sp>
        <p:nvSpPr>
          <p:cNvPr id="3" name="Title 2"/>
          <p:cNvSpPr>
            <a:spLocks noGrp="1"/>
          </p:cNvSpPr>
          <p:nvPr>
            <p:ph type="title"/>
          </p:nvPr>
        </p:nvSpPr>
        <p:spPr/>
        <p:txBody>
          <a:bodyPr/>
          <a:lstStyle/>
          <a:p>
            <a:r>
              <a:rPr lang="en-GB" dirty="0"/>
              <a:t>Now you try!</a:t>
            </a:r>
          </a:p>
        </p:txBody>
      </p:sp>
    </p:spTree>
    <p:extLst>
      <p:ext uri="{BB962C8B-B14F-4D97-AF65-F5344CB8AC3E}">
        <p14:creationId xmlns:p14="http://schemas.microsoft.com/office/powerpoint/2010/main" val="25640414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17A2EED6-F2B4-4A77-B7B8-46920F51C074}"/>
              </a:ext>
            </a:extLst>
          </p:cNvPr>
          <p:cNvPicPr>
            <a:picLocks noGrp="1" noChangeAspect="1"/>
          </p:cNvPicPr>
          <p:nvPr>
            <p:ph idx="1"/>
          </p:nvPr>
        </p:nvPicPr>
        <p:blipFill>
          <a:blip r:embed="rId2"/>
          <a:stretch>
            <a:fillRect/>
          </a:stretch>
        </p:blipFill>
        <p:spPr>
          <a:xfrm>
            <a:off x="944888" y="1417638"/>
            <a:ext cx="7443536" cy="4774390"/>
          </a:xfrm>
          <a:prstGeom prst="rect">
            <a:avLst/>
          </a:prstGeom>
        </p:spPr>
      </p:pic>
      <p:sp>
        <p:nvSpPr>
          <p:cNvPr id="3" name="Title 2">
            <a:extLst>
              <a:ext uri="{FF2B5EF4-FFF2-40B4-BE49-F238E27FC236}">
                <a16:creationId xmlns:a16="http://schemas.microsoft.com/office/drawing/2014/main" id="{90B2F959-6A62-4E2A-AEF8-01986A1B88A1}"/>
              </a:ext>
            </a:extLst>
          </p:cNvPr>
          <p:cNvSpPr>
            <a:spLocks noGrp="1"/>
          </p:cNvSpPr>
          <p:nvPr>
            <p:ph type="title"/>
          </p:nvPr>
        </p:nvSpPr>
        <p:spPr/>
        <p:txBody>
          <a:bodyPr/>
          <a:lstStyle/>
          <a:p>
            <a:pPr algn="ctr"/>
            <a:r>
              <a:rPr lang="en-US" dirty="0"/>
              <a:t>Which is the odd one out!</a:t>
            </a:r>
          </a:p>
        </p:txBody>
      </p:sp>
      <p:sp>
        <p:nvSpPr>
          <p:cNvPr id="5" name="TextBox 4">
            <a:extLst>
              <a:ext uri="{FF2B5EF4-FFF2-40B4-BE49-F238E27FC236}">
                <a16:creationId xmlns:a16="http://schemas.microsoft.com/office/drawing/2014/main" id="{F5503125-D0D1-4970-8BFC-E6EB2A239E4A}"/>
              </a:ext>
            </a:extLst>
          </p:cNvPr>
          <p:cNvSpPr txBox="1"/>
          <p:nvPr/>
        </p:nvSpPr>
        <p:spPr>
          <a:xfrm>
            <a:off x="1243264" y="2204864"/>
            <a:ext cx="1240504" cy="1143000"/>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22624677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7C25A92-5D4B-4776-9A95-A80F013B9821}"/>
              </a:ext>
            </a:extLst>
          </p:cNvPr>
          <p:cNvSpPr>
            <a:spLocks noGrp="1"/>
          </p:cNvSpPr>
          <p:nvPr>
            <p:ph type="title"/>
          </p:nvPr>
        </p:nvSpPr>
        <p:spPr>
          <a:xfrm>
            <a:off x="457200" y="116632"/>
            <a:ext cx="8229600" cy="6739303"/>
          </a:xfrm>
        </p:spPr>
        <p:txBody>
          <a:bodyPr>
            <a:normAutofit fontScale="90000"/>
          </a:bodyPr>
          <a:lstStyle/>
          <a:p>
            <a:pPr algn="ctr"/>
            <a:r>
              <a:rPr lang="en-US" dirty="0"/>
              <a:t>   2y + 7h – 4y – 3h</a:t>
            </a:r>
            <a:br>
              <a:rPr lang="en-US" dirty="0"/>
            </a:br>
            <a:r>
              <a:rPr lang="en-US" dirty="0">
                <a:highlight>
                  <a:srgbClr val="00FF00"/>
                </a:highlight>
              </a:rPr>
              <a:t>2y – 4y  </a:t>
            </a:r>
            <a:r>
              <a:rPr lang="en-US" dirty="0"/>
              <a:t>+</a:t>
            </a:r>
            <a:r>
              <a:rPr lang="en-US" dirty="0">
                <a:highlight>
                  <a:srgbClr val="FFFF00"/>
                </a:highlight>
              </a:rPr>
              <a:t>7h – 3h</a:t>
            </a:r>
            <a:br>
              <a:rPr lang="en-US" dirty="0"/>
            </a:br>
            <a:r>
              <a:rPr lang="en-US" dirty="0"/>
              <a:t>-2y + 4h</a:t>
            </a:r>
            <a:br>
              <a:rPr lang="en-US" dirty="0"/>
            </a:br>
            <a:br>
              <a:rPr lang="en-US" dirty="0"/>
            </a:br>
            <a:r>
              <a:rPr lang="en-US" dirty="0"/>
              <a:t>6m – w – 12m + 5w</a:t>
            </a:r>
            <a:br>
              <a:rPr lang="en-US" dirty="0"/>
            </a:br>
            <a:r>
              <a:rPr lang="en-US" dirty="0">
                <a:highlight>
                  <a:srgbClr val="00FFFF"/>
                </a:highlight>
              </a:rPr>
              <a:t>6m – 12m </a:t>
            </a:r>
            <a:r>
              <a:rPr lang="en-US" dirty="0"/>
              <a:t>– </a:t>
            </a:r>
            <a:r>
              <a:rPr lang="en-US" dirty="0">
                <a:highlight>
                  <a:srgbClr val="00FF00"/>
                </a:highlight>
              </a:rPr>
              <a:t>1w + 5w</a:t>
            </a:r>
            <a:br>
              <a:rPr lang="en-US" dirty="0"/>
            </a:br>
            <a:r>
              <a:rPr lang="en-US" dirty="0"/>
              <a:t>-6m + 4w</a:t>
            </a:r>
            <a:br>
              <a:rPr lang="en-US" dirty="0"/>
            </a:br>
            <a:br>
              <a:rPr lang="en-US" dirty="0"/>
            </a:br>
            <a:r>
              <a:rPr lang="en-US" dirty="0"/>
              <a:t>-7u + 2f – 3f + 2u</a:t>
            </a:r>
            <a:br>
              <a:rPr lang="en-US" dirty="0"/>
            </a:br>
            <a:r>
              <a:rPr lang="en-US" dirty="0">
                <a:highlight>
                  <a:srgbClr val="FFFF00"/>
                </a:highlight>
              </a:rPr>
              <a:t>-7u +2u </a:t>
            </a:r>
            <a:r>
              <a:rPr lang="en-US" dirty="0"/>
              <a:t>+</a:t>
            </a:r>
            <a:r>
              <a:rPr lang="en-US" dirty="0">
                <a:highlight>
                  <a:srgbClr val="FF00FF"/>
                </a:highlight>
              </a:rPr>
              <a:t>2f -3f</a:t>
            </a:r>
            <a:br>
              <a:rPr lang="en-US" dirty="0">
                <a:highlight>
                  <a:srgbClr val="FF00FF"/>
                </a:highlight>
              </a:rPr>
            </a:br>
            <a:r>
              <a:rPr lang="en-US" dirty="0"/>
              <a:t>-5u - f</a:t>
            </a:r>
          </a:p>
        </p:txBody>
      </p:sp>
    </p:spTree>
    <p:extLst>
      <p:ext uri="{BB962C8B-B14F-4D97-AF65-F5344CB8AC3E}">
        <p14:creationId xmlns:p14="http://schemas.microsoft.com/office/powerpoint/2010/main" val="29782029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D6D0AC7-FA94-400D-B347-64C6A90607CA}"/>
              </a:ext>
            </a:extLst>
          </p:cNvPr>
          <p:cNvPicPr>
            <a:picLocks noGrp="1" noChangeAspect="1"/>
          </p:cNvPicPr>
          <p:nvPr>
            <p:ph idx="1"/>
          </p:nvPr>
        </p:nvPicPr>
        <p:blipFill>
          <a:blip r:embed="rId2"/>
          <a:stretch>
            <a:fillRect/>
          </a:stretch>
        </p:blipFill>
        <p:spPr>
          <a:xfrm>
            <a:off x="1619672" y="1403857"/>
            <a:ext cx="5374580" cy="4525962"/>
          </a:xfrm>
        </p:spPr>
      </p:pic>
      <p:sp>
        <p:nvSpPr>
          <p:cNvPr id="3" name="Title 2">
            <a:extLst>
              <a:ext uri="{FF2B5EF4-FFF2-40B4-BE49-F238E27FC236}">
                <a16:creationId xmlns:a16="http://schemas.microsoft.com/office/drawing/2014/main" id="{39825C16-9CDE-4E7B-901C-B28CFF8D22DA}"/>
              </a:ext>
            </a:extLst>
          </p:cNvPr>
          <p:cNvSpPr>
            <a:spLocks noGrp="1"/>
          </p:cNvSpPr>
          <p:nvPr>
            <p:ph type="title"/>
          </p:nvPr>
        </p:nvSpPr>
        <p:spPr/>
        <p:txBody>
          <a:bodyPr>
            <a:normAutofit fontScale="90000"/>
          </a:bodyPr>
          <a:lstStyle/>
          <a:p>
            <a:pPr algn="ctr"/>
            <a:r>
              <a:rPr lang="en-US" dirty="0"/>
              <a:t>Try this worksheet to practice your skills of collecting like-terms</a:t>
            </a:r>
          </a:p>
        </p:txBody>
      </p:sp>
    </p:spTree>
    <p:extLst>
      <p:ext uri="{BB962C8B-B14F-4D97-AF65-F5344CB8AC3E}">
        <p14:creationId xmlns:p14="http://schemas.microsoft.com/office/powerpoint/2010/main" val="13942127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A1BBD72-99EA-44D3-8FE4-318AB1C74C39}"/>
              </a:ext>
            </a:extLst>
          </p:cNvPr>
          <p:cNvSpPr>
            <a:spLocks noGrp="1"/>
          </p:cNvSpPr>
          <p:nvPr>
            <p:ph type="title"/>
          </p:nvPr>
        </p:nvSpPr>
        <p:spPr>
          <a:xfrm>
            <a:off x="457200" y="274638"/>
            <a:ext cx="8229600" cy="4810546"/>
          </a:xfrm>
        </p:spPr>
        <p:txBody>
          <a:bodyPr>
            <a:normAutofit/>
          </a:bodyPr>
          <a:lstStyle/>
          <a:p>
            <a:pPr algn="ctr"/>
            <a:r>
              <a:rPr lang="en-US" dirty="0"/>
              <a:t>LESSON 4 </a:t>
            </a:r>
            <a:br>
              <a:rPr lang="en-US" dirty="0"/>
            </a:br>
            <a:r>
              <a:rPr lang="en-US" dirty="0"/>
              <a:t>SOLVING ONE STEP EQUATIONS </a:t>
            </a:r>
            <a:br>
              <a:rPr lang="en-US" dirty="0"/>
            </a:br>
            <a:endParaRPr lang="en-US" dirty="0"/>
          </a:p>
        </p:txBody>
      </p:sp>
    </p:spTree>
    <p:extLst>
      <p:ext uri="{BB962C8B-B14F-4D97-AF65-F5344CB8AC3E}">
        <p14:creationId xmlns:p14="http://schemas.microsoft.com/office/powerpoint/2010/main" val="26816736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Line 4">
            <a:extLst>
              <a:ext uri="{FF2B5EF4-FFF2-40B4-BE49-F238E27FC236}">
                <a16:creationId xmlns:a16="http://schemas.microsoft.com/office/drawing/2014/main" id="{81305207-382F-47E4-8964-F7985A6E2D61}"/>
              </a:ext>
            </a:extLst>
          </p:cNvPr>
          <p:cNvSpPr>
            <a:spLocks noChangeShapeType="1"/>
          </p:cNvSpPr>
          <p:nvPr/>
        </p:nvSpPr>
        <p:spPr bwMode="auto">
          <a:xfrm>
            <a:off x="0" y="928688"/>
            <a:ext cx="9144000" cy="0"/>
          </a:xfrm>
          <a:prstGeom prst="line">
            <a:avLst/>
          </a:prstGeom>
          <a:noFill/>
          <a:ln w="25400">
            <a:solidFill>
              <a:srgbClr val="3366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5" name="Rectangle 9">
            <a:extLst>
              <a:ext uri="{FF2B5EF4-FFF2-40B4-BE49-F238E27FC236}">
                <a16:creationId xmlns:a16="http://schemas.microsoft.com/office/drawing/2014/main" id="{1451EB11-B2A9-49B8-8F53-35A7CD5FCC66}"/>
              </a:ext>
            </a:extLst>
          </p:cNvPr>
          <p:cNvSpPr>
            <a:spLocks noChangeArrowheads="1"/>
          </p:cNvSpPr>
          <p:nvPr/>
        </p:nvSpPr>
        <p:spPr bwMode="auto">
          <a:xfrm>
            <a:off x="1908175" y="0"/>
            <a:ext cx="6115050"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4800" dirty="0">
                <a:solidFill>
                  <a:srgbClr val="C00000"/>
                </a:solidFill>
                <a:latin typeface="Corbel" panose="020B0503020204020204" pitchFamily="34" charset="0"/>
              </a:rPr>
              <a:t>		</a:t>
            </a:r>
          </a:p>
          <a:p>
            <a:pPr eaLnBrk="1" hangingPunct="1"/>
            <a:r>
              <a:rPr lang="en-US" altLang="en-US" sz="4800" dirty="0">
                <a:solidFill>
                  <a:srgbClr val="C00000"/>
                </a:solidFill>
                <a:latin typeface="Corbel" panose="020B0503020204020204" pitchFamily="34" charset="0"/>
              </a:rPr>
              <a:t>	</a:t>
            </a:r>
          </a:p>
          <a:p>
            <a:pPr algn="ctr" eaLnBrk="1" hangingPunct="1"/>
            <a:r>
              <a:rPr lang="en-GB" altLang="en-US" sz="3200" b="1" u="sng" dirty="0">
                <a:latin typeface="Comic Sans MS" panose="030F0702030302020204" pitchFamily="66" charset="0"/>
              </a:rPr>
              <a:t>BRAIN IN GEAR</a:t>
            </a:r>
            <a:endParaRPr lang="en-US" altLang="en-US" sz="3200" b="1" u="sng" dirty="0">
              <a:latin typeface="Comic Sans MS" panose="030F0702030302020204" pitchFamily="66" charset="0"/>
            </a:endParaRPr>
          </a:p>
          <a:p>
            <a:pPr eaLnBrk="1" hangingPunct="1"/>
            <a:r>
              <a:rPr lang="en-US" altLang="en-US" sz="4800" dirty="0">
                <a:solidFill>
                  <a:srgbClr val="C00000"/>
                </a:solidFill>
                <a:latin typeface="Corbel" panose="020B0503020204020204" pitchFamily="34" charset="0"/>
              </a:rPr>
              <a:t>               </a:t>
            </a:r>
          </a:p>
        </p:txBody>
      </p:sp>
      <p:sp>
        <p:nvSpPr>
          <p:cNvPr id="3098" name="TextBox 1">
            <a:extLst>
              <a:ext uri="{FF2B5EF4-FFF2-40B4-BE49-F238E27FC236}">
                <a16:creationId xmlns:a16="http://schemas.microsoft.com/office/drawing/2014/main" id="{13440B37-F7B7-4E9E-9A46-3373EE26974A}"/>
              </a:ext>
            </a:extLst>
          </p:cNvPr>
          <p:cNvSpPr txBox="1">
            <a:spLocks noChangeArrowheads="1"/>
          </p:cNvSpPr>
          <p:nvPr/>
        </p:nvSpPr>
        <p:spPr bwMode="auto">
          <a:xfrm>
            <a:off x="114300" y="2314575"/>
            <a:ext cx="92535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dirty="0">
                <a:latin typeface="+mn-lt"/>
              </a:rPr>
              <a:t>Work out the following Mathematical anagrams:</a:t>
            </a:r>
          </a:p>
        </p:txBody>
      </p:sp>
      <p:sp>
        <p:nvSpPr>
          <p:cNvPr id="3099" name="Text Box 40">
            <a:extLst>
              <a:ext uri="{FF2B5EF4-FFF2-40B4-BE49-F238E27FC236}">
                <a16:creationId xmlns:a16="http://schemas.microsoft.com/office/drawing/2014/main" id="{16F08E56-6EB5-466C-A132-FEDD6DA4489D}"/>
              </a:ext>
            </a:extLst>
          </p:cNvPr>
          <p:cNvSpPr txBox="1">
            <a:spLocks noChangeArrowheads="1"/>
          </p:cNvSpPr>
          <p:nvPr/>
        </p:nvSpPr>
        <p:spPr bwMode="auto">
          <a:xfrm>
            <a:off x="142875" y="1844675"/>
            <a:ext cx="2162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2400" b="1" u="sng">
                <a:solidFill>
                  <a:srgbClr val="FF0000"/>
                </a:solidFill>
              </a:rPr>
              <a:t>TASK</a:t>
            </a:r>
            <a:endParaRPr lang="en-US" altLang="en-US" sz="2400" b="1" u="sng">
              <a:solidFill>
                <a:srgbClr val="FF0000"/>
              </a:solidFill>
            </a:endParaRPr>
          </a:p>
        </p:txBody>
      </p:sp>
      <p:graphicFrame>
        <p:nvGraphicFramePr>
          <p:cNvPr id="22" name="Table 21">
            <a:extLst>
              <a:ext uri="{FF2B5EF4-FFF2-40B4-BE49-F238E27FC236}">
                <a16:creationId xmlns:a16="http://schemas.microsoft.com/office/drawing/2014/main" id="{E967C4AB-C829-48C7-A423-9116ECAA3369}"/>
              </a:ext>
            </a:extLst>
          </p:cNvPr>
          <p:cNvGraphicFramePr>
            <a:graphicFrameLocks noGrp="1"/>
          </p:cNvGraphicFramePr>
          <p:nvPr>
            <p:extLst>
              <p:ext uri="{D42A27DB-BD31-4B8C-83A1-F6EECF244321}">
                <p14:modId xmlns:p14="http://schemas.microsoft.com/office/powerpoint/2010/main" val="370222254"/>
              </p:ext>
            </p:extLst>
          </p:nvPr>
        </p:nvGraphicFramePr>
        <p:xfrm>
          <a:off x="3441700" y="2829341"/>
          <a:ext cx="3048000" cy="2720975"/>
        </p:xfrm>
        <a:graphic>
          <a:graphicData uri="http://schemas.openxmlformats.org/drawingml/2006/table">
            <a:tbl>
              <a:tblPr/>
              <a:tblGrid>
                <a:gridCol w="3048000">
                  <a:extLst>
                    <a:ext uri="{9D8B030D-6E8A-4147-A177-3AD203B41FA5}">
                      <a16:colId xmlns:a16="http://schemas.microsoft.com/office/drawing/2014/main" val="20000"/>
                    </a:ext>
                  </a:extLst>
                </a:gridCol>
              </a:tblGrid>
              <a:tr h="944939">
                <a:tc>
                  <a:txBody>
                    <a:bodyPr/>
                    <a:lstStyle/>
                    <a:p>
                      <a:r>
                        <a:rPr lang="en-GB" sz="2800" dirty="0">
                          <a:solidFill>
                            <a:srgbClr val="FF0000"/>
                          </a:solidFill>
                        </a:rPr>
                        <a:t>MERT</a:t>
                      </a:r>
                    </a:p>
                  </a:txBody>
                  <a:tcPr marT="45713" marB="45713" anchor="ctr">
                    <a:lnL>
                      <a:noFill/>
                    </a:lnL>
                    <a:lnR>
                      <a:noFill/>
                    </a:lnR>
                    <a:lnT>
                      <a:noFill/>
                    </a:lnT>
                    <a:lnB>
                      <a:noFill/>
                    </a:lnB>
                  </a:tcPr>
                </a:tc>
                <a:extLst>
                  <a:ext uri="{0D108BD9-81ED-4DB2-BD59-A6C34878D82A}">
                    <a16:rowId xmlns:a16="http://schemas.microsoft.com/office/drawing/2014/main" val="10000"/>
                  </a:ext>
                </a:extLst>
              </a:tr>
              <a:tr h="888018">
                <a:tc>
                  <a:txBody>
                    <a:bodyPr/>
                    <a:lstStyle/>
                    <a:p>
                      <a:r>
                        <a:rPr lang="en-GB" sz="2800" baseline="0" dirty="0">
                          <a:solidFill>
                            <a:srgbClr val="FF0000"/>
                          </a:solidFill>
                        </a:rPr>
                        <a:t>REXPENSSIO</a:t>
                      </a:r>
                      <a:endParaRPr lang="en-GB" sz="2800" dirty="0">
                        <a:solidFill>
                          <a:srgbClr val="FF0000"/>
                        </a:solidFill>
                      </a:endParaRPr>
                    </a:p>
                  </a:txBody>
                  <a:tcPr marT="45713" marB="45713" anchor="ctr">
                    <a:lnL>
                      <a:noFill/>
                    </a:lnL>
                    <a:lnR>
                      <a:noFill/>
                    </a:lnR>
                    <a:lnT>
                      <a:noFill/>
                    </a:lnT>
                    <a:lnB>
                      <a:noFill/>
                    </a:lnB>
                  </a:tcPr>
                </a:tc>
                <a:extLst>
                  <a:ext uri="{0D108BD9-81ED-4DB2-BD59-A6C34878D82A}">
                    <a16:rowId xmlns:a16="http://schemas.microsoft.com/office/drawing/2014/main" val="10001"/>
                  </a:ext>
                </a:extLst>
              </a:tr>
              <a:tr h="888018">
                <a:tc>
                  <a:txBody>
                    <a:bodyPr/>
                    <a:lstStyle/>
                    <a:p>
                      <a:r>
                        <a:rPr lang="en-GB" sz="2800" baseline="0" dirty="0">
                          <a:solidFill>
                            <a:srgbClr val="FF0000"/>
                          </a:solidFill>
                        </a:rPr>
                        <a:t>TEANQIUO</a:t>
                      </a:r>
                    </a:p>
                  </a:txBody>
                  <a:tcPr marT="45713" marB="45713" anchor="ctr">
                    <a:lnL>
                      <a:noFill/>
                    </a:lnL>
                    <a:lnR>
                      <a:noFill/>
                    </a:lnR>
                    <a:lnT>
                      <a:noFill/>
                    </a:lnT>
                    <a:lnB>
                      <a:noFill/>
                    </a:lnB>
                  </a:tcPr>
                </a:tc>
                <a:extLst>
                  <a:ext uri="{0D108BD9-81ED-4DB2-BD59-A6C34878D82A}">
                    <a16:rowId xmlns:a16="http://schemas.microsoft.com/office/drawing/2014/main" val="10002"/>
                  </a:ext>
                </a:extLst>
              </a:tr>
            </a:tbl>
          </a:graphicData>
        </a:graphic>
      </p:graphicFrame>
      <p:sp>
        <p:nvSpPr>
          <p:cNvPr id="3106" name="TextBox 1">
            <a:extLst>
              <a:ext uri="{FF2B5EF4-FFF2-40B4-BE49-F238E27FC236}">
                <a16:creationId xmlns:a16="http://schemas.microsoft.com/office/drawing/2014/main" id="{BB24ADA4-E3AF-490F-A6C8-958A7DE00DF7}"/>
              </a:ext>
            </a:extLst>
          </p:cNvPr>
          <p:cNvSpPr txBox="1">
            <a:spLocks noChangeArrowheads="1"/>
          </p:cNvSpPr>
          <p:nvPr/>
        </p:nvSpPr>
        <p:spPr bwMode="auto">
          <a:xfrm>
            <a:off x="1331913" y="1065213"/>
            <a:ext cx="67087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000" b="1" u="sng" dirty="0">
                <a:solidFill>
                  <a:srgbClr val="00B050"/>
                </a:solidFill>
                <a:latin typeface="+mn-lt"/>
              </a:rPr>
              <a:t>EXAMPLE</a:t>
            </a:r>
          </a:p>
          <a:p>
            <a:pPr algn="ctr" eaLnBrk="1" hangingPunct="1"/>
            <a:r>
              <a:rPr lang="en-US" altLang="en-US" sz="2000" b="1" dirty="0">
                <a:solidFill>
                  <a:srgbClr val="FF0000"/>
                </a:solidFill>
                <a:latin typeface="+mn-lt"/>
              </a:rPr>
              <a:t>DITDIONA</a:t>
            </a:r>
            <a:r>
              <a:rPr lang="en-US" altLang="en-US" sz="2000" dirty="0">
                <a:latin typeface="+mn-lt"/>
              </a:rPr>
              <a:t> can be rearranged to make </a:t>
            </a:r>
            <a:r>
              <a:rPr lang="en-US" altLang="en-US" sz="2000" b="1" dirty="0">
                <a:solidFill>
                  <a:srgbClr val="FF0000"/>
                </a:solidFill>
                <a:latin typeface="+mn-lt"/>
              </a:rPr>
              <a:t>ADDITION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Line 4">
            <a:extLst>
              <a:ext uri="{FF2B5EF4-FFF2-40B4-BE49-F238E27FC236}">
                <a16:creationId xmlns:a16="http://schemas.microsoft.com/office/drawing/2014/main" id="{81305207-382F-47E4-8964-F7985A6E2D61}"/>
              </a:ext>
            </a:extLst>
          </p:cNvPr>
          <p:cNvSpPr>
            <a:spLocks noChangeShapeType="1"/>
          </p:cNvSpPr>
          <p:nvPr/>
        </p:nvSpPr>
        <p:spPr bwMode="auto">
          <a:xfrm>
            <a:off x="0" y="928688"/>
            <a:ext cx="9144000" cy="0"/>
          </a:xfrm>
          <a:prstGeom prst="line">
            <a:avLst/>
          </a:prstGeom>
          <a:noFill/>
          <a:ln w="25400">
            <a:solidFill>
              <a:srgbClr val="3366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5" name="Rectangle 9">
            <a:extLst>
              <a:ext uri="{FF2B5EF4-FFF2-40B4-BE49-F238E27FC236}">
                <a16:creationId xmlns:a16="http://schemas.microsoft.com/office/drawing/2014/main" id="{1451EB11-B2A9-49B8-8F53-35A7CD5FCC66}"/>
              </a:ext>
            </a:extLst>
          </p:cNvPr>
          <p:cNvSpPr>
            <a:spLocks noChangeArrowheads="1"/>
          </p:cNvSpPr>
          <p:nvPr/>
        </p:nvSpPr>
        <p:spPr bwMode="auto">
          <a:xfrm>
            <a:off x="1908175" y="0"/>
            <a:ext cx="6115050" cy="65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4800" dirty="0">
                <a:solidFill>
                  <a:srgbClr val="C00000"/>
                </a:solidFill>
                <a:latin typeface="+mn-lt"/>
              </a:rPr>
              <a:t>		</a:t>
            </a:r>
          </a:p>
          <a:p>
            <a:pPr eaLnBrk="1" hangingPunct="1"/>
            <a:r>
              <a:rPr lang="en-US" altLang="en-US" sz="4800" dirty="0">
                <a:solidFill>
                  <a:srgbClr val="C00000"/>
                </a:solidFill>
                <a:latin typeface="+mn-lt"/>
              </a:rPr>
              <a:t>	</a:t>
            </a:r>
          </a:p>
          <a:p>
            <a:pPr algn="ctr" eaLnBrk="1" hangingPunct="1"/>
            <a:r>
              <a:rPr lang="en-GB" altLang="en-US" sz="3200" b="1" u="sng" dirty="0">
                <a:latin typeface="+mn-lt"/>
              </a:rPr>
              <a:t>BRAIN IN GEAR</a:t>
            </a:r>
            <a:endParaRPr lang="en-US" altLang="en-US" sz="3200" b="1" u="sng" dirty="0">
              <a:latin typeface="+mn-lt"/>
            </a:endParaRPr>
          </a:p>
          <a:p>
            <a:pPr eaLnBrk="1" hangingPunct="1"/>
            <a:r>
              <a:rPr lang="en-US" altLang="en-US" sz="4800" dirty="0">
                <a:solidFill>
                  <a:srgbClr val="C00000"/>
                </a:solidFill>
                <a:latin typeface="+mn-lt"/>
              </a:rPr>
              <a:t>               </a:t>
            </a:r>
          </a:p>
        </p:txBody>
      </p:sp>
      <p:sp>
        <p:nvSpPr>
          <p:cNvPr id="3098" name="TextBox 1">
            <a:extLst>
              <a:ext uri="{FF2B5EF4-FFF2-40B4-BE49-F238E27FC236}">
                <a16:creationId xmlns:a16="http://schemas.microsoft.com/office/drawing/2014/main" id="{13440B37-F7B7-4E9E-9A46-3373EE26974A}"/>
              </a:ext>
            </a:extLst>
          </p:cNvPr>
          <p:cNvSpPr txBox="1">
            <a:spLocks noChangeArrowheads="1"/>
          </p:cNvSpPr>
          <p:nvPr/>
        </p:nvSpPr>
        <p:spPr bwMode="auto">
          <a:xfrm>
            <a:off x="114300" y="2314575"/>
            <a:ext cx="92535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dirty="0">
                <a:latin typeface="+mn-lt"/>
              </a:rPr>
              <a:t>Work out the following Mathematical anagrams:</a:t>
            </a:r>
          </a:p>
        </p:txBody>
      </p:sp>
      <p:sp>
        <p:nvSpPr>
          <p:cNvPr id="3099" name="Text Box 40">
            <a:extLst>
              <a:ext uri="{FF2B5EF4-FFF2-40B4-BE49-F238E27FC236}">
                <a16:creationId xmlns:a16="http://schemas.microsoft.com/office/drawing/2014/main" id="{16F08E56-6EB5-466C-A132-FEDD6DA4489D}"/>
              </a:ext>
            </a:extLst>
          </p:cNvPr>
          <p:cNvSpPr txBox="1">
            <a:spLocks noChangeArrowheads="1"/>
          </p:cNvSpPr>
          <p:nvPr/>
        </p:nvSpPr>
        <p:spPr bwMode="auto">
          <a:xfrm>
            <a:off x="142875" y="1844675"/>
            <a:ext cx="2162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2400" b="1" u="sng">
                <a:solidFill>
                  <a:srgbClr val="FF0000"/>
                </a:solidFill>
              </a:rPr>
              <a:t>TASK</a:t>
            </a:r>
            <a:endParaRPr lang="en-US" altLang="en-US" sz="2400" b="1" u="sng">
              <a:solidFill>
                <a:srgbClr val="FF0000"/>
              </a:solidFill>
            </a:endParaRPr>
          </a:p>
        </p:txBody>
      </p:sp>
      <p:graphicFrame>
        <p:nvGraphicFramePr>
          <p:cNvPr id="22" name="Table 21">
            <a:extLst>
              <a:ext uri="{FF2B5EF4-FFF2-40B4-BE49-F238E27FC236}">
                <a16:creationId xmlns:a16="http://schemas.microsoft.com/office/drawing/2014/main" id="{E967C4AB-C829-48C7-A423-9116ECAA3369}"/>
              </a:ext>
            </a:extLst>
          </p:cNvPr>
          <p:cNvGraphicFramePr>
            <a:graphicFrameLocks noGrp="1"/>
          </p:cNvGraphicFramePr>
          <p:nvPr/>
        </p:nvGraphicFramePr>
        <p:xfrm>
          <a:off x="468313" y="2852738"/>
          <a:ext cx="3048000" cy="2720975"/>
        </p:xfrm>
        <a:graphic>
          <a:graphicData uri="http://schemas.openxmlformats.org/drawingml/2006/table">
            <a:tbl>
              <a:tblPr/>
              <a:tblGrid>
                <a:gridCol w="3048000">
                  <a:extLst>
                    <a:ext uri="{9D8B030D-6E8A-4147-A177-3AD203B41FA5}">
                      <a16:colId xmlns:a16="http://schemas.microsoft.com/office/drawing/2014/main" val="20000"/>
                    </a:ext>
                  </a:extLst>
                </a:gridCol>
              </a:tblGrid>
              <a:tr h="944939">
                <a:tc>
                  <a:txBody>
                    <a:bodyPr/>
                    <a:lstStyle/>
                    <a:p>
                      <a:r>
                        <a:rPr lang="en-GB" sz="2800" dirty="0">
                          <a:solidFill>
                            <a:srgbClr val="FF0000"/>
                          </a:solidFill>
                        </a:rPr>
                        <a:t>MERT</a:t>
                      </a:r>
                    </a:p>
                  </a:txBody>
                  <a:tcPr marT="45713" marB="45713" anchor="ctr">
                    <a:lnL>
                      <a:noFill/>
                    </a:lnL>
                    <a:lnR>
                      <a:noFill/>
                    </a:lnR>
                    <a:lnT>
                      <a:noFill/>
                    </a:lnT>
                    <a:lnB>
                      <a:noFill/>
                    </a:lnB>
                  </a:tcPr>
                </a:tc>
                <a:extLst>
                  <a:ext uri="{0D108BD9-81ED-4DB2-BD59-A6C34878D82A}">
                    <a16:rowId xmlns:a16="http://schemas.microsoft.com/office/drawing/2014/main" val="10000"/>
                  </a:ext>
                </a:extLst>
              </a:tr>
              <a:tr h="888018">
                <a:tc>
                  <a:txBody>
                    <a:bodyPr/>
                    <a:lstStyle/>
                    <a:p>
                      <a:r>
                        <a:rPr lang="en-GB" sz="2800" baseline="0" dirty="0">
                          <a:solidFill>
                            <a:srgbClr val="FF0000"/>
                          </a:solidFill>
                        </a:rPr>
                        <a:t>REXPENSSIO</a:t>
                      </a:r>
                      <a:endParaRPr lang="en-GB" sz="2800" dirty="0">
                        <a:solidFill>
                          <a:srgbClr val="FF0000"/>
                        </a:solidFill>
                      </a:endParaRPr>
                    </a:p>
                  </a:txBody>
                  <a:tcPr marT="45713" marB="45713" anchor="ctr">
                    <a:lnL>
                      <a:noFill/>
                    </a:lnL>
                    <a:lnR>
                      <a:noFill/>
                    </a:lnR>
                    <a:lnT>
                      <a:noFill/>
                    </a:lnT>
                    <a:lnB>
                      <a:noFill/>
                    </a:lnB>
                  </a:tcPr>
                </a:tc>
                <a:extLst>
                  <a:ext uri="{0D108BD9-81ED-4DB2-BD59-A6C34878D82A}">
                    <a16:rowId xmlns:a16="http://schemas.microsoft.com/office/drawing/2014/main" val="10001"/>
                  </a:ext>
                </a:extLst>
              </a:tr>
              <a:tr h="888018">
                <a:tc>
                  <a:txBody>
                    <a:bodyPr/>
                    <a:lstStyle/>
                    <a:p>
                      <a:r>
                        <a:rPr lang="en-GB" sz="2800" baseline="0" dirty="0">
                          <a:solidFill>
                            <a:srgbClr val="FF0000"/>
                          </a:solidFill>
                        </a:rPr>
                        <a:t>TEANQIUO</a:t>
                      </a:r>
                    </a:p>
                  </a:txBody>
                  <a:tcPr marT="45713" marB="45713" anchor="ctr">
                    <a:lnL>
                      <a:noFill/>
                    </a:lnL>
                    <a:lnR>
                      <a:noFill/>
                    </a:lnR>
                    <a:lnT>
                      <a:noFill/>
                    </a:lnT>
                    <a:lnB>
                      <a:noFill/>
                    </a:lnB>
                  </a:tcPr>
                </a:tc>
                <a:extLst>
                  <a:ext uri="{0D108BD9-81ED-4DB2-BD59-A6C34878D82A}">
                    <a16:rowId xmlns:a16="http://schemas.microsoft.com/office/drawing/2014/main" val="10002"/>
                  </a:ext>
                </a:extLst>
              </a:tr>
            </a:tbl>
          </a:graphicData>
        </a:graphic>
      </p:graphicFrame>
      <p:sp>
        <p:nvSpPr>
          <p:cNvPr id="3106" name="TextBox 1">
            <a:extLst>
              <a:ext uri="{FF2B5EF4-FFF2-40B4-BE49-F238E27FC236}">
                <a16:creationId xmlns:a16="http://schemas.microsoft.com/office/drawing/2014/main" id="{BB24ADA4-E3AF-490F-A6C8-958A7DE00DF7}"/>
              </a:ext>
            </a:extLst>
          </p:cNvPr>
          <p:cNvSpPr txBox="1">
            <a:spLocks noChangeArrowheads="1"/>
          </p:cNvSpPr>
          <p:nvPr/>
        </p:nvSpPr>
        <p:spPr bwMode="auto">
          <a:xfrm>
            <a:off x="1331913" y="1065213"/>
            <a:ext cx="67087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000" b="1" u="sng" dirty="0">
                <a:solidFill>
                  <a:srgbClr val="00B050"/>
                </a:solidFill>
                <a:latin typeface="+mn-lt"/>
              </a:rPr>
              <a:t>EXAMPLE</a:t>
            </a:r>
          </a:p>
          <a:p>
            <a:pPr algn="ctr" eaLnBrk="1" hangingPunct="1"/>
            <a:r>
              <a:rPr lang="en-US" altLang="en-US" sz="2000" b="1" dirty="0">
                <a:solidFill>
                  <a:srgbClr val="FF0000"/>
                </a:solidFill>
                <a:latin typeface="+mn-lt"/>
              </a:rPr>
              <a:t>DITDIONA</a:t>
            </a:r>
            <a:r>
              <a:rPr lang="en-US" altLang="en-US" sz="2000" dirty="0">
                <a:latin typeface="+mn-lt"/>
              </a:rPr>
              <a:t> can be rearranged to make </a:t>
            </a:r>
            <a:r>
              <a:rPr lang="en-US" altLang="en-US" sz="2000" b="1" dirty="0">
                <a:solidFill>
                  <a:srgbClr val="FF0000"/>
                </a:solidFill>
                <a:latin typeface="+mn-lt"/>
              </a:rPr>
              <a:t>ADDITION</a:t>
            </a:r>
          </a:p>
        </p:txBody>
      </p:sp>
      <p:sp>
        <p:nvSpPr>
          <p:cNvPr id="5" name="Rectangle 4">
            <a:extLst>
              <a:ext uri="{FF2B5EF4-FFF2-40B4-BE49-F238E27FC236}">
                <a16:creationId xmlns:a16="http://schemas.microsoft.com/office/drawing/2014/main" id="{8E1C7DFE-9E4D-4005-BD12-E334FA601654}"/>
              </a:ext>
            </a:extLst>
          </p:cNvPr>
          <p:cNvSpPr/>
          <p:nvPr/>
        </p:nvSpPr>
        <p:spPr>
          <a:xfrm>
            <a:off x="5537200" y="2997200"/>
            <a:ext cx="1095172" cy="523220"/>
          </a:xfrm>
          <a:prstGeom prst="rect">
            <a:avLst/>
          </a:prstGeom>
        </p:spPr>
        <p:txBody>
          <a:bodyPr wrap="none">
            <a:spAutoFit/>
          </a:bodyPr>
          <a:lstStyle/>
          <a:p>
            <a:pPr fontAlgn="auto">
              <a:spcBef>
                <a:spcPts val="0"/>
              </a:spcBef>
              <a:spcAft>
                <a:spcPts val="0"/>
              </a:spcAft>
              <a:defRPr/>
            </a:pPr>
            <a:r>
              <a:rPr lang="en-GB" sz="2800" dirty="0">
                <a:solidFill>
                  <a:srgbClr val="000000"/>
                </a:solidFill>
                <a:cs typeface="+mn-cs"/>
              </a:rPr>
              <a:t>Term</a:t>
            </a:r>
          </a:p>
        </p:txBody>
      </p:sp>
      <p:sp>
        <p:nvSpPr>
          <p:cNvPr id="6" name="Rectangle 5">
            <a:extLst>
              <a:ext uri="{FF2B5EF4-FFF2-40B4-BE49-F238E27FC236}">
                <a16:creationId xmlns:a16="http://schemas.microsoft.com/office/drawing/2014/main" id="{D9E171BE-69B2-4888-9E9B-4DACA8982211}"/>
              </a:ext>
            </a:extLst>
          </p:cNvPr>
          <p:cNvSpPr/>
          <p:nvPr/>
        </p:nvSpPr>
        <p:spPr>
          <a:xfrm>
            <a:off x="5543550" y="3860800"/>
            <a:ext cx="2085827" cy="523220"/>
          </a:xfrm>
          <a:prstGeom prst="rect">
            <a:avLst/>
          </a:prstGeom>
        </p:spPr>
        <p:txBody>
          <a:bodyPr wrap="none">
            <a:spAutoFit/>
          </a:bodyPr>
          <a:lstStyle/>
          <a:p>
            <a:pPr fontAlgn="auto">
              <a:spcBef>
                <a:spcPts val="0"/>
              </a:spcBef>
              <a:spcAft>
                <a:spcPts val="0"/>
              </a:spcAft>
              <a:defRPr/>
            </a:pPr>
            <a:r>
              <a:rPr lang="en-GB" sz="2800" dirty="0">
                <a:solidFill>
                  <a:srgbClr val="000000"/>
                </a:solidFill>
                <a:cs typeface="+mn-cs"/>
              </a:rPr>
              <a:t>Expression</a:t>
            </a:r>
          </a:p>
        </p:txBody>
      </p:sp>
      <p:sp>
        <p:nvSpPr>
          <p:cNvPr id="7" name="Rectangle 6">
            <a:extLst>
              <a:ext uri="{FF2B5EF4-FFF2-40B4-BE49-F238E27FC236}">
                <a16:creationId xmlns:a16="http://schemas.microsoft.com/office/drawing/2014/main" id="{31E57E26-BB75-409E-81F6-39E469DB909E}"/>
              </a:ext>
            </a:extLst>
          </p:cNvPr>
          <p:cNvSpPr/>
          <p:nvPr/>
        </p:nvSpPr>
        <p:spPr>
          <a:xfrm>
            <a:off x="5548313" y="4841875"/>
            <a:ext cx="1709122" cy="523220"/>
          </a:xfrm>
          <a:prstGeom prst="rect">
            <a:avLst/>
          </a:prstGeom>
        </p:spPr>
        <p:txBody>
          <a:bodyPr wrap="none">
            <a:spAutoFit/>
          </a:bodyPr>
          <a:lstStyle/>
          <a:p>
            <a:pPr fontAlgn="auto">
              <a:spcBef>
                <a:spcPts val="0"/>
              </a:spcBef>
              <a:spcAft>
                <a:spcPts val="0"/>
              </a:spcAft>
              <a:defRPr/>
            </a:pPr>
            <a:r>
              <a:rPr lang="en-GB" sz="2800" dirty="0">
                <a:solidFill>
                  <a:srgbClr val="000000"/>
                </a:solidFill>
                <a:cs typeface="+mn-cs"/>
              </a:rPr>
              <a:t>Equation</a:t>
            </a:r>
          </a:p>
        </p:txBody>
      </p:sp>
    </p:spTree>
    <p:extLst>
      <p:ext uri="{BB962C8B-B14F-4D97-AF65-F5344CB8AC3E}">
        <p14:creationId xmlns:p14="http://schemas.microsoft.com/office/powerpoint/2010/main" val="9040988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A1BBD72-99EA-44D3-8FE4-318AB1C74C39}"/>
              </a:ext>
            </a:extLst>
          </p:cNvPr>
          <p:cNvSpPr>
            <a:spLocks noGrp="1"/>
          </p:cNvSpPr>
          <p:nvPr>
            <p:ph type="title"/>
          </p:nvPr>
        </p:nvSpPr>
        <p:spPr>
          <a:xfrm>
            <a:off x="457200" y="274638"/>
            <a:ext cx="8229600" cy="4810546"/>
          </a:xfrm>
        </p:spPr>
        <p:txBody>
          <a:bodyPr>
            <a:normAutofit/>
          </a:bodyPr>
          <a:lstStyle/>
          <a:p>
            <a:pPr algn="ctr"/>
            <a:r>
              <a:rPr lang="en-US" dirty="0"/>
              <a:t>LESSON 1 ALGEBRA </a:t>
            </a:r>
            <a:br>
              <a:rPr lang="en-US" dirty="0"/>
            </a:br>
            <a:r>
              <a:rPr lang="en-US" dirty="0"/>
              <a:t>WHAT IS IT AND THE VOCABULARY</a:t>
            </a:r>
          </a:p>
        </p:txBody>
      </p:sp>
    </p:spTree>
    <p:extLst>
      <p:ext uri="{BB962C8B-B14F-4D97-AF65-F5344CB8AC3E}">
        <p14:creationId xmlns:p14="http://schemas.microsoft.com/office/powerpoint/2010/main" val="2673933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3" name="Text Box 32">
            <a:extLst>
              <a:ext uri="{FF2B5EF4-FFF2-40B4-BE49-F238E27FC236}">
                <a16:creationId xmlns:a16="http://schemas.microsoft.com/office/drawing/2014/main" id="{04D38AA5-CADE-44A8-A834-91B33447BC66}"/>
              </a:ext>
            </a:extLst>
          </p:cNvPr>
          <p:cNvSpPr txBox="1">
            <a:spLocks noChangeArrowheads="1"/>
          </p:cNvSpPr>
          <p:nvPr/>
        </p:nvSpPr>
        <p:spPr bwMode="auto">
          <a:xfrm>
            <a:off x="0" y="1052513"/>
            <a:ext cx="2520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2400" b="1" u="sng">
                <a:solidFill>
                  <a:srgbClr val="FF0000"/>
                </a:solidFill>
              </a:rPr>
              <a:t>TASK</a:t>
            </a:r>
          </a:p>
        </p:txBody>
      </p:sp>
      <p:sp>
        <p:nvSpPr>
          <p:cNvPr id="4124" name="Text Box 34">
            <a:extLst>
              <a:ext uri="{FF2B5EF4-FFF2-40B4-BE49-F238E27FC236}">
                <a16:creationId xmlns:a16="http://schemas.microsoft.com/office/drawing/2014/main" id="{31CAB241-A0EA-4AF2-AA50-535A42E94261}"/>
              </a:ext>
            </a:extLst>
          </p:cNvPr>
          <p:cNvSpPr txBox="1">
            <a:spLocks noChangeArrowheads="1"/>
          </p:cNvSpPr>
          <p:nvPr/>
        </p:nvSpPr>
        <p:spPr bwMode="auto">
          <a:xfrm>
            <a:off x="1280527" y="1092199"/>
            <a:ext cx="76327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2800" b="1" dirty="0">
                <a:latin typeface="+mn-lt"/>
              </a:rPr>
              <a:t>Find the inverse/ OPPOSITE operation of the following:</a:t>
            </a:r>
          </a:p>
        </p:txBody>
      </p:sp>
      <p:sp>
        <p:nvSpPr>
          <p:cNvPr id="4125" name="Text Box 35">
            <a:extLst>
              <a:ext uri="{FF2B5EF4-FFF2-40B4-BE49-F238E27FC236}">
                <a16:creationId xmlns:a16="http://schemas.microsoft.com/office/drawing/2014/main" id="{95729C87-F3E1-4AB1-88C9-D87CB7067707}"/>
              </a:ext>
            </a:extLst>
          </p:cNvPr>
          <p:cNvSpPr txBox="1">
            <a:spLocks noChangeArrowheads="1"/>
          </p:cNvSpPr>
          <p:nvPr/>
        </p:nvSpPr>
        <p:spPr bwMode="auto">
          <a:xfrm>
            <a:off x="323850" y="2276475"/>
            <a:ext cx="2232025"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AutoNum type="alphaLcParenBoth"/>
            </a:pPr>
            <a:r>
              <a:rPr lang="en-GB" altLang="en-US" sz="2400" b="1" dirty="0">
                <a:latin typeface="+mn-lt"/>
              </a:rPr>
              <a:t> +5</a:t>
            </a:r>
          </a:p>
          <a:p>
            <a:pPr algn="ctr" eaLnBrk="1" hangingPunct="1">
              <a:spcBef>
                <a:spcPct val="50000"/>
              </a:spcBef>
              <a:buFontTx/>
              <a:buAutoNum type="alphaLcParenBoth"/>
            </a:pPr>
            <a:endParaRPr lang="en-GB" altLang="en-US" sz="3200" b="1" dirty="0">
              <a:latin typeface="+mn-lt"/>
            </a:endParaRPr>
          </a:p>
          <a:p>
            <a:pPr algn="ctr" eaLnBrk="1" hangingPunct="1">
              <a:spcBef>
                <a:spcPct val="50000"/>
              </a:spcBef>
              <a:buFontTx/>
              <a:buAutoNum type="alphaLcParenBoth"/>
            </a:pPr>
            <a:r>
              <a:rPr lang="en-GB" altLang="en-US" sz="2400" b="1" dirty="0">
                <a:latin typeface="+mn-lt"/>
              </a:rPr>
              <a:t> - 7</a:t>
            </a:r>
          </a:p>
        </p:txBody>
      </p:sp>
      <p:sp>
        <p:nvSpPr>
          <p:cNvPr id="4127" name="Text Box 38">
            <a:extLst>
              <a:ext uri="{FF2B5EF4-FFF2-40B4-BE49-F238E27FC236}">
                <a16:creationId xmlns:a16="http://schemas.microsoft.com/office/drawing/2014/main" id="{0ABD156F-CD92-4832-B751-92F38186DE8E}"/>
              </a:ext>
            </a:extLst>
          </p:cNvPr>
          <p:cNvSpPr txBox="1">
            <a:spLocks noChangeArrowheads="1"/>
          </p:cNvSpPr>
          <p:nvPr/>
        </p:nvSpPr>
        <p:spPr bwMode="auto">
          <a:xfrm>
            <a:off x="3980864" y="2276475"/>
            <a:ext cx="2232025"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2400" b="1" dirty="0">
                <a:latin typeface="+mn-lt"/>
              </a:rPr>
              <a:t>(c)  ÷ 2</a:t>
            </a:r>
          </a:p>
          <a:p>
            <a:pPr eaLnBrk="1" hangingPunct="1">
              <a:spcBef>
                <a:spcPct val="50000"/>
              </a:spcBef>
            </a:pPr>
            <a:endParaRPr lang="en-GB" altLang="en-US" sz="2400" b="1" dirty="0">
              <a:latin typeface="+mn-lt"/>
            </a:endParaRPr>
          </a:p>
          <a:p>
            <a:pPr eaLnBrk="1" hangingPunct="1">
              <a:spcBef>
                <a:spcPct val="50000"/>
              </a:spcBef>
            </a:pPr>
            <a:r>
              <a:rPr lang="en-GB" altLang="en-US" sz="2400" b="1" dirty="0">
                <a:latin typeface="+mn-lt"/>
              </a:rPr>
              <a:t>(d) </a:t>
            </a:r>
            <a:r>
              <a:rPr lang="en-GB" altLang="en-US" b="1" dirty="0">
                <a:latin typeface="+mn-lt"/>
              </a:rPr>
              <a:t>X</a:t>
            </a:r>
            <a:r>
              <a:rPr lang="en-GB" altLang="en-US" sz="2400" b="1" dirty="0">
                <a:latin typeface="+mn-lt"/>
              </a:rPr>
              <a:t> 9 </a:t>
            </a:r>
          </a:p>
          <a:p>
            <a:pPr eaLnBrk="1" hangingPunct="1">
              <a:spcBef>
                <a:spcPct val="50000"/>
              </a:spcBef>
              <a:buFontTx/>
              <a:buChar char="•"/>
            </a:pPr>
            <a:endParaRPr lang="en-GB" altLang="en-US" sz="2400" b="1" dirty="0">
              <a:latin typeface="+mn-lt"/>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3" name="Text Box 32">
            <a:extLst>
              <a:ext uri="{FF2B5EF4-FFF2-40B4-BE49-F238E27FC236}">
                <a16:creationId xmlns:a16="http://schemas.microsoft.com/office/drawing/2014/main" id="{04D38AA5-CADE-44A8-A834-91B33447BC66}"/>
              </a:ext>
            </a:extLst>
          </p:cNvPr>
          <p:cNvSpPr txBox="1">
            <a:spLocks noChangeArrowheads="1"/>
          </p:cNvSpPr>
          <p:nvPr/>
        </p:nvSpPr>
        <p:spPr bwMode="auto">
          <a:xfrm>
            <a:off x="0" y="1052513"/>
            <a:ext cx="2520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2400" b="1" u="sng">
                <a:solidFill>
                  <a:srgbClr val="FF0000"/>
                </a:solidFill>
              </a:rPr>
              <a:t>TASK</a:t>
            </a:r>
          </a:p>
        </p:txBody>
      </p:sp>
      <p:sp>
        <p:nvSpPr>
          <p:cNvPr id="4124" name="Text Box 34">
            <a:extLst>
              <a:ext uri="{FF2B5EF4-FFF2-40B4-BE49-F238E27FC236}">
                <a16:creationId xmlns:a16="http://schemas.microsoft.com/office/drawing/2014/main" id="{31CAB241-A0EA-4AF2-AA50-535A42E94261}"/>
              </a:ext>
            </a:extLst>
          </p:cNvPr>
          <p:cNvSpPr txBox="1">
            <a:spLocks noChangeArrowheads="1"/>
          </p:cNvSpPr>
          <p:nvPr/>
        </p:nvSpPr>
        <p:spPr bwMode="auto">
          <a:xfrm>
            <a:off x="1280527" y="1092199"/>
            <a:ext cx="76327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2400" b="1" dirty="0"/>
              <a:t>Find the inverse/ OPPOSITE operation of the following:</a:t>
            </a:r>
          </a:p>
        </p:txBody>
      </p:sp>
      <p:sp>
        <p:nvSpPr>
          <p:cNvPr id="4125" name="Text Box 35">
            <a:extLst>
              <a:ext uri="{FF2B5EF4-FFF2-40B4-BE49-F238E27FC236}">
                <a16:creationId xmlns:a16="http://schemas.microsoft.com/office/drawing/2014/main" id="{95729C87-F3E1-4AB1-88C9-D87CB7067707}"/>
              </a:ext>
            </a:extLst>
          </p:cNvPr>
          <p:cNvSpPr txBox="1">
            <a:spLocks noChangeArrowheads="1"/>
          </p:cNvSpPr>
          <p:nvPr/>
        </p:nvSpPr>
        <p:spPr bwMode="auto">
          <a:xfrm>
            <a:off x="323850" y="2276475"/>
            <a:ext cx="223202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AutoNum type="alphaLcParenBoth"/>
            </a:pPr>
            <a:r>
              <a:rPr lang="en-GB" altLang="en-US" sz="2400">
                <a:latin typeface="Comic Sans MS" panose="030F0702030302020204" pitchFamily="66" charset="0"/>
              </a:rPr>
              <a:t> +5</a:t>
            </a:r>
          </a:p>
          <a:p>
            <a:pPr eaLnBrk="1" hangingPunct="1">
              <a:spcBef>
                <a:spcPct val="50000"/>
              </a:spcBef>
              <a:buFontTx/>
              <a:buAutoNum type="alphaLcParenBoth"/>
            </a:pPr>
            <a:endParaRPr lang="en-GB" altLang="en-US" sz="2400">
              <a:latin typeface="Comic Sans MS" panose="030F0702030302020204" pitchFamily="66" charset="0"/>
            </a:endParaRPr>
          </a:p>
          <a:p>
            <a:pPr eaLnBrk="1" hangingPunct="1">
              <a:spcBef>
                <a:spcPct val="50000"/>
              </a:spcBef>
              <a:buFontTx/>
              <a:buAutoNum type="alphaLcParenBoth"/>
            </a:pPr>
            <a:r>
              <a:rPr lang="en-GB" altLang="en-US" sz="2400">
                <a:latin typeface="Comic Sans MS" panose="030F0702030302020204" pitchFamily="66" charset="0"/>
              </a:rPr>
              <a:t> - 7</a:t>
            </a:r>
          </a:p>
        </p:txBody>
      </p:sp>
      <p:graphicFrame>
        <p:nvGraphicFramePr>
          <p:cNvPr id="4126" name="Object 36">
            <a:extLst>
              <a:ext uri="{FF2B5EF4-FFF2-40B4-BE49-F238E27FC236}">
                <a16:creationId xmlns:a16="http://schemas.microsoft.com/office/drawing/2014/main" id="{1FD192EF-C340-45D9-A2FA-C6466FA8BC58}"/>
              </a:ext>
            </a:extLst>
          </p:cNvPr>
          <p:cNvGraphicFramePr>
            <a:graphicFrameLocks noChangeAspect="1"/>
          </p:cNvGraphicFramePr>
          <p:nvPr/>
        </p:nvGraphicFramePr>
        <p:xfrm>
          <a:off x="4354513" y="2271713"/>
          <a:ext cx="504825" cy="365125"/>
        </p:xfrm>
        <a:graphic>
          <a:graphicData uri="http://schemas.openxmlformats.org/presentationml/2006/ole">
            <mc:AlternateContent xmlns:mc="http://schemas.openxmlformats.org/markup-compatibility/2006">
              <mc:Choice xmlns:v="urn:schemas-microsoft-com:vml" Requires="v">
                <p:oleObj spid="_x0000_s1026" name="Equation" r:id="rId4" imgW="228501" imgH="165028" progId="Equation.3">
                  <p:embed/>
                </p:oleObj>
              </mc:Choice>
              <mc:Fallback>
                <p:oleObj name="Equation" r:id="rId4" imgW="228501" imgH="165028" progId="Equation.3">
                  <p:embed/>
                  <p:pic>
                    <p:nvPicPr>
                      <p:cNvPr id="4126" name="Object 36">
                        <a:extLst>
                          <a:ext uri="{FF2B5EF4-FFF2-40B4-BE49-F238E27FC236}">
                            <a16:creationId xmlns:a16="http://schemas.microsoft.com/office/drawing/2014/main" id="{1FD192EF-C340-45D9-A2FA-C6466FA8BC5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54513" y="2271713"/>
                        <a:ext cx="5048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127" name="Text Box 38">
            <a:extLst>
              <a:ext uri="{FF2B5EF4-FFF2-40B4-BE49-F238E27FC236}">
                <a16:creationId xmlns:a16="http://schemas.microsoft.com/office/drawing/2014/main" id="{0ABD156F-CD92-4832-B751-92F38186DE8E}"/>
              </a:ext>
            </a:extLst>
          </p:cNvPr>
          <p:cNvSpPr txBox="1">
            <a:spLocks noChangeArrowheads="1"/>
          </p:cNvSpPr>
          <p:nvPr/>
        </p:nvSpPr>
        <p:spPr bwMode="auto">
          <a:xfrm>
            <a:off x="3779838" y="2205038"/>
            <a:ext cx="2232025" cy="210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2400">
                <a:latin typeface="Comic Sans MS" panose="030F0702030302020204" pitchFamily="66" charset="0"/>
              </a:rPr>
              <a:t>(c) </a:t>
            </a:r>
          </a:p>
          <a:p>
            <a:pPr eaLnBrk="1" hangingPunct="1">
              <a:spcBef>
                <a:spcPct val="50000"/>
              </a:spcBef>
            </a:pPr>
            <a:endParaRPr lang="en-GB" altLang="en-US" sz="2400">
              <a:latin typeface="Comic Sans MS" panose="030F0702030302020204" pitchFamily="66" charset="0"/>
            </a:endParaRPr>
          </a:p>
          <a:p>
            <a:pPr eaLnBrk="1" hangingPunct="1">
              <a:spcBef>
                <a:spcPct val="50000"/>
              </a:spcBef>
            </a:pPr>
            <a:r>
              <a:rPr lang="en-GB" altLang="en-US" sz="2400">
                <a:latin typeface="Comic Sans MS" panose="030F0702030302020204" pitchFamily="66" charset="0"/>
              </a:rPr>
              <a:t>(d) </a:t>
            </a:r>
            <a:r>
              <a:rPr lang="en-GB" altLang="en-US">
                <a:latin typeface="Comic Sans MS" panose="030F0702030302020204" pitchFamily="66" charset="0"/>
              </a:rPr>
              <a:t>X</a:t>
            </a:r>
            <a:r>
              <a:rPr lang="en-GB" altLang="en-US" sz="2400">
                <a:latin typeface="Comic Sans MS" panose="030F0702030302020204" pitchFamily="66" charset="0"/>
              </a:rPr>
              <a:t> 9 </a:t>
            </a:r>
          </a:p>
          <a:p>
            <a:pPr eaLnBrk="1" hangingPunct="1">
              <a:spcBef>
                <a:spcPct val="50000"/>
              </a:spcBef>
              <a:buFontTx/>
              <a:buChar char="•"/>
            </a:pPr>
            <a:endParaRPr lang="en-GB" altLang="en-US" sz="2400">
              <a:latin typeface="Comic Sans MS" panose="030F0702030302020204" pitchFamily="66" charset="0"/>
            </a:endParaRPr>
          </a:p>
        </p:txBody>
      </p:sp>
      <p:sp>
        <p:nvSpPr>
          <p:cNvPr id="2" name="Text Box 47">
            <a:extLst>
              <a:ext uri="{FF2B5EF4-FFF2-40B4-BE49-F238E27FC236}">
                <a16:creationId xmlns:a16="http://schemas.microsoft.com/office/drawing/2014/main" id="{28680D7F-7E27-451A-BC97-91DCB7A0837C}"/>
              </a:ext>
            </a:extLst>
          </p:cNvPr>
          <p:cNvSpPr txBox="1">
            <a:spLocks noChangeArrowheads="1"/>
          </p:cNvSpPr>
          <p:nvPr/>
        </p:nvSpPr>
        <p:spPr bwMode="auto">
          <a:xfrm>
            <a:off x="1547813" y="2276475"/>
            <a:ext cx="86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2400">
                <a:latin typeface="Comic Sans MS" panose="030F0702030302020204" pitchFamily="66" charset="0"/>
              </a:rPr>
              <a:t> </a:t>
            </a:r>
            <a:r>
              <a:rPr lang="en-GB" altLang="en-US" sz="2400">
                <a:solidFill>
                  <a:srgbClr val="FF0000"/>
                </a:solidFill>
                <a:latin typeface="Comic Sans MS" panose="030F0702030302020204" pitchFamily="66" charset="0"/>
              </a:rPr>
              <a:t>- 5</a:t>
            </a:r>
          </a:p>
        </p:txBody>
      </p:sp>
      <p:sp>
        <p:nvSpPr>
          <p:cNvPr id="3" name="Text Box 48">
            <a:extLst>
              <a:ext uri="{FF2B5EF4-FFF2-40B4-BE49-F238E27FC236}">
                <a16:creationId xmlns:a16="http://schemas.microsoft.com/office/drawing/2014/main" id="{1CCE3CEC-EA91-4488-889D-B2FBC3A62D02}"/>
              </a:ext>
            </a:extLst>
          </p:cNvPr>
          <p:cNvSpPr txBox="1">
            <a:spLocks noChangeArrowheads="1"/>
          </p:cNvSpPr>
          <p:nvPr/>
        </p:nvSpPr>
        <p:spPr bwMode="auto">
          <a:xfrm>
            <a:off x="1620838" y="3398838"/>
            <a:ext cx="86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2400">
                <a:latin typeface="Comic Sans MS" panose="030F0702030302020204" pitchFamily="66" charset="0"/>
              </a:rPr>
              <a:t> </a:t>
            </a:r>
            <a:r>
              <a:rPr lang="en-GB" altLang="en-US" sz="2400">
                <a:solidFill>
                  <a:srgbClr val="FF0000"/>
                </a:solidFill>
                <a:latin typeface="Comic Sans MS" panose="030F0702030302020204" pitchFamily="66" charset="0"/>
              </a:rPr>
              <a:t>+ 7</a:t>
            </a:r>
          </a:p>
        </p:txBody>
      </p:sp>
      <p:sp>
        <p:nvSpPr>
          <p:cNvPr id="19505" name="Text Box 49">
            <a:extLst>
              <a:ext uri="{FF2B5EF4-FFF2-40B4-BE49-F238E27FC236}">
                <a16:creationId xmlns:a16="http://schemas.microsoft.com/office/drawing/2014/main" id="{B569B2C1-9BFD-457F-8107-B01E8F2524F5}"/>
              </a:ext>
            </a:extLst>
          </p:cNvPr>
          <p:cNvSpPr txBox="1">
            <a:spLocks noChangeArrowheads="1"/>
          </p:cNvSpPr>
          <p:nvPr/>
        </p:nvSpPr>
        <p:spPr bwMode="auto">
          <a:xfrm>
            <a:off x="4932363" y="2251075"/>
            <a:ext cx="86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2400">
                <a:latin typeface="Comic Sans MS" panose="030F0702030302020204" pitchFamily="66" charset="0"/>
              </a:rPr>
              <a:t> </a:t>
            </a:r>
            <a:r>
              <a:rPr lang="en-GB" altLang="en-US" sz="2400">
                <a:solidFill>
                  <a:srgbClr val="FF0000"/>
                </a:solidFill>
                <a:latin typeface="Comic Sans MS" panose="030F0702030302020204" pitchFamily="66" charset="0"/>
              </a:rPr>
              <a:t>x 2</a:t>
            </a:r>
          </a:p>
        </p:txBody>
      </p:sp>
      <p:sp>
        <p:nvSpPr>
          <p:cNvPr id="4" name="TextBox 3">
            <a:extLst>
              <a:ext uri="{FF2B5EF4-FFF2-40B4-BE49-F238E27FC236}">
                <a16:creationId xmlns:a16="http://schemas.microsoft.com/office/drawing/2014/main" id="{A6F8C749-41F7-4A1C-AC33-1FF72C2D469B}"/>
              </a:ext>
            </a:extLst>
          </p:cNvPr>
          <p:cNvSpPr txBox="1">
            <a:spLocks noChangeArrowheads="1"/>
          </p:cNvSpPr>
          <p:nvPr/>
        </p:nvSpPr>
        <p:spPr bwMode="auto">
          <a:xfrm>
            <a:off x="5076825" y="3327400"/>
            <a:ext cx="7191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solidFill>
                  <a:srgbClr val="FF0000"/>
                </a:solidFill>
                <a:latin typeface="Comic Sans MS" panose="030F0702030302020204" pitchFamily="66" charset="0"/>
              </a:rPr>
              <a:t>÷ 9</a:t>
            </a:r>
          </a:p>
        </p:txBody>
      </p:sp>
    </p:spTree>
    <p:extLst>
      <p:ext uri="{BB962C8B-B14F-4D97-AF65-F5344CB8AC3E}">
        <p14:creationId xmlns:p14="http://schemas.microsoft.com/office/powerpoint/2010/main" val="2692341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9505"/>
                                        </p:tgtEl>
                                        <p:attrNameLst>
                                          <p:attrName>style.visibility</p:attrName>
                                        </p:attrNameLst>
                                      </p:cBhvr>
                                      <p:to>
                                        <p:strVal val="visible"/>
                                      </p:to>
                                    </p:set>
                                    <p:animEffect transition="in" filter="blinds(horizontal)">
                                      <p:cBhvr>
                                        <p:cTn id="17" dur="500"/>
                                        <p:tgtEl>
                                          <p:spTgt spid="1950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19505" grpId="0"/>
      <p:bldP spid="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Line 4">
            <a:extLst>
              <a:ext uri="{FF2B5EF4-FFF2-40B4-BE49-F238E27FC236}">
                <a16:creationId xmlns:a16="http://schemas.microsoft.com/office/drawing/2014/main" id="{0DDD1FD8-64F7-4501-982B-5EF41793D9D4}"/>
              </a:ext>
            </a:extLst>
          </p:cNvPr>
          <p:cNvSpPr>
            <a:spLocks noChangeShapeType="1"/>
          </p:cNvSpPr>
          <p:nvPr/>
        </p:nvSpPr>
        <p:spPr bwMode="auto">
          <a:xfrm>
            <a:off x="0" y="981075"/>
            <a:ext cx="9144000" cy="0"/>
          </a:xfrm>
          <a:prstGeom prst="line">
            <a:avLst/>
          </a:prstGeom>
          <a:noFill/>
          <a:ln w="25400">
            <a:solidFill>
              <a:srgbClr val="3366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5" name="Title 1">
            <a:extLst>
              <a:ext uri="{FF2B5EF4-FFF2-40B4-BE49-F238E27FC236}">
                <a16:creationId xmlns:a16="http://schemas.microsoft.com/office/drawing/2014/main" id="{C34287A2-703A-43C3-AAD4-C31D0FEF7731}"/>
              </a:ext>
            </a:extLst>
          </p:cNvPr>
          <p:cNvSpPr txBox="1">
            <a:spLocks/>
          </p:cNvSpPr>
          <p:nvPr/>
        </p:nvSpPr>
        <p:spPr bwMode="auto">
          <a:xfrm>
            <a:off x="584199" y="492125"/>
            <a:ext cx="8229601"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GB" altLang="en-US" sz="2800" b="1" u="sng" dirty="0">
                <a:solidFill>
                  <a:schemeClr val="tx2"/>
                </a:solidFill>
                <a:latin typeface="+mn-lt"/>
              </a:rPr>
              <a:t>SOLVING ONE STEP EQUATIONS </a:t>
            </a:r>
            <a:endParaRPr lang="en-GB" altLang="en-US" sz="2800" dirty="0">
              <a:solidFill>
                <a:schemeClr val="tx2"/>
              </a:solidFill>
              <a:latin typeface="+mn-lt"/>
            </a:endParaRPr>
          </a:p>
        </p:txBody>
      </p:sp>
      <p:sp>
        <p:nvSpPr>
          <p:cNvPr id="5147" name="Rectangle 2">
            <a:extLst>
              <a:ext uri="{FF2B5EF4-FFF2-40B4-BE49-F238E27FC236}">
                <a16:creationId xmlns:a16="http://schemas.microsoft.com/office/drawing/2014/main" id="{0D59D03A-1658-48F4-B1A3-B29CF5CB39C6}"/>
              </a:ext>
            </a:extLst>
          </p:cNvPr>
          <p:cNvSpPr txBox="1">
            <a:spLocks noChangeArrowheads="1"/>
          </p:cNvSpPr>
          <p:nvPr/>
        </p:nvSpPr>
        <p:spPr bwMode="auto">
          <a:xfrm>
            <a:off x="685800" y="1125538"/>
            <a:ext cx="7772400"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GB" altLang="en-US" sz="7200" u="sng">
                <a:solidFill>
                  <a:schemeClr val="tx2"/>
                </a:solidFill>
                <a:latin typeface="Playbill" panose="040506030A0602020202" pitchFamily="82" charset="0"/>
              </a:rPr>
              <a:t>SALOON SNAP</a:t>
            </a:r>
          </a:p>
        </p:txBody>
      </p:sp>
      <p:pic>
        <p:nvPicPr>
          <p:cNvPr id="5148" name="Picture 2">
            <a:extLst>
              <a:ext uri="{FF2B5EF4-FFF2-40B4-BE49-F238E27FC236}">
                <a16:creationId xmlns:a16="http://schemas.microsoft.com/office/drawing/2014/main" id="{30947E98-C65C-4773-AB10-C0D0951CA7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30375" y="2184400"/>
            <a:ext cx="5937250" cy="4773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Line 4">
            <a:extLst>
              <a:ext uri="{FF2B5EF4-FFF2-40B4-BE49-F238E27FC236}">
                <a16:creationId xmlns:a16="http://schemas.microsoft.com/office/drawing/2014/main" id="{FE742B94-B91D-4899-8126-5155DE945443}"/>
              </a:ext>
            </a:extLst>
          </p:cNvPr>
          <p:cNvSpPr>
            <a:spLocks noChangeShapeType="1"/>
          </p:cNvSpPr>
          <p:nvPr/>
        </p:nvSpPr>
        <p:spPr bwMode="auto">
          <a:xfrm>
            <a:off x="0" y="981075"/>
            <a:ext cx="9144000" cy="0"/>
          </a:xfrm>
          <a:prstGeom prst="line">
            <a:avLst/>
          </a:prstGeom>
          <a:noFill/>
          <a:ln w="25400">
            <a:solidFill>
              <a:srgbClr val="3366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69" name="Title 1">
            <a:extLst>
              <a:ext uri="{FF2B5EF4-FFF2-40B4-BE49-F238E27FC236}">
                <a16:creationId xmlns:a16="http://schemas.microsoft.com/office/drawing/2014/main" id="{03D6DE02-2163-45A6-B0A4-B7DEE87EE84E}"/>
              </a:ext>
            </a:extLst>
          </p:cNvPr>
          <p:cNvSpPr txBox="1">
            <a:spLocks/>
          </p:cNvSpPr>
          <p:nvPr/>
        </p:nvSpPr>
        <p:spPr bwMode="auto">
          <a:xfrm>
            <a:off x="440040" y="422275"/>
            <a:ext cx="8229601"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GB" altLang="en-US" sz="2800" b="1" u="sng" dirty="0">
                <a:solidFill>
                  <a:schemeClr val="tx2"/>
                </a:solidFill>
                <a:latin typeface="+mn-lt"/>
              </a:rPr>
              <a:t>SOLVING ONE STEP EQUATIONS </a:t>
            </a:r>
            <a:endParaRPr lang="en-GB" altLang="en-US" sz="2800" dirty="0">
              <a:solidFill>
                <a:schemeClr val="tx2"/>
              </a:solidFill>
              <a:latin typeface="+mn-lt"/>
            </a:endParaRPr>
          </a:p>
        </p:txBody>
      </p:sp>
      <p:sp>
        <p:nvSpPr>
          <p:cNvPr id="17" name="Rectangle 2">
            <a:extLst>
              <a:ext uri="{FF2B5EF4-FFF2-40B4-BE49-F238E27FC236}">
                <a16:creationId xmlns:a16="http://schemas.microsoft.com/office/drawing/2014/main" id="{1F810502-ACE9-459B-A31E-42605CF6DEF5}"/>
              </a:ext>
            </a:extLst>
          </p:cNvPr>
          <p:cNvSpPr txBox="1">
            <a:spLocks noChangeArrowheads="1"/>
          </p:cNvSpPr>
          <p:nvPr/>
        </p:nvSpPr>
        <p:spPr>
          <a:xfrm>
            <a:off x="457200" y="1127125"/>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defRPr/>
            </a:pPr>
            <a:r>
              <a:rPr lang="en-GB" sz="8800">
                <a:solidFill>
                  <a:srgbClr val="00FF00"/>
                </a:solidFill>
                <a:effectLst>
                  <a:outerShdw blurRad="38100" dist="38100" dir="2700000" algn="tl">
                    <a:srgbClr val="000000"/>
                  </a:outerShdw>
                </a:effectLst>
                <a:latin typeface="Playbill" pitchFamily="82" charset="0"/>
              </a:rPr>
              <a:t>YEE-HAA </a:t>
            </a:r>
            <a:r>
              <a:rPr lang="en-GB" sz="8800">
                <a:solidFill>
                  <a:schemeClr val="tx1"/>
                </a:solidFill>
                <a:effectLst>
                  <a:outerShdw blurRad="38100" dist="38100" dir="2700000" algn="tl">
                    <a:srgbClr val="FFFFFF"/>
                  </a:outerShdw>
                </a:effectLst>
                <a:latin typeface="Playbill" pitchFamily="82" charset="0"/>
              </a:rPr>
              <a:t>or</a:t>
            </a:r>
            <a:r>
              <a:rPr lang="en-GB" sz="8800">
                <a:solidFill>
                  <a:srgbClr val="00FF00"/>
                </a:solidFill>
                <a:effectLst>
                  <a:outerShdw blurRad="38100" dist="38100" dir="2700000" algn="tl">
                    <a:srgbClr val="000000"/>
                  </a:outerShdw>
                </a:effectLst>
                <a:latin typeface="Playbill" pitchFamily="82" charset="0"/>
              </a:rPr>
              <a:t> </a:t>
            </a:r>
            <a:r>
              <a:rPr lang="en-GB" sz="8800">
                <a:solidFill>
                  <a:srgbClr val="FF0000"/>
                </a:solidFill>
                <a:effectLst>
                  <a:outerShdw blurRad="38100" dist="38100" dir="2700000" algn="tl">
                    <a:srgbClr val="000000"/>
                  </a:outerShdw>
                </a:effectLst>
                <a:latin typeface="Playbill" pitchFamily="82" charset="0"/>
              </a:rPr>
              <a:t>YAHOO</a:t>
            </a:r>
          </a:p>
        </p:txBody>
      </p:sp>
      <p:sp>
        <p:nvSpPr>
          <p:cNvPr id="18" name="Rectangle 3" descr="Parchment">
            <a:extLst>
              <a:ext uri="{FF2B5EF4-FFF2-40B4-BE49-F238E27FC236}">
                <a16:creationId xmlns:a16="http://schemas.microsoft.com/office/drawing/2014/main" id="{9B77F2C2-6EE8-40E9-A38E-9E92122A67BC}"/>
              </a:ext>
            </a:extLst>
          </p:cNvPr>
          <p:cNvSpPr>
            <a:spLocks noChangeArrowheads="1"/>
          </p:cNvSpPr>
          <p:nvPr/>
        </p:nvSpPr>
        <p:spPr bwMode="auto">
          <a:xfrm>
            <a:off x="1763713" y="3201988"/>
            <a:ext cx="2133600" cy="3048000"/>
          </a:xfrm>
          <a:prstGeom prst="rect">
            <a:avLst/>
          </a:prstGeom>
          <a:blipFill dpi="0" rotWithShape="0">
            <a:blip r:embed="rId5"/>
            <a:srcRect/>
            <a:tile tx="0" ty="0" sx="100000" sy="100000" flip="none" algn="tl"/>
          </a:blip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sz="9600">
                <a:latin typeface="Playbill" panose="040506030A0602020202" pitchFamily="82" charset="0"/>
              </a:rPr>
              <a:t>-9</a:t>
            </a:r>
          </a:p>
        </p:txBody>
      </p:sp>
      <p:sp>
        <p:nvSpPr>
          <p:cNvPr id="19" name="Rectangle 4" descr="Parchment">
            <a:extLst>
              <a:ext uri="{FF2B5EF4-FFF2-40B4-BE49-F238E27FC236}">
                <a16:creationId xmlns:a16="http://schemas.microsoft.com/office/drawing/2014/main" id="{27B318B8-4828-4913-B392-789FB8CDC3B6}"/>
              </a:ext>
            </a:extLst>
          </p:cNvPr>
          <p:cNvSpPr>
            <a:spLocks noChangeArrowheads="1"/>
          </p:cNvSpPr>
          <p:nvPr/>
        </p:nvSpPr>
        <p:spPr bwMode="auto">
          <a:xfrm>
            <a:off x="5105400" y="3214688"/>
            <a:ext cx="2133600" cy="3048000"/>
          </a:xfrm>
          <a:prstGeom prst="rect">
            <a:avLst/>
          </a:prstGeom>
          <a:blipFill dpi="0" rotWithShape="0">
            <a:blip r:embed="rId5"/>
            <a:srcRect/>
            <a:tile tx="0" ty="0" sx="100000" sy="100000" flip="none" algn="tl"/>
          </a:blip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sz="9600">
                <a:latin typeface="Playbill" panose="040506030A0602020202" pitchFamily="82" charset="0"/>
              </a:rPr>
              <a:t>+9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dissolve">
                                      <p:cBhvr>
                                        <p:cTn id="7" dur="500"/>
                                        <p:tgtEl>
                                          <p:spTgt spid="18"/>
                                        </p:tgtEl>
                                      </p:cBhvr>
                                    </p:animEffect>
                                  </p:childTnLst>
                                  <p:subTnLst>
                                    <p:audio>
                                      <p:cMediaNode>
                                        <p:cTn display="0" masterRel="sameClick">
                                          <p:stCondLst>
                                            <p:cond evt="begin" delay="0">
                                              <p:tn val="5"/>
                                            </p:cond>
                                          </p:stCondLst>
                                          <p:endCondLst>
                                            <p:cond evt="onStopAudio" delay="0">
                                              <p:tgtEl>
                                                <p:sldTgt/>
                                              </p:tgtEl>
                                            </p:cond>
                                          </p:endCondLst>
                                        </p:cTn>
                                        <p:tgtEl>
                                          <p:sndTgt r:embed="rId3" name="cartoon1.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dissolve">
                                      <p:cBhvr>
                                        <p:cTn id="12" dur="500"/>
                                        <p:tgtEl>
                                          <p:spTgt spid="19"/>
                                        </p:tgtEl>
                                      </p:cBhvr>
                                    </p:animEffect>
                                  </p:childTnLst>
                                  <p:subTnLst>
                                    <p:audio>
                                      <p:cMediaNode>
                                        <p:cTn display="0" masterRel="sameClick">
                                          <p:stCondLst>
                                            <p:cond evt="begin" delay="0">
                                              <p:tn val="10"/>
                                            </p:cond>
                                          </p:stCondLst>
                                          <p:endCondLst>
                                            <p:cond evt="onStopAudio" delay="0">
                                              <p:tgtEl>
                                                <p:sldTgt/>
                                              </p:tgtEl>
                                            </p:cond>
                                          </p:endCondLst>
                                        </p:cTn>
                                        <p:tgtEl>
                                          <p:sndTgt r:embed="rId4" name="boop2.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autoUpdateAnimBg="0"/>
      <p:bldP spid="19" grpId="0" animBg="1"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Line 4">
            <a:extLst>
              <a:ext uri="{FF2B5EF4-FFF2-40B4-BE49-F238E27FC236}">
                <a16:creationId xmlns:a16="http://schemas.microsoft.com/office/drawing/2014/main" id="{269856B8-2292-4EAF-AC44-0930547C4613}"/>
              </a:ext>
            </a:extLst>
          </p:cNvPr>
          <p:cNvSpPr>
            <a:spLocks noChangeShapeType="1"/>
          </p:cNvSpPr>
          <p:nvPr/>
        </p:nvSpPr>
        <p:spPr bwMode="auto">
          <a:xfrm>
            <a:off x="0" y="981075"/>
            <a:ext cx="9144000" cy="0"/>
          </a:xfrm>
          <a:prstGeom prst="line">
            <a:avLst/>
          </a:prstGeom>
          <a:noFill/>
          <a:ln w="25400">
            <a:solidFill>
              <a:srgbClr val="3366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93" name="Title 1">
            <a:extLst>
              <a:ext uri="{FF2B5EF4-FFF2-40B4-BE49-F238E27FC236}">
                <a16:creationId xmlns:a16="http://schemas.microsoft.com/office/drawing/2014/main" id="{D46A2371-66AD-42CB-B3CB-C0971D77219D}"/>
              </a:ext>
            </a:extLst>
          </p:cNvPr>
          <p:cNvSpPr txBox="1">
            <a:spLocks/>
          </p:cNvSpPr>
          <p:nvPr/>
        </p:nvSpPr>
        <p:spPr bwMode="auto">
          <a:xfrm>
            <a:off x="457199" y="476800"/>
            <a:ext cx="8229601"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GB" altLang="en-US" sz="2800" b="1" u="sng" dirty="0">
                <a:solidFill>
                  <a:schemeClr val="tx2"/>
                </a:solidFill>
                <a:latin typeface="+mn-lt"/>
              </a:rPr>
              <a:t>SOLVING ONE STEP EQUATIONS </a:t>
            </a:r>
            <a:endParaRPr lang="en-GB" altLang="en-US" sz="2800" dirty="0">
              <a:solidFill>
                <a:schemeClr val="tx2"/>
              </a:solidFill>
              <a:latin typeface="+mn-lt"/>
            </a:endParaRPr>
          </a:p>
        </p:txBody>
      </p:sp>
      <p:sp>
        <p:nvSpPr>
          <p:cNvPr id="15" name="Rectangle 2">
            <a:extLst>
              <a:ext uri="{FF2B5EF4-FFF2-40B4-BE49-F238E27FC236}">
                <a16:creationId xmlns:a16="http://schemas.microsoft.com/office/drawing/2014/main" id="{ECF473A6-A396-49A0-AE32-8508809D9BFE}"/>
              </a:ext>
            </a:extLst>
          </p:cNvPr>
          <p:cNvSpPr txBox="1">
            <a:spLocks noChangeArrowheads="1"/>
          </p:cNvSpPr>
          <p:nvPr/>
        </p:nvSpPr>
        <p:spPr>
          <a:xfrm>
            <a:off x="323850" y="1125538"/>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defRPr/>
            </a:pPr>
            <a:r>
              <a:rPr lang="en-GB" sz="8800">
                <a:solidFill>
                  <a:srgbClr val="00FF00"/>
                </a:solidFill>
                <a:effectLst>
                  <a:outerShdw blurRad="38100" dist="38100" dir="2700000" algn="tl">
                    <a:srgbClr val="000000"/>
                  </a:outerShdw>
                </a:effectLst>
                <a:latin typeface="Playbill" pitchFamily="82" charset="0"/>
              </a:rPr>
              <a:t>YEE-HAA </a:t>
            </a:r>
            <a:r>
              <a:rPr lang="en-GB" sz="8800">
                <a:solidFill>
                  <a:schemeClr val="tx1"/>
                </a:solidFill>
                <a:effectLst>
                  <a:outerShdw blurRad="38100" dist="38100" dir="2700000" algn="tl">
                    <a:srgbClr val="FFFFFF"/>
                  </a:outerShdw>
                </a:effectLst>
                <a:latin typeface="Playbill" pitchFamily="82" charset="0"/>
              </a:rPr>
              <a:t>or</a:t>
            </a:r>
            <a:r>
              <a:rPr lang="en-GB" sz="8800">
                <a:solidFill>
                  <a:srgbClr val="00FF00"/>
                </a:solidFill>
                <a:effectLst>
                  <a:outerShdw blurRad="38100" dist="38100" dir="2700000" algn="tl">
                    <a:srgbClr val="000000"/>
                  </a:outerShdw>
                </a:effectLst>
                <a:latin typeface="Playbill" pitchFamily="82" charset="0"/>
              </a:rPr>
              <a:t> </a:t>
            </a:r>
            <a:r>
              <a:rPr lang="en-GB" sz="8800">
                <a:solidFill>
                  <a:srgbClr val="FF0000"/>
                </a:solidFill>
                <a:effectLst>
                  <a:outerShdw blurRad="38100" dist="38100" dir="2700000" algn="tl">
                    <a:srgbClr val="000000"/>
                  </a:outerShdw>
                </a:effectLst>
                <a:latin typeface="Playbill" pitchFamily="82" charset="0"/>
              </a:rPr>
              <a:t>YAHOO</a:t>
            </a:r>
          </a:p>
        </p:txBody>
      </p:sp>
      <p:sp>
        <p:nvSpPr>
          <p:cNvPr id="16" name="Rectangle 3" descr="Parchment">
            <a:extLst>
              <a:ext uri="{FF2B5EF4-FFF2-40B4-BE49-F238E27FC236}">
                <a16:creationId xmlns:a16="http://schemas.microsoft.com/office/drawing/2014/main" id="{7ACF8C78-E08F-456E-BE23-2F0083315DE1}"/>
              </a:ext>
            </a:extLst>
          </p:cNvPr>
          <p:cNvSpPr>
            <a:spLocks noChangeArrowheads="1"/>
          </p:cNvSpPr>
          <p:nvPr/>
        </p:nvSpPr>
        <p:spPr bwMode="auto">
          <a:xfrm>
            <a:off x="1619250" y="3211513"/>
            <a:ext cx="2133600" cy="3048000"/>
          </a:xfrm>
          <a:prstGeom prst="rect">
            <a:avLst/>
          </a:prstGeom>
          <a:blipFill dpi="0" rotWithShape="0">
            <a:blip r:embed="rId5"/>
            <a:srcRect/>
            <a:tile tx="0" ty="0" sx="100000" sy="100000" flip="none" algn="tl"/>
          </a:blip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sz="9600">
                <a:latin typeface="Playbill" panose="040506030A0602020202" pitchFamily="82" charset="0"/>
              </a:rPr>
              <a:t>x8</a:t>
            </a:r>
          </a:p>
        </p:txBody>
      </p:sp>
      <p:sp>
        <p:nvSpPr>
          <p:cNvPr id="17" name="Rectangle 4" descr="Parchment">
            <a:extLst>
              <a:ext uri="{FF2B5EF4-FFF2-40B4-BE49-F238E27FC236}">
                <a16:creationId xmlns:a16="http://schemas.microsoft.com/office/drawing/2014/main" id="{CAD752DF-607B-41D4-82A5-139A21994F42}"/>
              </a:ext>
            </a:extLst>
          </p:cNvPr>
          <p:cNvSpPr>
            <a:spLocks noChangeArrowheads="1"/>
          </p:cNvSpPr>
          <p:nvPr/>
        </p:nvSpPr>
        <p:spPr bwMode="auto">
          <a:xfrm>
            <a:off x="4972050" y="3211513"/>
            <a:ext cx="2133600" cy="3048000"/>
          </a:xfrm>
          <a:prstGeom prst="rect">
            <a:avLst/>
          </a:prstGeom>
          <a:blipFill dpi="0" rotWithShape="0">
            <a:blip r:embed="rId5"/>
            <a:srcRect/>
            <a:tile tx="0" ty="0" sx="100000" sy="100000" flip="none" algn="tl"/>
          </a:blip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sz="6600" b="1">
                <a:latin typeface="Times New Roman" panose="02020603050405020304" pitchFamily="18" charset="0"/>
              </a:rPr>
              <a:t>√8</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subTnLst>
                                    <p:audio>
                                      <p:cMediaNode>
                                        <p:cTn display="0" masterRel="sameClick">
                                          <p:stCondLst>
                                            <p:cond evt="begin" delay="0">
                                              <p:tn val="5"/>
                                            </p:cond>
                                          </p:stCondLst>
                                          <p:endCondLst>
                                            <p:cond evt="onStopAudio" delay="0">
                                              <p:tgtEl>
                                                <p:sldTgt/>
                                              </p:tgtEl>
                                            </p:cond>
                                          </p:endCondLst>
                                        </p:cTn>
                                        <p:tgtEl>
                                          <p:sndTgt r:embed="rId3" name="cartoon1.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dissolve">
                                      <p:cBhvr>
                                        <p:cTn id="12" dur="500"/>
                                        <p:tgtEl>
                                          <p:spTgt spid="17"/>
                                        </p:tgtEl>
                                      </p:cBhvr>
                                    </p:animEffect>
                                  </p:childTnLst>
                                  <p:subTnLst>
                                    <p:audio>
                                      <p:cMediaNode>
                                        <p:cTn display="0" masterRel="sameClick">
                                          <p:stCondLst>
                                            <p:cond evt="begin" delay="0">
                                              <p:tn val="10"/>
                                            </p:cond>
                                          </p:stCondLst>
                                          <p:endCondLst>
                                            <p:cond evt="onStopAudio" delay="0">
                                              <p:tgtEl>
                                                <p:sldTgt/>
                                              </p:tgtEl>
                                            </p:cond>
                                          </p:endCondLst>
                                        </p:cTn>
                                        <p:tgtEl>
                                          <p:sndTgt r:embed="rId4" name="boop2.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autoUpdateAnimBg="0"/>
      <p:bldP spid="17" grpId="0" animBg="1"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Line 4">
            <a:extLst>
              <a:ext uri="{FF2B5EF4-FFF2-40B4-BE49-F238E27FC236}">
                <a16:creationId xmlns:a16="http://schemas.microsoft.com/office/drawing/2014/main" id="{25ECB8F5-2A76-402A-9FB9-CCC7A4A63750}"/>
              </a:ext>
            </a:extLst>
          </p:cNvPr>
          <p:cNvSpPr>
            <a:spLocks noChangeShapeType="1"/>
          </p:cNvSpPr>
          <p:nvPr/>
        </p:nvSpPr>
        <p:spPr bwMode="auto">
          <a:xfrm>
            <a:off x="0" y="981075"/>
            <a:ext cx="9144000" cy="0"/>
          </a:xfrm>
          <a:prstGeom prst="line">
            <a:avLst/>
          </a:prstGeom>
          <a:noFill/>
          <a:ln w="25400">
            <a:solidFill>
              <a:srgbClr val="3366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17" name="Title 1">
            <a:extLst>
              <a:ext uri="{FF2B5EF4-FFF2-40B4-BE49-F238E27FC236}">
                <a16:creationId xmlns:a16="http://schemas.microsoft.com/office/drawing/2014/main" id="{8314748B-9982-455F-BC14-6A9670ADEEF6}"/>
              </a:ext>
            </a:extLst>
          </p:cNvPr>
          <p:cNvSpPr txBox="1">
            <a:spLocks/>
          </p:cNvSpPr>
          <p:nvPr/>
        </p:nvSpPr>
        <p:spPr bwMode="auto">
          <a:xfrm>
            <a:off x="323528" y="461963"/>
            <a:ext cx="8229601"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GB" altLang="en-US" sz="2800" b="1" u="sng" dirty="0">
                <a:solidFill>
                  <a:schemeClr val="tx2"/>
                </a:solidFill>
                <a:latin typeface="+mn-lt"/>
              </a:rPr>
              <a:t>SOLVING ONE STEP EQUATIONS </a:t>
            </a:r>
            <a:endParaRPr lang="en-GB" altLang="en-US" sz="2800" dirty="0">
              <a:solidFill>
                <a:schemeClr val="tx2"/>
              </a:solidFill>
              <a:latin typeface="+mn-lt"/>
            </a:endParaRPr>
          </a:p>
        </p:txBody>
      </p:sp>
      <p:sp>
        <p:nvSpPr>
          <p:cNvPr id="15" name="Rectangle 2">
            <a:extLst>
              <a:ext uri="{FF2B5EF4-FFF2-40B4-BE49-F238E27FC236}">
                <a16:creationId xmlns:a16="http://schemas.microsoft.com/office/drawing/2014/main" id="{EA5E9C95-76AD-4DEB-B333-F54E8716C03C}"/>
              </a:ext>
            </a:extLst>
          </p:cNvPr>
          <p:cNvSpPr txBox="1">
            <a:spLocks noChangeArrowheads="1"/>
          </p:cNvSpPr>
          <p:nvPr/>
        </p:nvSpPr>
        <p:spPr>
          <a:xfrm>
            <a:off x="457200" y="1055688"/>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defRPr/>
            </a:pPr>
            <a:r>
              <a:rPr lang="en-GB" sz="8800">
                <a:solidFill>
                  <a:srgbClr val="00FF00"/>
                </a:solidFill>
                <a:effectLst>
                  <a:outerShdw blurRad="38100" dist="38100" dir="2700000" algn="tl">
                    <a:srgbClr val="000000"/>
                  </a:outerShdw>
                </a:effectLst>
                <a:latin typeface="Playbill" pitchFamily="82" charset="0"/>
              </a:rPr>
              <a:t>YEE-HAA </a:t>
            </a:r>
            <a:r>
              <a:rPr lang="en-GB" sz="8800">
                <a:solidFill>
                  <a:schemeClr val="tx1"/>
                </a:solidFill>
                <a:effectLst>
                  <a:outerShdw blurRad="38100" dist="38100" dir="2700000" algn="tl">
                    <a:srgbClr val="FFFFFF"/>
                  </a:outerShdw>
                </a:effectLst>
                <a:latin typeface="Playbill" pitchFamily="82" charset="0"/>
              </a:rPr>
              <a:t>or</a:t>
            </a:r>
            <a:r>
              <a:rPr lang="en-GB" sz="8800">
                <a:solidFill>
                  <a:srgbClr val="00FF00"/>
                </a:solidFill>
                <a:effectLst>
                  <a:outerShdw blurRad="38100" dist="38100" dir="2700000" algn="tl">
                    <a:srgbClr val="000000"/>
                  </a:outerShdw>
                </a:effectLst>
                <a:latin typeface="Playbill" pitchFamily="82" charset="0"/>
              </a:rPr>
              <a:t> </a:t>
            </a:r>
            <a:r>
              <a:rPr lang="en-GB" sz="8800">
                <a:solidFill>
                  <a:srgbClr val="FF0000"/>
                </a:solidFill>
                <a:effectLst>
                  <a:outerShdw blurRad="38100" dist="38100" dir="2700000" algn="tl">
                    <a:srgbClr val="000000"/>
                  </a:outerShdw>
                </a:effectLst>
                <a:latin typeface="Playbill" pitchFamily="82" charset="0"/>
              </a:rPr>
              <a:t>YAHOO</a:t>
            </a:r>
          </a:p>
        </p:txBody>
      </p:sp>
      <p:grpSp>
        <p:nvGrpSpPr>
          <p:cNvPr id="2" name="Group 1">
            <a:extLst>
              <a:ext uri="{FF2B5EF4-FFF2-40B4-BE49-F238E27FC236}">
                <a16:creationId xmlns:a16="http://schemas.microsoft.com/office/drawing/2014/main" id="{7F444E2E-EA16-460C-86B6-FEE3B02452ED}"/>
              </a:ext>
            </a:extLst>
          </p:cNvPr>
          <p:cNvGrpSpPr>
            <a:grpSpLocks/>
          </p:cNvGrpSpPr>
          <p:nvPr/>
        </p:nvGrpSpPr>
        <p:grpSpPr bwMode="auto">
          <a:xfrm>
            <a:off x="1752600" y="3143250"/>
            <a:ext cx="2133600" cy="3048000"/>
            <a:chOff x="1752600" y="3143200"/>
            <a:chExt cx="2133600" cy="3048000"/>
          </a:xfrm>
        </p:grpSpPr>
        <p:sp>
          <p:nvSpPr>
            <p:cNvPr id="8225" name="Rectangle 3" descr="Parchment">
              <a:extLst>
                <a:ext uri="{FF2B5EF4-FFF2-40B4-BE49-F238E27FC236}">
                  <a16:creationId xmlns:a16="http://schemas.microsoft.com/office/drawing/2014/main" id="{D2D7BC8D-957A-46CF-B6E0-F9BBDBA74ECF}"/>
                </a:ext>
              </a:extLst>
            </p:cNvPr>
            <p:cNvSpPr>
              <a:spLocks noChangeArrowheads="1"/>
            </p:cNvSpPr>
            <p:nvPr/>
          </p:nvSpPr>
          <p:spPr bwMode="auto">
            <a:xfrm>
              <a:off x="1752600" y="3143200"/>
              <a:ext cx="2133600" cy="3048000"/>
            </a:xfrm>
            <a:prstGeom prst="rect">
              <a:avLst/>
            </a:prstGeom>
            <a:blipFill dpi="0" rotWithShape="0">
              <a:blip r:embed="rId4"/>
              <a:srcRect/>
              <a:tile tx="0" ty="0" sx="100000" sy="100000" flip="none" algn="tl"/>
            </a:blip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GB" altLang="en-US" sz="9600">
                <a:latin typeface="Playbill" panose="040506030A0602020202" pitchFamily="82" charset="0"/>
              </a:endParaRPr>
            </a:p>
          </p:txBody>
        </p:sp>
        <p:graphicFrame>
          <p:nvGraphicFramePr>
            <p:cNvPr id="8226" name="Object 8">
              <a:extLst>
                <a:ext uri="{FF2B5EF4-FFF2-40B4-BE49-F238E27FC236}">
                  <a16:creationId xmlns:a16="http://schemas.microsoft.com/office/drawing/2014/main" id="{6B0C1C6B-0523-42B5-9228-F5C32CB77C01}"/>
                </a:ext>
              </a:extLst>
            </p:cNvPr>
            <p:cNvGraphicFramePr>
              <a:graphicFrameLocks noChangeAspect="1"/>
            </p:cNvGraphicFramePr>
            <p:nvPr/>
          </p:nvGraphicFramePr>
          <p:xfrm>
            <a:off x="2039888" y="4145955"/>
            <a:ext cx="1524000" cy="1011237"/>
          </p:xfrm>
          <a:graphic>
            <a:graphicData uri="http://schemas.openxmlformats.org/presentationml/2006/ole">
              <mc:AlternateContent xmlns:mc="http://schemas.openxmlformats.org/markup-compatibility/2006">
                <mc:Choice xmlns:v="urn:schemas-microsoft-com:vml" Requires="v">
                  <p:oleObj spid="_x0000_s2050" name="Equation" r:id="rId5" imgW="291847" imgH="177646" progId="Equation.3">
                    <p:embed/>
                  </p:oleObj>
                </mc:Choice>
                <mc:Fallback>
                  <p:oleObj name="Equation" r:id="rId5" imgW="291847" imgH="177646" progId="Equation.3">
                    <p:embed/>
                    <p:pic>
                      <p:nvPicPr>
                        <p:cNvPr id="8226" name="Object 8">
                          <a:extLst>
                            <a:ext uri="{FF2B5EF4-FFF2-40B4-BE49-F238E27FC236}">
                              <a16:creationId xmlns:a16="http://schemas.microsoft.com/office/drawing/2014/main" id="{6B0C1C6B-0523-42B5-9228-F5C32CB77C0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39888" y="4145955"/>
                          <a:ext cx="1524000" cy="1011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3" name="Group 2">
            <a:extLst>
              <a:ext uri="{FF2B5EF4-FFF2-40B4-BE49-F238E27FC236}">
                <a16:creationId xmlns:a16="http://schemas.microsoft.com/office/drawing/2014/main" id="{CE9054A2-55AE-4425-83F8-5AC3C84527F8}"/>
              </a:ext>
            </a:extLst>
          </p:cNvPr>
          <p:cNvGrpSpPr>
            <a:grpSpLocks/>
          </p:cNvGrpSpPr>
          <p:nvPr/>
        </p:nvGrpSpPr>
        <p:grpSpPr bwMode="auto">
          <a:xfrm>
            <a:off x="5105400" y="3143250"/>
            <a:ext cx="2133600" cy="3048000"/>
            <a:chOff x="5105400" y="3143200"/>
            <a:chExt cx="2133600" cy="3048000"/>
          </a:xfrm>
        </p:grpSpPr>
        <p:sp>
          <p:nvSpPr>
            <p:cNvPr id="8223" name="Rectangle 4" descr="Parchment">
              <a:extLst>
                <a:ext uri="{FF2B5EF4-FFF2-40B4-BE49-F238E27FC236}">
                  <a16:creationId xmlns:a16="http://schemas.microsoft.com/office/drawing/2014/main" id="{FAB4C976-72FB-42DD-B175-F7A2E47E6C80}"/>
                </a:ext>
              </a:extLst>
            </p:cNvPr>
            <p:cNvSpPr>
              <a:spLocks noChangeArrowheads="1"/>
            </p:cNvSpPr>
            <p:nvPr/>
          </p:nvSpPr>
          <p:spPr bwMode="auto">
            <a:xfrm>
              <a:off x="5105400" y="3143200"/>
              <a:ext cx="2133600" cy="3048000"/>
            </a:xfrm>
            <a:prstGeom prst="rect">
              <a:avLst/>
            </a:prstGeom>
            <a:blipFill dpi="0" rotWithShape="0">
              <a:blip r:embed="rId4"/>
              <a:srcRect/>
              <a:tile tx="0" ty="0" sx="100000" sy="100000" flip="none" algn="tl"/>
            </a:blip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GB" altLang="en-US" sz="9600">
                <a:latin typeface="Playbill" panose="040506030A0602020202" pitchFamily="82" charset="0"/>
              </a:endParaRPr>
            </a:p>
          </p:txBody>
        </p:sp>
        <p:graphicFrame>
          <p:nvGraphicFramePr>
            <p:cNvPr id="8224" name="Object 9">
              <a:extLst>
                <a:ext uri="{FF2B5EF4-FFF2-40B4-BE49-F238E27FC236}">
                  <a16:creationId xmlns:a16="http://schemas.microsoft.com/office/drawing/2014/main" id="{2F7BD621-CAF5-4419-A4D0-55082B32FE0D}"/>
                </a:ext>
              </a:extLst>
            </p:cNvPr>
            <p:cNvGraphicFramePr>
              <a:graphicFrameLocks noChangeAspect="1"/>
            </p:cNvGraphicFramePr>
            <p:nvPr/>
          </p:nvGraphicFramePr>
          <p:xfrm>
            <a:off x="5465763" y="4210000"/>
            <a:ext cx="1377950" cy="936625"/>
          </p:xfrm>
          <a:graphic>
            <a:graphicData uri="http://schemas.openxmlformats.org/presentationml/2006/ole">
              <mc:AlternateContent xmlns:mc="http://schemas.openxmlformats.org/markup-compatibility/2006">
                <mc:Choice xmlns:v="urn:schemas-microsoft-com:vml" Requires="v">
                  <p:oleObj spid="_x0000_s2051" name="Equation" r:id="rId7" imgW="279158" imgH="177646" progId="Equation.3">
                    <p:embed/>
                  </p:oleObj>
                </mc:Choice>
                <mc:Fallback>
                  <p:oleObj name="Equation" r:id="rId7" imgW="279158" imgH="177646" progId="Equation.3">
                    <p:embed/>
                    <p:pic>
                      <p:nvPicPr>
                        <p:cNvPr id="8224" name="Object 9">
                          <a:extLst>
                            <a:ext uri="{FF2B5EF4-FFF2-40B4-BE49-F238E27FC236}">
                              <a16:creationId xmlns:a16="http://schemas.microsoft.com/office/drawing/2014/main" id="{2F7BD621-CAF5-4419-A4D0-55082B32FE0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65763" y="4210000"/>
                          <a:ext cx="137795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Line 4">
            <a:extLst>
              <a:ext uri="{FF2B5EF4-FFF2-40B4-BE49-F238E27FC236}">
                <a16:creationId xmlns:a16="http://schemas.microsoft.com/office/drawing/2014/main" id="{9F52BF02-9BDB-445B-80B2-B50CC60CE472}"/>
              </a:ext>
            </a:extLst>
          </p:cNvPr>
          <p:cNvSpPr>
            <a:spLocks noChangeShapeType="1"/>
          </p:cNvSpPr>
          <p:nvPr/>
        </p:nvSpPr>
        <p:spPr bwMode="auto">
          <a:xfrm>
            <a:off x="0" y="981075"/>
            <a:ext cx="9144000" cy="0"/>
          </a:xfrm>
          <a:prstGeom prst="line">
            <a:avLst/>
          </a:prstGeom>
          <a:noFill/>
          <a:ln w="25400">
            <a:solidFill>
              <a:srgbClr val="3366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41" name="Title 1">
            <a:extLst>
              <a:ext uri="{FF2B5EF4-FFF2-40B4-BE49-F238E27FC236}">
                <a16:creationId xmlns:a16="http://schemas.microsoft.com/office/drawing/2014/main" id="{0A0F71DE-60B2-4596-B556-733501E09637}"/>
              </a:ext>
            </a:extLst>
          </p:cNvPr>
          <p:cNvSpPr txBox="1">
            <a:spLocks/>
          </p:cNvSpPr>
          <p:nvPr/>
        </p:nvSpPr>
        <p:spPr bwMode="auto">
          <a:xfrm>
            <a:off x="375964" y="391870"/>
            <a:ext cx="8229601"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GB" altLang="en-US" sz="2800" b="1" u="sng" dirty="0">
                <a:solidFill>
                  <a:schemeClr val="tx2"/>
                </a:solidFill>
                <a:latin typeface="+mn-lt"/>
              </a:rPr>
              <a:t>SOLVING ONE STEP EQUATIONS </a:t>
            </a:r>
            <a:endParaRPr lang="en-GB" altLang="en-US" sz="2800" dirty="0">
              <a:solidFill>
                <a:schemeClr val="tx2"/>
              </a:solidFill>
              <a:latin typeface="+mn-lt"/>
            </a:endParaRPr>
          </a:p>
        </p:txBody>
      </p:sp>
      <p:sp>
        <p:nvSpPr>
          <p:cNvPr id="15" name="Rectangle 2">
            <a:extLst>
              <a:ext uri="{FF2B5EF4-FFF2-40B4-BE49-F238E27FC236}">
                <a16:creationId xmlns:a16="http://schemas.microsoft.com/office/drawing/2014/main" id="{72257EC7-6D7E-430B-9375-AA4F9D313682}"/>
              </a:ext>
            </a:extLst>
          </p:cNvPr>
          <p:cNvSpPr txBox="1">
            <a:spLocks noChangeArrowheads="1"/>
          </p:cNvSpPr>
          <p:nvPr/>
        </p:nvSpPr>
        <p:spPr>
          <a:xfrm>
            <a:off x="395288" y="1127125"/>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defRPr/>
            </a:pPr>
            <a:r>
              <a:rPr lang="en-GB" sz="8800">
                <a:solidFill>
                  <a:srgbClr val="00FF00"/>
                </a:solidFill>
                <a:effectLst>
                  <a:outerShdw blurRad="38100" dist="38100" dir="2700000" algn="tl">
                    <a:srgbClr val="000000"/>
                  </a:outerShdw>
                </a:effectLst>
                <a:latin typeface="Playbill" pitchFamily="82" charset="0"/>
              </a:rPr>
              <a:t>YEE-HAA </a:t>
            </a:r>
            <a:r>
              <a:rPr lang="en-GB" sz="8800">
                <a:solidFill>
                  <a:schemeClr val="tx1"/>
                </a:solidFill>
                <a:effectLst>
                  <a:outerShdw blurRad="38100" dist="38100" dir="2700000" algn="tl">
                    <a:srgbClr val="FFFFFF"/>
                  </a:outerShdw>
                </a:effectLst>
                <a:latin typeface="Playbill" pitchFamily="82" charset="0"/>
              </a:rPr>
              <a:t>or</a:t>
            </a:r>
            <a:r>
              <a:rPr lang="en-GB" sz="8800">
                <a:solidFill>
                  <a:srgbClr val="00FF00"/>
                </a:solidFill>
                <a:effectLst>
                  <a:outerShdw blurRad="38100" dist="38100" dir="2700000" algn="tl">
                    <a:srgbClr val="000000"/>
                  </a:outerShdw>
                </a:effectLst>
                <a:latin typeface="Playbill" pitchFamily="82" charset="0"/>
              </a:rPr>
              <a:t> </a:t>
            </a:r>
            <a:r>
              <a:rPr lang="en-GB" sz="8800">
                <a:solidFill>
                  <a:srgbClr val="FF0000"/>
                </a:solidFill>
                <a:effectLst>
                  <a:outerShdw blurRad="38100" dist="38100" dir="2700000" algn="tl">
                    <a:srgbClr val="000000"/>
                  </a:outerShdw>
                </a:effectLst>
                <a:latin typeface="Playbill" pitchFamily="82" charset="0"/>
              </a:rPr>
              <a:t>YAHOO</a:t>
            </a:r>
          </a:p>
        </p:txBody>
      </p:sp>
      <p:sp>
        <p:nvSpPr>
          <p:cNvPr id="16" name="Rectangle 3" descr="Parchment">
            <a:extLst>
              <a:ext uri="{FF2B5EF4-FFF2-40B4-BE49-F238E27FC236}">
                <a16:creationId xmlns:a16="http://schemas.microsoft.com/office/drawing/2014/main" id="{3B4E0E22-977E-4BB0-B1A1-8BC0C415BFA0}"/>
              </a:ext>
            </a:extLst>
          </p:cNvPr>
          <p:cNvSpPr>
            <a:spLocks noChangeArrowheads="1"/>
          </p:cNvSpPr>
          <p:nvPr/>
        </p:nvSpPr>
        <p:spPr bwMode="auto">
          <a:xfrm>
            <a:off x="1690688" y="3214688"/>
            <a:ext cx="2133600" cy="3048000"/>
          </a:xfrm>
          <a:prstGeom prst="rect">
            <a:avLst/>
          </a:prstGeom>
          <a:blipFill dpi="0" rotWithShape="0">
            <a:blip r:embed="rId5"/>
            <a:srcRect/>
            <a:tile tx="0" ty="0" sx="100000" sy="100000" flip="none" algn="tl"/>
          </a:blip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sz="9600">
                <a:latin typeface="Playbill" panose="040506030A0602020202" pitchFamily="82" charset="0"/>
              </a:rPr>
              <a:t>x6</a:t>
            </a:r>
            <a:endParaRPr lang="en-GB" altLang="en-US" sz="9600" baseline="30000">
              <a:latin typeface="Playbill" panose="040506030A0602020202" pitchFamily="82" charset="0"/>
            </a:endParaRPr>
          </a:p>
        </p:txBody>
      </p:sp>
      <p:sp>
        <p:nvSpPr>
          <p:cNvPr id="17" name="Rectangle 4" descr="Parchment">
            <a:extLst>
              <a:ext uri="{FF2B5EF4-FFF2-40B4-BE49-F238E27FC236}">
                <a16:creationId xmlns:a16="http://schemas.microsoft.com/office/drawing/2014/main" id="{099D48BF-FB0A-44C0-9B94-760A8E53251F}"/>
              </a:ext>
            </a:extLst>
          </p:cNvPr>
          <p:cNvSpPr>
            <a:spLocks noChangeArrowheads="1"/>
          </p:cNvSpPr>
          <p:nvPr/>
        </p:nvSpPr>
        <p:spPr bwMode="auto">
          <a:xfrm>
            <a:off x="5043488" y="3214688"/>
            <a:ext cx="2133600" cy="3048000"/>
          </a:xfrm>
          <a:prstGeom prst="rect">
            <a:avLst/>
          </a:prstGeom>
          <a:blipFill dpi="0" rotWithShape="0">
            <a:blip r:embed="rId5"/>
            <a:srcRect/>
            <a:tile tx="0" ty="0" sx="100000" sy="100000" flip="none" algn="tl"/>
          </a:blip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sz="9600">
                <a:latin typeface="Playbill" panose="040506030A0602020202" pitchFamily="82" charset="0"/>
              </a:rPr>
              <a:t>-6</a:t>
            </a:r>
            <a:endParaRPr lang="en-GB" altLang="en-US" sz="9600" baseline="30000">
              <a:latin typeface="Playbill" panose="040506030A0602020202" pitchFamily="82"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subTnLst>
                                    <p:audio>
                                      <p:cMediaNode>
                                        <p:cTn display="0" masterRel="sameClick">
                                          <p:stCondLst>
                                            <p:cond evt="begin" delay="0">
                                              <p:tn val="5"/>
                                            </p:cond>
                                          </p:stCondLst>
                                          <p:endCondLst>
                                            <p:cond evt="onStopAudio" delay="0">
                                              <p:tgtEl>
                                                <p:sldTgt/>
                                              </p:tgtEl>
                                            </p:cond>
                                          </p:endCondLst>
                                        </p:cTn>
                                        <p:tgtEl>
                                          <p:sndTgt r:embed="rId3" name="cartoon1.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dissolve">
                                      <p:cBhvr>
                                        <p:cTn id="12" dur="500"/>
                                        <p:tgtEl>
                                          <p:spTgt spid="17"/>
                                        </p:tgtEl>
                                      </p:cBhvr>
                                    </p:animEffect>
                                  </p:childTnLst>
                                  <p:subTnLst>
                                    <p:audio>
                                      <p:cMediaNode>
                                        <p:cTn display="0" masterRel="sameClick">
                                          <p:stCondLst>
                                            <p:cond evt="begin" delay="0">
                                              <p:tn val="10"/>
                                            </p:cond>
                                          </p:stCondLst>
                                          <p:endCondLst>
                                            <p:cond evt="onStopAudio" delay="0">
                                              <p:tgtEl>
                                                <p:sldTgt/>
                                              </p:tgtEl>
                                            </p:cond>
                                          </p:endCondLst>
                                        </p:cTn>
                                        <p:tgtEl>
                                          <p:sndTgt r:embed="rId4" name="boop2.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autoUpdateAnimBg="0"/>
      <p:bldP spid="17" grpId="0" animBg="1"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F77ECE73-5270-43EB-8A49-1348CBAD58E4}"/>
              </a:ext>
            </a:extLst>
          </p:cNvPr>
          <p:cNvSpPr>
            <a:spLocks noGrp="1" noChangeArrowheads="1"/>
          </p:cNvSpPr>
          <p:nvPr>
            <p:ph type="ctrTitle"/>
          </p:nvPr>
        </p:nvSpPr>
        <p:spPr>
          <a:xfrm>
            <a:off x="709399" y="368660"/>
            <a:ext cx="8095108" cy="1143000"/>
          </a:xfrm>
        </p:spPr>
        <p:txBody>
          <a:bodyPr anchor="ctr">
            <a:normAutofit fontScale="90000"/>
          </a:bodyPr>
          <a:lstStyle/>
          <a:p>
            <a:pPr algn="ctr" eaLnBrk="1" hangingPunct="1"/>
            <a:r>
              <a:rPr lang="en-US" altLang="en-US" dirty="0">
                <a:solidFill>
                  <a:srgbClr val="008000"/>
                </a:solidFill>
                <a:latin typeface="+mn-lt"/>
              </a:rPr>
              <a:t>SOLVING ONE STEP EQUATIONS</a:t>
            </a:r>
          </a:p>
        </p:txBody>
      </p:sp>
      <p:sp>
        <p:nvSpPr>
          <p:cNvPr id="2051" name="Text Box 5">
            <a:extLst>
              <a:ext uri="{FF2B5EF4-FFF2-40B4-BE49-F238E27FC236}">
                <a16:creationId xmlns:a16="http://schemas.microsoft.com/office/drawing/2014/main" id="{0763A966-EE06-41FA-BC25-01DDDCAAC8E4}"/>
              </a:ext>
            </a:extLst>
          </p:cNvPr>
          <p:cNvSpPr txBox="1">
            <a:spLocks noChangeArrowheads="1"/>
          </p:cNvSpPr>
          <p:nvPr/>
        </p:nvSpPr>
        <p:spPr bwMode="auto">
          <a:xfrm>
            <a:off x="1699419" y="1835507"/>
            <a:ext cx="579120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4200" b="1" i="1" dirty="0">
                <a:latin typeface="Arial" panose="020B0604020202020204" pitchFamily="34" charset="0"/>
              </a:rPr>
              <a:t>We will use inverse or opposite operations to solve one-step equations.</a:t>
            </a:r>
          </a:p>
        </p:txBody>
      </p:sp>
      <p:sp>
        <p:nvSpPr>
          <p:cNvPr id="2052" name="Text Box 6">
            <a:extLst>
              <a:ext uri="{FF2B5EF4-FFF2-40B4-BE49-F238E27FC236}">
                <a16:creationId xmlns:a16="http://schemas.microsoft.com/office/drawing/2014/main" id="{407C20A9-8AD6-407F-876B-759C46CF01B1}"/>
              </a:ext>
            </a:extLst>
          </p:cNvPr>
          <p:cNvSpPr txBox="1">
            <a:spLocks noChangeArrowheads="1"/>
          </p:cNvSpPr>
          <p:nvPr/>
        </p:nvSpPr>
        <p:spPr bwMode="auto">
          <a:xfrm rot="-1532048">
            <a:off x="304800" y="4724400"/>
            <a:ext cx="20574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3000">
                <a:solidFill>
                  <a:srgbClr val="FF0000"/>
                </a:solidFill>
                <a:latin typeface="Arial" panose="020B0604020202020204" pitchFamily="34" charset="0"/>
              </a:rPr>
              <a:t>x + 4 = 12</a:t>
            </a:r>
          </a:p>
        </p:txBody>
      </p:sp>
      <p:sp>
        <p:nvSpPr>
          <p:cNvPr id="2053" name="Text Box 7">
            <a:extLst>
              <a:ext uri="{FF2B5EF4-FFF2-40B4-BE49-F238E27FC236}">
                <a16:creationId xmlns:a16="http://schemas.microsoft.com/office/drawing/2014/main" id="{8D6C5BDB-BB80-4C07-837C-1983FBD87DB4}"/>
              </a:ext>
            </a:extLst>
          </p:cNvPr>
          <p:cNvSpPr txBox="1">
            <a:spLocks noChangeArrowheads="1"/>
          </p:cNvSpPr>
          <p:nvPr/>
        </p:nvSpPr>
        <p:spPr bwMode="auto">
          <a:xfrm rot="1348005">
            <a:off x="6370638" y="4919663"/>
            <a:ext cx="2239962"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3000">
                <a:solidFill>
                  <a:srgbClr val="FF00FF"/>
                </a:solidFill>
                <a:latin typeface="Arial" panose="020B0604020202020204" pitchFamily="34" charset="0"/>
              </a:rPr>
              <a:t>m – 18 = - 3</a:t>
            </a:r>
            <a:r>
              <a:rPr lang="en-US" altLang="en-US" sz="2400">
                <a:solidFill>
                  <a:srgbClr val="FF00FF"/>
                </a:solidFill>
                <a:latin typeface="Arial" panose="020B0604020202020204" pitchFamily="34" charset="0"/>
              </a:rPr>
              <a:t> </a:t>
            </a:r>
          </a:p>
        </p:txBody>
      </p:sp>
      <p:sp>
        <p:nvSpPr>
          <p:cNvPr id="2054" name="Text Box 8">
            <a:extLst>
              <a:ext uri="{FF2B5EF4-FFF2-40B4-BE49-F238E27FC236}">
                <a16:creationId xmlns:a16="http://schemas.microsoft.com/office/drawing/2014/main" id="{87E5CF24-B194-4A11-9E38-EB0598656EE4}"/>
              </a:ext>
            </a:extLst>
          </p:cNvPr>
          <p:cNvSpPr txBox="1">
            <a:spLocks noChangeArrowheads="1"/>
          </p:cNvSpPr>
          <p:nvPr/>
        </p:nvSpPr>
        <p:spPr bwMode="auto">
          <a:xfrm>
            <a:off x="2173288" y="5691188"/>
            <a:ext cx="187325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3000">
                <a:solidFill>
                  <a:srgbClr val="993300"/>
                </a:solidFill>
                <a:latin typeface="Arial" panose="020B0604020202020204" pitchFamily="34" charset="0"/>
              </a:rPr>
              <a:t>3p = - 27</a:t>
            </a:r>
          </a:p>
        </p:txBody>
      </p:sp>
      <p:graphicFrame>
        <p:nvGraphicFramePr>
          <p:cNvPr id="2055" name="Object 10">
            <a:extLst>
              <a:ext uri="{FF2B5EF4-FFF2-40B4-BE49-F238E27FC236}">
                <a16:creationId xmlns:a16="http://schemas.microsoft.com/office/drawing/2014/main" id="{7DBE000F-365F-44C0-8772-64D06262D334}"/>
              </a:ext>
            </a:extLst>
          </p:cNvPr>
          <p:cNvGraphicFramePr>
            <a:graphicFrameLocks noChangeAspect="1"/>
          </p:cNvGraphicFramePr>
          <p:nvPr/>
        </p:nvGraphicFramePr>
        <p:xfrm>
          <a:off x="4953000" y="5562600"/>
          <a:ext cx="1371600" cy="1012825"/>
        </p:xfrm>
        <a:graphic>
          <a:graphicData uri="http://schemas.openxmlformats.org/presentationml/2006/ole">
            <mc:AlternateContent xmlns:mc="http://schemas.openxmlformats.org/markup-compatibility/2006">
              <mc:Choice xmlns:v="urn:schemas-microsoft-com:vml" Requires="v">
                <p:oleObj spid="_x0000_s3074" name="Equation" r:id="rId3" imgW="533169" imgH="393529" progId="Equation.DSMT4">
                  <p:embed/>
                </p:oleObj>
              </mc:Choice>
              <mc:Fallback>
                <p:oleObj name="Equation" r:id="rId3" imgW="533169" imgH="393529" progId="Equation.DSMT4">
                  <p:embed/>
                  <p:pic>
                    <p:nvPicPr>
                      <p:cNvPr id="2055" name="Object 10">
                        <a:extLst>
                          <a:ext uri="{FF2B5EF4-FFF2-40B4-BE49-F238E27FC236}">
                            <a16:creationId xmlns:a16="http://schemas.microsoft.com/office/drawing/2014/main" id="{7DBE000F-365F-44C0-8772-64D06262D33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3000" y="5562600"/>
                        <a:ext cx="1371600" cy="1012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6" name="Text Box 11">
            <a:extLst>
              <a:ext uri="{FF2B5EF4-FFF2-40B4-BE49-F238E27FC236}">
                <a16:creationId xmlns:a16="http://schemas.microsoft.com/office/drawing/2014/main" id="{B5B8FB94-6BB5-436B-AEF0-863991544AEF}"/>
              </a:ext>
            </a:extLst>
          </p:cNvPr>
          <p:cNvSpPr txBox="1">
            <a:spLocks noChangeArrowheads="1"/>
          </p:cNvSpPr>
          <p:nvPr/>
        </p:nvSpPr>
        <p:spPr bwMode="auto">
          <a:xfrm rot="20261065">
            <a:off x="7241735" y="1237862"/>
            <a:ext cx="16764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3000">
                <a:solidFill>
                  <a:srgbClr val="FF0000"/>
                </a:solidFill>
                <a:latin typeface="Arial" panose="020B0604020202020204" pitchFamily="34" charset="0"/>
              </a:rPr>
              <a:t>8x = -72</a:t>
            </a:r>
          </a:p>
        </p:txBody>
      </p:sp>
      <p:sp>
        <p:nvSpPr>
          <p:cNvPr id="2057" name="Text Box 12">
            <a:extLst>
              <a:ext uri="{FF2B5EF4-FFF2-40B4-BE49-F238E27FC236}">
                <a16:creationId xmlns:a16="http://schemas.microsoft.com/office/drawing/2014/main" id="{DC4D3DC1-A222-4045-BA6C-2152CAE6FB0C}"/>
              </a:ext>
            </a:extLst>
          </p:cNvPr>
          <p:cNvSpPr txBox="1">
            <a:spLocks noChangeArrowheads="1"/>
          </p:cNvSpPr>
          <p:nvPr/>
        </p:nvSpPr>
        <p:spPr bwMode="auto">
          <a:xfrm rot="1348005">
            <a:off x="0" y="1905000"/>
            <a:ext cx="2239963"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3000">
                <a:solidFill>
                  <a:srgbClr val="FF00FF"/>
                </a:solidFill>
                <a:latin typeface="Arial" panose="020B0604020202020204" pitchFamily="34" charset="0"/>
              </a:rPr>
              <a:t>m + 18 = 3</a:t>
            </a:r>
            <a:r>
              <a:rPr lang="en-US" altLang="en-US" sz="2400">
                <a:solidFill>
                  <a:srgbClr val="FF00FF"/>
                </a:solidFill>
                <a:latin typeface="Arial" panose="020B0604020202020204" pitchFamily="34" charset="0"/>
              </a:rPr>
              <a: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4579" name="Text Box 3">
            <a:extLst>
              <a:ext uri="{FF2B5EF4-FFF2-40B4-BE49-F238E27FC236}">
                <a16:creationId xmlns:a16="http://schemas.microsoft.com/office/drawing/2014/main" id="{B99B99F1-E5BF-44E0-912B-45831E01DDEF}"/>
              </a:ext>
            </a:extLst>
          </p:cNvPr>
          <p:cNvSpPr txBox="1">
            <a:spLocks noChangeArrowheads="1"/>
          </p:cNvSpPr>
          <p:nvPr/>
        </p:nvSpPr>
        <p:spPr bwMode="auto">
          <a:xfrm>
            <a:off x="152400" y="4797928"/>
            <a:ext cx="8839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2400" b="1" dirty="0">
                <a:solidFill>
                  <a:srgbClr val="FF00FF"/>
                </a:solidFill>
                <a:latin typeface="Verdana" panose="020B0604030504040204" pitchFamily="34" charset="0"/>
              </a:rPr>
              <a:t>What you do to one side of the equation must also be done to the other side to keep it balanced.</a:t>
            </a:r>
          </a:p>
        </p:txBody>
      </p:sp>
      <p:pic>
        <p:nvPicPr>
          <p:cNvPr id="24580" name="Picture 4" descr="sl00738_">
            <a:extLst>
              <a:ext uri="{FF2B5EF4-FFF2-40B4-BE49-F238E27FC236}">
                <a16:creationId xmlns:a16="http://schemas.microsoft.com/office/drawing/2014/main" id="{A17D8161-EF74-479D-9A14-A0A4C17864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2280" y="3610478"/>
            <a:ext cx="1600200"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2" name="Text Box 6">
            <a:extLst>
              <a:ext uri="{FF2B5EF4-FFF2-40B4-BE49-F238E27FC236}">
                <a16:creationId xmlns:a16="http://schemas.microsoft.com/office/drawing/2014/main" id="{39D91F94-C982-43D5-B311-C7BAE36E236A}"/>
              </a:ext>
            </a:extLst>
          </p:cNvPr>
          <p:cNvSpPr txBox="1">
            <a:spLocks noChangeArrowheads="1"/>
          </p:cNvSpPr>
          <p:nvPr/>
        </p:nvSpPr>
        <p:spPr bwMode="auto">
          <a:xfrm>
            <a:off x="1115616" y="3050539"/>
            <a:ext cx="62484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2400" b="1" dirty="0">
                <a:solidFill>
                  <a:srgbClr val="FF0000"/>
                </a:solidFill>
                <a:latin typeface="+mn-lt"/>
              </a:rPr>
              <a:t>An equation is like a balance scale because it shows that two quantities are equal.</a:t>
            </a:r>
          </a:p>
        </p:txBody>
      </p:sp>
      <p:pic>
        <p:nvPicPr>
          <p:cNvPr id="24583" name="Picture 7" descr="in00953_">
            <a:extLst>
              <a:ext uri="{FF2B5EF4-FFF2-40B4-BE49-F238E27FC236}">
                <a16:creationId xmlns:a16="http://schemas.microsoft.com/office/drawing/2014/main" id="{18C0D16F-4207-42FF-AD59-3031A04A16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3848" y="507364"/>
            <a:ext cx="2473325" cy="221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24583"/>
                                        </p:tgtEl>
                                        <p:attrNameLst>
                                          <p:attrName>style.visibility</p:attrName>
                                        </p:attrNameLst>
                                      </p:cBhvr>
                                      <p:to>
                                        <p:strVal val="visible"/>
                                      </p:to>
                                    </p:set>
                                    <p:anim calcmode="lin" valueType="num">
                                      <p:cBhvr>
                                        <p:cTn id="7" dur="500" fill="hold"/>
                                        <p:tgtEl>
                                          <p:spTgt spid="24583"/>
                                        </p:tgtEl>
                                        <p:attrNameLst>
                                          <p:attrName>ppt_w</p:attrName>
                                        </p:attrNameLst>
                                      </p:cBhvr>
                                      <p:tavLst>
                                        <p:tav tm="0">
                                          <p:val>
                                            <p:fltVal val="0"/>
                                          </p:val>
                                        </p:tav>
                                        <p:tav tm="100000">
                                          <p:val>
                                            <p:strVal val="#ppt_w"/>
                                          </p:val>
                                        </p:tav>
                                      </p:tavLst>
                                    </p:anim>
                                    <p:anim calcmode="lin" valueType="num">
                                      <p:cBhvr>
                                        <p:cTn id="8" dur="500" fill="hold"/>
                                        <p:tgtEl>
                                          <p:spTgt spid="24583"/>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4582"/>
                                        </p:tgtEl>
                                        <p:attrNameLst>
                                          <p:attrName>style.visibility</p:attrName>
                                        </p:attrNameLst>
                                      </p:cBhvr>
                                      <p:to>
                                        <p:strVal val="visible"/>
                                      </p:to>
                                    </p:set>
                                    <p:anim calcmode="lin" valueType="num">
                                      <p:cBhvr additive="base">
                                        <p:cTn id="13" dur="500" fill="hold"/>
                                        <p:tgtEl>
                                          <p:spTgt spid="24582"/>
                                        </p:tgtEl>
                                        <p:attrNameLst>
                                          <p:attrName>ppt_x</p:attrName>
                                        </p:attrNameLst>
                                      </p:cBhvr>
                                      <p:tavLst>
                                        <p:tav tm="0">
                                          <p:val>
                                            <p:strVal val="0-#ppt_w/2"/>
                                          </p:val>
                                        </p:tav>
                                        <p:tav tm="100000">
                                          <p:val>
                                            <p:strVal val="#ppt_x"/>
                                          </p:val>
                                        </p:tav>
                                      </p:tavLst>
                                    </p:anim>
                                    <p:anim calcmode="lin" valueType="num">
                                      <p:cBhvr additive="base">
                                        <p:cTn id="14" dur="500" fill="hold"/>
                                        <p:tgtEl>
                                          <p:spTgt spid="24582"/>
                                        </p:tgtEl>
                                        <p:attrNameLst>
                                          <p:attrName>ppt_y</p:attrName>
                                        </p:attrNameLst>
                                      </p:cBhvr>
                                      <p:tavLst>
                                        <p:tav tm="0">
                                          <p:val>
                                            <p:strVal val="#ppt_y"/>
                                          </p:val>
                                        </p:tav>
                                        <p:tav tm="100000">
                                          <p:val>
                                            <p:strVal val="#ppt_y"/>
                                          </p:val>
                                        </p:tav>
                                      </p:tavLst>
                                    </p:anim>
                                  </p:childTnLst>
                                </p:cTn>
                              </p:par>
                            </p:childTnLst>
                          </p:cTn>
                        </p:par>
                        <p:par>
                          <p:cTn id="15" fill="hold" nodeType="afterGroup">
                            <p:stCondLst>
                              <p:cond delay="500"/>
                            </p:stCondLst>
                            <p:childTnLst>
                              <p:par>
                                <p:cTn id="16" presetID="2" presetClass="entr" presetSubtype="8" fill="hold" nodeType="afterEffect">
                                  <p:stCondLst>
                                    <p:cond delay="0"/>
                                  </p:stCondLst>
                                  <p:childTnLst>
                                    <p:set>
                                      <p:cBhvr>
                                        <p:cTn id="17" dur="1" fill="hold">
                                          <p:stCondLst>
                                            <p:cond delay="0"/>
                                          </p:stCondLst>
                                        </p:cTn>
                                        <p:tgtEl>
                                          <p:spTgt spid="24580"/>
                                        </p:tgtEl>
                                        <p:attrNameLst>
                                          <p:attrName>style.visibility</p:attrName>
                                        </p:attrNameLst>
                                      </p:cBhvr>
                                      <p:to>
                                        <p:strVal val="visible"/>
                                      </p:to>
                                    </p:set>
                                    <p:anim calcmode="lin" valueType="num">
                                      <p:cBhvr additive="base">
                                        <p:cTn id="18" dur="500" fill="hold"/>
                                        <p:tgtEl>
                                          <p:spTgt spid="24580"/>
                                        </p:tgtEl>
                                        <p:attrNameLst>
                                          <p:attrName>ppt_x</p:attrName>
                                        </p:attrNameLst>
                                      </p:cBhvr>
                                      <p:tavLst>
                                        <p:tav tm="0">
                                          <p:val>
                                            <p:strVal val="0-#ppt_w/2"/>
                                          </p:val>
                                        </p:tav>
                                        <p:tav tm="100000">
                                          <p:val>
                                            <p:strVal val="#ppt_x"/>
                                          </p:val>
                                        </p:tav>
                                      </p:tavLst>
                                    </p:anim>
                                    <p:anim calcmode="lin" valueType="num">
                                      <p:cBhvr additive="base">
                                        <p:cTn id="19" dur="500" fill="hold"/>
                                        <p:tgtEl>
                                          <p:spTgt spid="24580"/>
                                        </p:tgtEl>
                                        <p:attrNameLst>
                                          <p:attrName>ppt_y</p:attrName>
                                        </p:attrNameLst>
                                      </p:cBhvr>
                                      <p:tavLst>
                                        <p:tav tm="0">
                                          <p:val>
                                            <p:strVal val="#ppt_y"/>
                                          </p:val>
                                        </p:tav>
                                        <p:tav tm="100000">
                                          <p:val>
                                            <p:strVal val="#ppt_y"/>
                                          </p:val>
                                        </p:tav>
                                      </p:tavLst>
                                    </p:anim>
                                  </p:childTnLst>
                                </p:cTn>
                              </p:par>
                            </p:childTnLst>
                          </p:cTn>
                        </p:par>
                        <p:par>
                          <p:cTn id="20" fill="hold" nodeType="afterGroup">
                            <p:stCondLst>
                              <p:cond delay="1000"/>
                            </p:stCondLst>
                            <p:childTnLst>
                              <p:par>
                                <p:cTn id="21" presetID="17" presetClass="entr" presetSubtype="4" fill="hold" grpId="0" nodeType="afterEffect">
                                  <p:stCondLst>
                                    <p:cond delay="0"/>
                                  </p:stCondLst>
                                  <p:childTnLst>
                                    <p:set>
                                      <p:cBhvr>
                                        <p:cTn id="22" dur="1" fill="hold">
                                          <p:stCondLst>
                                            <p:cond delay="0"/>
                                          </p:stCondLst>
                                        </p:cTn>
                                        <p:tgtEl>
                                          <p:spTgt spid="24579"/>
                                        </p:tgtEl>
                                        <p:attrNameLst>
                                          <p:attrName>style.visibility</p:attrName>
                                        </p:attrNameLst>
                                      </p:cBhvr>
                                      <p:to>
                                        <p:strVal val="visible"/>
                                      </p:to>
                                    </p:set>
                                    <p:anim calcmode="lin" valueType="num">
                                      <p:cBhvr>
                                        <p:cTn id="23" dur="500" fill="hold"/>
                                        <p:tgtEl>
                                          <p:spTgt spid="24579"/>
                                        </p:tgtEl>
                                        <p:attrNameLst>
                                          <p:attrName>ppt_x</p:attrName>
                                        </p:attrNameLst>
                                      </p:cBhvr>
                                      <p:tavLst>
                                        <p:tav tm="0">
                                          <p:val>
                                            <p:strVal val="#ppt_x"/>
                                          </p:val>
                                        </p:tav>
                                        <p:tav tm="100000">
                                          <p:val>
                                            <p:strVal val="#ppt_x"/>
                                          </p:val>
                                        </p:tav>
                                      </p:tavLst>
                                    </p:anim>
                                    <p:anim calcmode="lin" valueType="num">
                                      <p:cBhvr>
                                        <p:cTn id="24" dur="500" fill="hold"/>
                                        <p:tgtEl>
                                          <p:spTgt spid="24579"/>
                                        </p:tgtEl>
                                        <p:attrNameLst>
                                          <p:attrName>ppt_y</p:attrName>
                                        </p:attrNameLst>
                                      </p:cBhvr>
                                      <p:tavLst>
                                        <p:tav tm="0">
                                          <p:val>
                                            <p:strVal val="#ppt_y+#ppt_h/2"/>
                                          </p:val>
                                        </p:tav>
                                        <p:tav tm="100000">
                                          <p:val>
                                            <p:strVal val="#ppt_y"/>
                                          </p:val>
                                        </p:tav>
                                      </p:tavLst>
                                    </p:anim>
                                    <p:anim calcmode="lin" valueType="num">
                                      <p:cBhvr>
                                        <p:cTn id="25" dur="500" fill="hold"/>
                                        <p:tgtEl>
                                          <p:spTgt spid="24579"/>
                                        </p:tgtEl>
                                        <p:attrNameLst>
                                          <p:attrName>ppt_w</p:attrName>
                                        </p:attrNameLst>
                                      </p:cBhvr>
                                      <p:tavLst>
                                        <p:tav tm="0">
                                          <p:val>
                                            <p:strVal val="#ppt_w"/>
                                          </p:val>
                                        </p:tav>
                                        <p:tav tm="100000">
                                          <p:val>
                                            <p:strVal val="#ppt_w"/>
                                          </p:val>
                                        </p:tav>
                                      </p:tavLst>
                                    </p:anim>
                                    <p:anim calcmode="lin" valueType="num">
                                      <p:cBhvr>
                                        <p:cTn id="26" dur="500" fill="hold"/>
                                        <p:tgtEl>
                                          <p:spTgt spid="2457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autoUpdateAnimBg="0"/>
      <p:bldP spid="24582" grpId="0"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F19782C8-1831-4330-BC9F-76C3E15BC2BA}"/>
              </a:ext>
            </a:extLst>
          </p:cNvPr>
          <p:cNvSpPr>
            <a:spLocks noGrp="1" noChangeArrowheads="1"/>
          </p:cNvSpPr>
          <p:nvPr>
            <p:ph type="title"/>
          </p:nvPr>
        </p:nvSpPr>
        <p:spPr>
          <a:xfrm>
            <a:off x="685800" y="228600"/>
            <a:ext cx="7772400" cy="1143000"/>
          </a:xfrm>
        </p:spPr>
        <p:txBody>
          <a:bodyPr/>
          <a:lstStyle/>
          <a:p>
            <a:pPr algn="ctr" eaLnBrk="1" hangingPunct="1">
              <a:defRPr/>
            </a:pPr>
            <a:r>
              <a:rPr lang="en-US" b="1" i="1" dirty="0">
                <a:solidFill>
                  <a:srgbClr val="FF0000"/>
                </a:solidFill>
                <a:effectLst>
                  <a:outerShdw blurRad="38100" dist="38100" dir="2700000" algn="tl">
                    <a:srgbClr val="000000"/>
                  </a:outerShdw>
                </a:effectLst>
              </a:rPr>
              <a:t>Keep the scale balanced.</a:t>
            </a:r>
          </a:p>
        </p:txBody>
      </p:sp>
      <p:pic>
        <p:nvPicPr>
          <p:cNvPr id="4099" name="Picture 4" descr="j0213279">
            <a:extLst>
              <a:ext uri="{FF2B5EF4-FFF2-40B4-BE49-F238E27FC236}">
                <a16:creationId xmlns:a16="http://schemas.microsoft.com/office/drawing/2014/main" id="{94ADB67E-A239-410A-97FC-77827110FB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5175" y="2801938"/>
            <a:ext cx="5432425" cy="5554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6" name="Text Box 6">
            <a:extLst>
              <a:ext uri="{FF2B5EF4-FFF2-40B4-BE49-F238E27FC236}">
                <a16:creationId xmlns:a16="http://schemas.microsoft.com/office/drawing/2014/main" id="{7976FE7E-A7DF-4688-AD1D-771246F4A9BD}"/>
              </a:ext>
            </a:extLst>
          </p:cNvPr>
          <p:cNvSpPr txBox="1">
            <a:spLocks noChangeArrowheads="1"/>
          </p:cNvSpPr>
          <p:nvPr/>
        </p:nvSpPr>
        <p:spPr bwMode="auto">
          <a:xfrm>
            <a:off x="457200" y="1447800"/>
            <a:ext cx="273050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3000" dirty="0">
                <a:solidFill>
                  <a:srgbClr val="993300"/>
                </a:solidFill>
                <a:latin typeface="+mn-lt"/>
              </a:rPr>
              <a:t>If we add 3 apples to this side…</a:t>
            </a:r>
          </a:p>
        </p:txBody>
      </p:sp>
      <p:sp>
        <p:nvSpPr>
          <p:cNvPr id="25607" name="Freeform 7">
            <a:extLst>
              <a:ext uri="{FF2B5EF4-FFF2-40B4-BE49-F238E27FC236}">
                <a16:creationId xmlns:a16="http://schemas.microsoft.com/office/drawing/2014/main" id="{0590340D-61BF-4E29-815A-AB31125EA9F2}"/>
              </a:ext>
            </a:extLst>
          </p:cNvPr>
          <p:cNvSpPr>
            <a:spLocks/>
          </p:cNvSpPr>
          <p:nvPr/>
        </p:nvSpPr>
        <p:spPr bwMode="auto">
          <a:xfrm>
            <a:off x="1295400" y="2971800"/>
            <a:ext cx="914400" cy="2057400"/>
          </a:xfrm>
          <a:custGeom>
            <a:avLst/>
            <a:gdLst>
              <a:gd name="T0" fmla="*/ 2147483646 w 720"/>
              <a:gd name="T1" fmla="*/ 0 h 1440"/>
              <a:gd name="T2" fmla="*/ 2147483646 w 720"/>
              <a:gd name="T3" fmla="*/ 2147483646 h 1440"/>
              <a:gd name="T4" fmla="*/ 2147483646 w 720"/>
              <a:gd name="T5" fmla="*/ 2147483646 h 1440"/>
              <a:gd name="T6" fmla="*/ 0 60000 65536"/>
              <a:gd name="T7" fmla="*/ 0 60000 65536"/>
              <a:gd name="T8" fmla="*/ 0 60000 65536"/>
            </a:gdLst>
            <a:ahLst/>
            <a:cxnLst>
              <a:cxn ang="T6">
                <a:pos x="T0" y="T1"/>
              </a:cxn>
              <a:cxn ang="T7">
                <a:pos x="T2" y="T3"/>
              </a:cxn>
              <a:cxn ang="T8">
                <a:pos x="T4" y="T5"/>
              </a:cxn>
            </a:cxnLst>
            <a:rect l="0" t="0" r="r" b="b"/>
            <a:pathLst>
              <a:path w="720" h="1440">
                <a:moveTo>
                  <a:pt x="144" y="0"/>
                </a:moveTo>
                <a:cubicBezTo>
                  <a:pt x="72" y="168"/>
                  <a:pt x="0" y="336"/>
                  <a:pt x="96" y="576"/>
                </a:cubicBezTo>
                <a:cubicBezTo>
                  <a:pt x="192" y="816"/>
                  <a:pt x="616" y="1296"/>
                  <a:pt x="720" y="1440"/>
                </a:cubicBezTo>
              </a:path>
            </a:pathLst>
          </a:custGeom>
          <a:noFill/>
          <a:ln w="76200" cmpd="sng">
            <a:solidFill>
              <a:srgbClr val="FF0000"/>
            </a:solidFill>
            <a:round/>
            <a:headEnd type="none"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08" name="Text Box 8">
            <a:extLst>
              <a:ext uri="{FF2B5EF4-FFF2-40B4-BE49-F238E27FC236}">
                <a16:creationId xmlns:a16="http://schemas.microsoft.com/office/drawing/2014/main" id="{2A322051-D3B4-4407-B434-AAD08090AB75}"/>
              </a:ext>
            </a:extLst>
          </p:cNvPr>
          <p:cNvSpPr txBox="1">
            <a:spLocks noChangeArrowheads="1"/>
          </p:cNvSpPr>
          <p:nvPr/>
        </p:nvSpPr>
        <p:spPr bwMode="auto">
          <a:xfrm>
            <a:off x="6248400" y="1447800"/>
            <a:ext cx="2209800" cy="146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3000" dirty="0">
                <a:solidFill>
                  <a:srgbClr val="993300"/>
                </a:solidFill>
                <a:latin typeface="+mn-lt"/>
              </a:rPr>
              <a:t>What must we do to this side?</a:t>
            </a:r>
          </a:p>
        </p:txBody>
      </p:sp>
      <p:sp>
        <p:nvSpPr>
          <p:cNvPr id="25609" name="Freeform 9">
            <a:extLst>
              <a:ext uri="{FF2B5EF4-FFF2-40B4-BE49-F238E27FC236}">
                <a16:creationId xmlns:a16="http://schemas.microsoft.com/office/drawing/2014/main" id="{47C67F7B-2809-4ECF-9CCE-C67AE211B292}"/>
              </a:ext>
            </a:extLst>
          </p:cNvPr>
          <p:cNvSpPr>
            <a:spLocks/>
          </p:cNvSpPr>
          <p:nvPr/>
        </p:nvSpPr>
        <p:spPr bwMode="auto">
          <a:xfrm rot="21160078" flipH="1">
            <a:off x="7150100" y="2986088"/>
            <a:ext cx="1379538" cy="2228850"/>
          </a:xfrm>
          <a:custGeom>
            <a:avLst/>
            <a:gdLst>
              <a:gd name="T0" fmla="*/ 2147483646 w 720"/>
              <a:gd name="T1" fmla="*/ 0 h 1440"/>
              <a:gd name="T2" fmla="*/ 2147483646 w 720"/>
              <a:gd name="T3" fmla="*/ 2147483646 h 1440"/>
              <a:gd name="T4" fmla="*/ 2147483646 w 720"/>
              <a:gd name="T5" fmla="*/ 2147483646 h 1440"/>
              <a:gd name="T6" fmla="*/ 0 60000 65536"/>
              <a:gd name="T7" fmla="*/ 0 60000 65536"/>
              <a:gd name="T8" fmla="*/ 0 60000 65536"/>
            </a:gdLst>
            <a:ahLst/>
            <a:cxnLst>
              <a:cxn ang="T6">
                <a:pos x="T0" y="T1"/>
              </a:cxn>
              <a:cxn ang="T7">
                <a:pos x="T2" y="T3"/>
              </a:cxn>
              <a:cxn ang="T8">
                <a:pos x="T4" y="T5"/>
              </a:cxn>
            </a:cxnLst>
            <a:rect l="0" t="0" r="r" b="b"/>
            <a:pathLst>
              <a:path w="720" h="1440">
                <a:moveTo>
                  <a:pt x="144" y="0"/>
                </a:moveTo>
                <a:cubicBezTo>
                  <a:pt x="72" y="168"/>
                  <a:pt x="0" y="336"/>
                  <a:pt x="96" y="576"/>
                </a:cubicBezTo>
                <a:cubicBezTo>
                  <a:pt x="192" y="816"/>
                  <a:pt x="616" y="1296"/>
                  <a:pt x="720" y="1440"/>
                </a:cubicBezTo>
              </a:path>
            </a:pathLst>
          </a:custGeom>
          <a:noFill/>
          <a:ln w="76200" cmpd="sng">
            <a:solidFill>
              <a:srgbClr val="FF0000"/>
            </a:solidFill>
            <a:round/>
            <a:headEnd type="none"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25611" name="Picture 11" descr="tn_Appleimage_gif">
            <a:extLst>
              <a:ext uri="{FF2B5EF4-FFF2-40B4-BE49-F238E27FC236}">
                <a16:creationId xmlns:a16="http://schemas.microsoft.com/office/drawing/2014/main" id="{593E7FC3-AE68-4F60-8AC6-0747DA624B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43225" y="5381625"/>
            <a:ext cx="485775"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4" name="Picture 14" descr="tn_Appleimage_gif">
            <a:extLst>
              <a:ext uri="{FF2B5EF4-FFF2-40B4-BE49-F238E27FC236}">
                <a16:creationId xmlns:a16="http://schemas.microsoft.com/office/drawing/2014/main" id="{4460BF38-39CD-425E-9F9F-907FC0415B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5381625"/>
            <a:ext cx="485775"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5" name="Picture 15" descr="tn_Appleimage_gif">
            <a:extLst>
              <a:ext uri="{FF2B5EF4-FFF2-40B4-BE49-F238E27FC236}">
                <a16:creationId xmlns:a16="http://schemas.microsoft.com/office/drawing/2014/main" id="{B800916E-4CF7-4D21-B2D9-56CB3600F7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1925" y="4873625"/>
            <a:ext cx="485775"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6" name="Picture 16" descr="tn_Appleimage_gif">
            <a:extLst>
              <a:ext uri="{FF2B5EF4-FFF2-40B4-BE49-F238E27FC236}">
                <a16:creationId xmlns:a16="http://schemas.microsoft.com/office/drawing/2014/main" id="{A77B37E6-FB53-45E6-A4E7-FAA5978824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54725" y="5318125"/>
            <a:ext cx="485775"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7" name="Picture 17" descr="tn_Appleimage_gif">
            <a:extLst>
              <a:ext uri="{FF2B5EF4-FFF2-40B4-BE49-F238E27FC236}">
                <a16:creationId xmlns:a16="http://schemas.microsoft.com/office/drawing/2014/main" id="{CA92CCC9-A025-454C-A6AC-25B1B68808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75425" y="5318125"/>
            <a:ext cx="485775"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8" name="Picture 18" descr="tn_Appleimage_gif">
            <a:extLst>
              <a:ext uri="{FF2B5EF4-FFF2-40B4-BE49-F238E27FC236}">
                <a16:creationId xmlns:a16="http://schemas.microsoft.com/office/drawing/2014/main" id="{6F318B3B-A247-4800-A907-124F5F4BB2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8725" y="4810125"/>
            <a:ext cx="485775"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5606"/>
                                        </p:tgtEl>
                                        <p:attrNameLst>
                                          <p:attrName>style.visibility</p:attrName>
                                        </p:attrNameLst>
                                      </p:cBhvr>
                                      <p:to>
                                        <p:strVal val="visible"/>
                                      </p:to>
                                    </p:set>
                                    <p:animEffect transition="in" filter="wipe(left)">
                                      <p:cBhvr>
                                        <p:cTn id="7" dur="1000"/>
                                        <p:tgtEl>
                                          <p:spTgt spid="25606"/>
                                        </p:tgtEl>
                                      </p:cBhvr>
                                    </p:animEffect>
                                  </p:childTnLst>
                                </p:cTn>
                              </p:par>
                            </p:childTnLst>
                          </p:cTn>
                        </p:par>
                        <p:par>
                          <p:cTn id="8" fill="hold" nodeType="afterGroup">
                            <p:stCondLst>
                              <p:cond delay="1000"/>
                            </p:stCondLst>
                            <p:childTnLst>
                              <p:par>
                                <p:cTn id="9" presetID="22" presetClass="entr" presetSubtype="1" fill="hold" nodeType="afterEffect">
                                  <p:stCondLst>
                                    <p:cond delay="0"/>
                                  </p:stCondLst>
                                  <p:childTnLst>
                                    <p:set>
                                      <p:cBhvr>
                                        <p:cTn id="10" dur="1" fill="hold">
                                          <p:stCondLst>
                                            <p:cond delay="0"/>
                                          </p:stCondLst>
                                        </p:cTn>
                                        <p:tgtEl>
                                          <p:spTgt spid="25607"/>
                                        </p:tgtEl>
                                        <p:attrNameLst>
                                          <p:attrName>style.visibility</p:attrName>
                                        </p:attrNameLst>
                                      </p:cBhvr>
                                      <p:to>
                                        <p:strVal val="visible"/>
                                      </p:to>
                                    </p:set>
                                    <p:animEffect transition="in" filter="wipe(up)">
                                      <p:cBhvr>
                                        <p:cTn id="11" dur="1000"/>
                                        <p:tgtEl>
                                          <p:spTgt spid="25607"/>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ntr" presetSubtype="8" fill="hold" nodeType="clickEffect">
                                  <p:stCondLst>
                                    <p:cond delay="0"/>
                                  </p:stCondLst>
                                  <p:childTnLst>
                                    <p:set>
                                      <p:cBhvr>
                                        <p:cTn id="15" dur="1" fill="hold">
                                          <p:stCondLst>
                                            <p:cond delay="0"/>
                                          </p:stCondLst>
                                        </p:cTn>
                                        <p:tgtEl>
                                          <p:spTgt spid="25611"/>
                                        </p:tgtEl>
                                        <p:attrNameLst>
                                          <p:attrName>style.visibility</p:attrName>
                                        </p:attrNameLst>
                                      </p:cBhvr>
                                      <p:to>
                                        <p:strVal val="visible"/>
                                      </p:to>
                                    </p:set>
                                    <p:anim calcmode="lin" valueType="num">
                                      <p:cBhvr additive="base">
                                        <p:cTn id="16" dur="500" fill="hold"/>
                                        <p:tgtEl>
                                          <p:spTgt spid="25611"/>
                                        </p:tgtEl>
                                        <p:attrNameLst>
                                          <p:attrName>ppt_x</p:attrName>
                                        </p:attrNameLst>
                                      </p:cBhvr>
                                      <p:tavLst>
                                        <p:tav tm="0">
                                          <p:val>
                                            <p:strVal val="0-#ppt_w/2"/>
                                          </p:val>
                                        </p:tav>
                                        <p:tav tm="100000">
                                          <p:val>
                                            <p:strVal val="#ppt_x"/>
                                          </p:val>
                                        </p:tav>
                                      </p:tavLst>
                                    </p:anim>
                                    <p:anim calcmode="lin" valueType="num">
                                      <p:cBhvr additive="base">
                                        <p:cTn id="17" dur="500" fill="hold"/>
                                        <p:tgtEl>
                                          <p:spTgt spid="25611"/>
                                        </p:tgtEl>
                                        <p:attrNameLst>
                                          <p:attrName>ppt_y</p:attrName>
                                        </p:attrNameLst>
                                      </p:cBhvr>
                                      <p:tavLst>
                                        <p:tav tm="0">
                                          <p:val>
                                            <p:strVal val="#ppt_y"/>
                                          </p:val>
                                        </p:tav>
                                        <p:tav tm="100000">
                                          <p:val>
                                            <p:strVal val="#ppt_y"/>
                                          </p:val>
                                        </p:tav>
                                      </p:tavLst>
                                    </p:anim>
                                  </p:childTnLst>
                                </p:cTn>
                              </p:par>
                            </p:childTnLst>
                          </p:cTn>
                        </p:par>
                        <p:par>
                          <p:cTn id="18" fill="hold" nodeType="afterGroup">
                            <p:stCondLst>
                              <p:cond delay="500"/>
                            </p:stCondLst>
                            <p:childTnLst>
                              <p:par>
                                <p:cTn id="19" presetID="2" presetClass="entr" presetSubtype="8" fill="hold" nodeType="afterEffect">
                                  <p:stCondLst>
                                    <p:cond delay="0"/>
                                  </p:stCondLst>
                                  <p:childTnLst>
                                    <p:set>
                                      <p:cBhvr>
                                        <p:cTn id="20" dur="1" fill="hold">
                                          <p:stCondLst>
                                            <p:cond delay="0"/>
                                          </p:stCondLst>
                                        </p:cTn>
                                        <p:tgtEl>
                                          <p:spTgt spid="25614"/>
                                        </p:tgtEl>
                                        <p:attrNameLst>
                                          <p:attrName>style.visibility</p:attrName>
                                        </p:attrNameLst>
                                      </p:cBhvr>
                                      <p:to>
                                        <p:strVal val="visible"/>
                                      </p:to>
                                    </p:set>
                                    <p:anim calcmode="lin" valueType="num">
                                      <p:cBhvr additive="base">
                                        <p:cTn id="21" dur="500" fill="hold"/>
                                        <p:tgtEl>
                                          <p:spTgt spid="25614"/>
                                        </p:tgtEl>
                                        <p:attrNameLst>
                                          <p:attrName>ppt_x</p:attrName>
                                        </p:attrNameLst>
                                      </p:cBhvr>
                                      <p:tavLst>
                                        <p:tav tm="0">
                                          <p:val>
                                            <p:strVal val="0-#ppt_w/2"/>
                                          </p:val>
                                        </p:tav>
                                        <p:tav tm="100000">
                                          <p:val>
                                            <p:strVal val="#ppt_x"/>
                                          </p:val>
                                        </p:tav>
                                      </p:tavLst>
                                    </p:anim>
                                    <p:anim calcmode="lin" valueType="num">
                                      <p:cBhvr additive="base">
                                        <p:cTn id="22" dur="500" fill="hold"/>
                                        <p:tgtEl>
                                          <p:spTgt spid="25614"/>
                                        </p:tgtEl>
                                        <p:attrNameLst>
                                          <p:attrName>ppt_y</p:attrName>
                                        </p:attrNameLst>
                                      </p:cBhvr>
                                      <p:tavLst>
                                        <p:tav tm="0">
                                          <p:val>
                                            <p:strVal val="#ppt_y"/>
                                          </p:val>
                                        </p:tav>
                                        <p:tav tm="100000">
                                          <p:val>
                                            <p:strVal val="#ppt_y"/>
                                          </p:val>
                                        </p:tav>
                                      </p:tavLst>
                                    </p:anim>
                                  </p:childTnLst>
                                </p:cTn>
                              </p:par>
                            </p:childTnLst>
                          </p:cTn>
                        </p:par>
                        <p:par>
                          <p:cTn id="23" fill="hold" nodeType="afterGroup">
                            <p:stCondLst>
                              <p:cond delay="1000"/>
                            </p:stCondLst>
                            <p:childTnLst>
                              <p:par>
                                <p:cTn id="24" presetID="2" presetClass="entr" presetSubtype="8" fill="hold" nodeType="afterEffect">
                                  <p:stCondLst>
                                    <p:cond delay="0"/>
                                  </p:stCondLst>
                                  <p:childTnLst>
                                    <p:set>
                                      <p:cBhvr>
                                        <p:cTn id="25" dur="1" fill="hold">
                                          <p:stCondLst>
                                            <p:cond delay="0"/>
                                          </p:stCondLst>
                                        </p:cTn>
                                        <p:tgtEl>
                                          <p:spTgt spid="25615"/>
                                        </p:tgtEl>
                                        <p:attrNameLst>
                                          <p:attrName>style.visibility</p:attrName>
                                        </p:attrNameLst>
                                      </p:cBhvr>
                                      <p:to>
                                        <p:strVal val="visible"/>
                                      </p:to>
                                    </p:set>
                                    <p:anim calcmode="lin" valueType="num">
                                      <p:cBhvr additive="base">
                                        <p:cTn id="26" dur="500" fill="hold"/>
                                        <p:tgtEl>
                                          <p:spTgt spid="25615"/>
                                        </p:tgtEl>
                                        <p:attrNameLst>
                                          <p:attrName>ppt_x</p:attrName>
                                        </p:attrNameLst>
                                      </p:cBhvr>
                                      <p:tavLst>
                                        <p:tav tm="0">
                                          <p:val>
                                            <p:strVal val="0-#ppt_w/2"/>
                                          </p:val>
                                        </p:tav>
                                        <p:tav tm="100000">
                                          <p:val>
                                            <p:strVal val="#ppt_x"/>
                                          </p:val>
                                        </p:tav>
                                      </p:tavLst>
                                    </p:anim>
                                    <p:anim calcmode="lin" valueType="num">
                                      <p:cBhvr additive="base">
                                        <p:cTn id="27" dur="500" fill="hold"/>
                                        <p:tgtEl>
                                          <p:spTgt spid="25615"/>
                                        </p:tgtEl>
                                        <p:attrNameLst>
                                          <p:attrName>ppt_y</p:attrName>
                                        </p:attrNameLst>
                                      </p:cBhvr>
                                      <p:tavLst>
                                        <p:tav tm="0">
                                          <p:val>
                                            <p:strVal val="#ppt_y"/>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5608"/>
                                        </p:tgtEl>
                                        <p:attrNameLst>
                                          <p:attrName>style.visibility</p:attrName>
                                        </p:attrNameLst>
                                      </p:cBhvr>
                                      <p:to>
                                        <p:strVal val="visible"/>
                                      </p:to>
                                    </p:set>
                                    <p:animEffect transition="in" filter="wipe(left)">
                                      <p:cBhvr>
                                        <p:cTn id="32" dur="1000"/>
                                        <p:tgtEl>
                                          <p:spTgt spid="25608"/>
                                        </p:tgtEl>
                                      </p:cBhvr>
                                    </p:animEffect>
                                  </p:childTnLst>
                                </p:cTn>
                              </p:par>
                            </p:childTnLst>
                          </p:cTn>
                        </p:par>
                        <p:par>
                          <p:cTn id="33" fill="hold" nodeType="afterGroup">
                            <p:stCondLst>
                              <p:cond delay="1000"/>
                            </p:stCondLst>
                            <p:childTnLst>
                              <p:par>
                                <p:cTn id="34" presetID="22" presetClass="entr" presetSubtype="1" fill="hold" nodeType="afterEffect">
                                  <p:stCondLst>
                                    <p:cond delay="0"/>
                                  </p:stCondLst>
                                  <p:childTnLst>
                                    <p:set>
                                      <p:cBhvr>
                                        <p:cTn id="35" dur="1" fill="hold">
                                          <p:stCondLst>
                                            <p:cond delay="0"/>
                                          </p:stCondLst>
                                        </p:cTn>
                                        <p:tgtEl>
                                          <p:spTgt spid="25609"/>
                                        </p:tgtEl>
                                        <p:attrNameLst>
                                          <p:attrName>style.visibility</p:attrName>
                                        </p:attrNameLst>
                                      </p:cBhvr>
                                      <p:to>
                                        <p:strVal val="visible"/>
                                      </p:to>
                                    </p:set>
                                    <p:animEffect transition="in" filter="wipe(up)">
                                      <p:cBhvr>
                                        <p:cTn id="36" dur="1000"/>
                                        <p:tgtEl>
                                          <p:spTgt spid="25609"/>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2" fill="hold" nodeType="clickEffect">
                                  <p:stCondLst>
                                    <p:cond delay="0"/>
                                  </p:stCondLst>
                                  <p:childTnLst>
                                    <p:set>
                                      <p:cBhvr>
                                        <p:cTn id="40" dur="1" fill="hold">
                                          <p:stCondLst>
                                            <p:cond delay="0"/>
                                          </p:stCondLst>
                                        </p:cTn>
                                        <p:tgtEl>
                                          <p:spTgt spid="25616"/>
                                        </p:tgtEl>
                                        <p:attrNameLst>
                                          <p:attrName>style.visibility</p:attrName>
                                        </p:attrNameLst>
                                      </p:cBhvr>
                                      <p:to>
                                        <p:strVal val="visible"/>
                                      </p:to>
                                    </p:set>
                                    <p:anim calcmode="lin" valueType="num">
                                      <p:cBhvr additive="base">
                                        <p:cTn id="41" dur="500" fill="hold"/>
                                        <p:tgtEl>
                                          <p:spTgt spid="25616"/>
                                        </p:tgtEl>
                                        <p:attrNameLst>
                                          <p:attrName>ppt_x</p:attrName>
                                        </p:attrNameLst>
                                      </p:cBhvr>
                                      <p:tavLst>
                                        <p:tav tm="0">
                                          <p:val>
                                            <p:strVal val="1+#ppt_w/2"/>
                                          </p:val>
                                        </p:tav>
                                        <p:tav tm="100000">
                                          <p:val>
                                            <p:strVal val="#ppt_x"/>
                                          </p:val>
                                        </p:tav>
                                      </p:tavLst>
                                    </p:anim>
                                    <p:anim calcmode="lin" valueType="num">
                                      <p:cBhvr additive="base">
                                        <p:cTn id="42" dur="500" fill="hold"/>
                                        <p:tgtEl>
                                          <p:spTgt spid="25616"/>
                                        </p:tgtEl>
                                        <p:attrNameLst>
                                          <p:attrName>ppt_y</p:attrName>
                                        </p:attrNameLst>
                                      </p:cBhvr>
                                      <p:tavLst>
                                        <p:tav tm="0">
                                          <p:val>
                                            <p:strVal val="#ppt_y"/>
                                          </p:val>
                                        </p:tav>
                                        <p:tav tm="100000">
                                          <p:val>
                                            <p:strVal val="#ppt_y"/>
                                          </p:val>
                                        </p:tav>
                                      </p:tavLst>
                                    </p:anim>
                                  </p:childTnLst>
                                </p:cTn>
                              </p:par>
                            </p:childTnLst>
                          </p:cTn>
                        </p:par>
                        <p:par>
                          <p:cTn id="43" fill="hold" nodeType="afterGroup">
                            <p:stCondLst>
                              <p:cond delay="500"/>
                            </p:stCondLst>
                            <p:childTnLst>
                              <p:par>
                                <p:cTn id="44" presetID="2" presetClass="entr" presetSubtype="2" fill="hold" nodeType="afterEffect">
                                  <p:stCondLst>
                                    <p:cond delay="0"/>
                                  </p:stCondLst>
                                  <p:childTnLst>
                                    <p:set>
                                      <p:cBhvr>
                                        <p:cTn id="45" dur="1" fill="hold">
                                          <p:stCondLst>
                                            <p:cond delay="0"/>
                                          </p:stCondLst>
                                        </p:cTn>
                                        <p:tgtEl>
                                          <p:spTgt spid="25617"/>
                                        </p:tgtEl>
                                        <p:attrNameLst>
                                          <p:attrName>style.visibility</p:attrName>
                                        </p:attrNameLst>
                                      </p:cBhvr>
                                      <p:to>
                                        <p:strVal val="visible"/>
                                      </p:to>
                                    </p:set>
                                    <p:anim calcmode="lin" valueType="num">
                                      <p:cBhvr additive="base">
                                        <p:cTn id="46" dur="500" fill="hold"/>
                                        <p:tgtEl>
                                          <p:spTgt spid="25617"/>
                                        </p:tgtEl>
                                        <p:attrNameLst>
                                          <p:attrName>ppt_x</p:attrName>
                                        </p:attrNameLst>
                                      </p:cBhvr>
                                      <p:tavLst>
                                        <p:tav tm="0">
                                          <p:val>
                                            <p:strVal val="1+#ppt_w/2"/>
                                          </p:val>
                                        </p:tav>
                                        <p:tav tm="100000">
                                          <p:val>
                                            <p:strVal val="#ppt_x"/>
                                          </p:val>
                                        </p:tav>
                                      </p:tavLst>
                                    </p:anim>
                                    <p:anim calcmode="lin" valueType="num">
                                      <p:cBhvr additive="base">
                                        <p:cTn id="47" dur="500" fill="hold"/>
                                        <p:tgtEl>
                                          <p:spTgt spid="25617"/>
                                        </p:tgtEl>
                                        <p:attrNameLst>
                                          <p:attrName>ppt_y</p:attrName>
                                        </p:attrNameLst>
                                      </p:cBhvr>
                                      <p:tavLst>
                                        <p:tav tm="0">
                                          <p:val>
                                            <p:strVal val="#ppt_y"/>
                                          </p:val>
                                        </p:tav>
                                        <p:tav tm="100000">
                                          <p:val>
                                            <p:strVal val="#ppt_y"/>
                                          </p:val>
                                        </p:tav>
                                      </p:tavLst>
                                    </p:anim>
                                  </p:childTnLst>
                                </p:cTn>
                              </p:par>
                            </p:childTnLst>
                          </p:cTn>
                        </p:par>
                        <p:par>
                          <p:cTn id="48" fill="hold" nodeType="afterGroup">
                            <p:stCondLst>
                              <p:cond delay="1000"/>
                            </p:stCondLst>
                            <p:childTnLst>
                              <p:par>
                                <p:cTn id="49" presetID="2" presetClass="entr" presetSubtype="2" fill="hold" nodeType="afterEffect">
                                  <p:stCondLst>
                                    <p:cond delay="0"/>
                                  </p:stCondLst>
                                  <p:childTnLst>
                                    <p:set>
                                      <p:cBhvr>
                                        <p:cTn id="50" dur="1" fill="hold">
                                          <p:stCondLst>
                                            <p:cond delay="0"/>
                                          </p:stCondLst>
                                        </p:cTn>
                                        <p:tgtEl>
                                          <p:spTgt spid="25618"/>
                                        </p:tgtEl>
                                        <p:attrNameLst>
                                          <p:attrName>style.visibility</p:attrName>
                                        </p:attrNameLst>
                                      </p:cBhvr>
                                      <p:to>
                                        <p:strVal val="visible"/>
                                      </p:to>
                                    </p:set>
                                    <p:anim calcmode="lin" valueType="num">
                                      <p:cBhvr additive="base">
                                        <p:cTn id="51" dur="500" fill="hold"/>
                                        <p:tgtEl>
                                          <p:spTgt spid="25618"/>
                                        </p:tgtEl>
                                        <p:attrNameLst>
                                          <p:attrName>ppt_x</p:attrName>
                                        </p:attrNameLst>
                                      </p:cBhvr>
                                      <p:tavLst>
                                        <p:tav tm="0">
                                          <p:val>
                                            <p:strVal val="1+#ppt_w/2"/>
                                          </p:val>
                                        </p:tav>
                                        <p:tav tm="100000">
                                          <p:val>
                                            <p:strVal val="#ppt_x"/>
                                          </p:val>
                                        </p:tav>
                                      </p:tavLst>
                                    </p:anim>
                                    <p:anim calcmode="lin" valueType="num">
                                      <p:cBhvr additive="base">
                                        <p:cTn id="52" dur="500" fill="hold"/>
                                        <p:tgtEl>
                                          <p:spTgt spid="256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6" grpId="0"/>
      <p:bldP spid="2560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3204" y="1916832"/>
            <a:ext cx="8229600" cy="4525963"/>
          </a:xfrm>
        </p:spPr>
        <p:txBody>
          <a:bodyPr>
            <a:normAutofit/>
          </a:bodyPr>
          <a:lstStyle/>
          <a:p>
            <a:pPr marL="109728" indent="0">
              <a:buNone/>
            </a:pPr>
            <a:r>
              <a:rPr lang="en-GB" dirty="0"/>
              <a:t>6 +   ?    =    10		</a:t>
            </a:r>
            <a:endParaRPr lang="en-GB" dirty="0">
              <a:solidFill>
                <a:srgbClr val="FF0000"/>
              </a:solidFill>
            </a:endParaRPr>
          </a:p>
          <a:p>
            <a:pPr marL="109728" indent="0">
              <a:buNone/>
            </a:pPr>
            <a:r>
              <a:rPr lang="en-GB" dirty="0">
                <a:solidFill>
                  <a:srgbClr val="FF0000"/>
                </a:solidFill>
              </a:rPr>
              <a:t>? = 4</a:t>
            </a:r>
          </a:p>
          <a:p>
            <a:pPr marL="109728" indent="0">
              <a:buNone/>
            </a:pPr>
            <a:endParaRPr lang="en-GB" dirty="0"/>
          </a:p>
          <a:p>
            <a:pPr marL="109728" indent="0">
              <a:buNone/>
            </a:pPr>
            <a:r>
              <a:rPr lang="en-GB" dirty="0"/>
              <a:t>Can you solve:</a:t>
            </a:r>
          </a:p>
          <a:p>
            <a:pPr marL="109728" indent="0">
              <a:buNone/>
            </a:pPr>
            <a:endParaRPr lang="en-GB" dirty="0"/>
          </a:p>
          <a:p>
            <a:pPr marL="109728" indent="0">
              <a:buNone/>
            </a:pPr>
            <a:r>
              <a:rPr lang="en-GB" dirty="0"/>
              <a:t>6 +  c    =    10</a:t>
            </a:r>
          </a:p>
          <a:p>
            <a:pPr marL="109728" indent="0">
              <a:buNone/>
            </a:pPr>
            <a:r>
              <a:rPr lang="en-GB" dirty="0"/>
              <a:t>c = 4</a:t>
            </a:r>
          </a:p>
          <a:p>
            <a:pPr marL="109728" indent="0">
              <a:buNone/>
            </a:pPr>
            <a:r>
              <a:rPr lang="en-GB" dirty="0"/>
              <a:t>   </a:t>
            </a:r>
          </a:p>
          <a:p>
            <a:pPr marL="109728" indent="0">
              <a:buNone/>
            </a:pPr>
            <a:r>
              <a:rPr lang="en-GB" dirty="0"/>
              <a:t>So letters in Maths are just missing numbers.</a:t>
            </a:r>
          </a:p>
        </p:txBody>
      </p:sp>
      <p:sp>
        <p:nvSpPr>
          <p:cNvPr id="3" name="Title 2"/>
          <p:cNvSpPr>
            <a:spLocks noGrp="1"/>
          </p:cNvSpPr>
          <p:nvPr>
            <p:ph type="title"/>
          </p:nvPr>
        </p:nvSpPr>
        <p:spPr>
          <a:xfrm>
            <a:off x="251520" y="274638"/>
            <a:ext cx="8712968" cy="1570186"/>
          </a:xfrm>
        </p:spPr>
        <p:txBody>
          <a:bodyPr>
            <a:normAutofit fontScale="90000"/>
          </a:bodyPr>
          <a:lstStyle/>
          <a:p>
            <a:pPr algn="ctr"/>
            <a:r>
              <a:rPr lang="en-GB" dirty="0"/>
              <a:t>So what can we do with algebraic equations (sentences)?</a:t>
            </a:r>
            <a:br>
              <a:rPr lang="en-GB" dirty="0"/>
            </a:br>
            <a:r>
              <a:rPr lang="en-GB" dirty="0"/>
              <a:t>Can you solve this?</a:t>
            </a:r>
          </a:p>
        </p:txBody>
      </p:sp>
    </p:spTree>
    <p:extLst>
      <p:ext uri="{BB962C8B-B14F-4D97-AF65-F5344CB8AC3E}">
        <p14:creationId xmlns:p14="http://schemas.microsoft.com/office/powerpoint/2010/main" val="538046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1000"/>
                                        <p:tgtEl>
                                          <p:spTgt spid="2">
                                            <p:txEl>
                                              <p:pRg st="3" end="3"/>
                                            </p:txEl>
                                          </p:spTgt>
                                        </p:tgtEl>
                                      </p:cBhvr>
                                    </p:animEffect>
                                    <p:anim calcmode="lin" valueType="num">
                                      <p:cBhvr>
                                        <p:cTn id="2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2">
                                            <p:txEl>
                                              <p:pRg st="5" end="5"/>
                                            </p:txEl>
                                          </p:spTgt>
                                        </p:tgtEl>
                                        <p:attrNameLst>
                                          <p:attrName>style.visibility</p:attrName>
                                        </p:attrNameLst>
                                      </p:cBhvr>
                                      <p:to>
                                        <p:strVal val="visible"/>
                                      </p:to>
                                    </p:set>
                                    <p:animEffect transition="in" filter="fade">
                                      <p:cBhvr>
                                        <p:cTn id="26" dur="1000"/>
                                        <p:tgtEl>
                                          <p:spTgt spid="2">
                                            <p:txEl>
                                              <p:pRg st="5" end="5"/>
                                            </p:txEl>
                                          </p:spTgt>
                                        </p:tgtEl>
                                      </p:cBhvr>
                                    </p:animEffect>
                                    <p:anim calcmode="lin" valueType="num">
                                      <p:cBhvr>
                                        <p:cTn id="27"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Effect transition="in" filter="fade">
                                      <p:cBhvr>
                                        <p:cTn id="33" dur="1000"/>
                                        <p:tgtEl>
                                          <p:spTgt spid="2">
                                            <p:txEl>
                                              <p:pRg st="6" end="6"/>
                                            </p:txEl>
                                          </p:spTgt>
                                        </p:tgtEl>
                                      </p:cBhvr>
                                    </p:animEffect>
                                    <p:anim calcmode="lin" valueType="num">
                                      <p:cBhvr>
                                        <p:cTn id="34"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5"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2">
                                            <p:txEl>
                                              <p:pRg st="7" end="7"/>
                                            </p:txEl>
                                          </p:spTgt>
                                        </p:tgtEl>
                                        <p:attrNameLst>
                                          <p:attrName>style.visibility</p:attrName>
                                        </p:attrNameLst>
                                      </p:cBhvr>
                                      <p:to>
                                        <p:strVal val="visible"/>
                                      </p:to>
                                    </p:set>
                                    <p:animEffect transition="in" filter="fade">
                                      <p:cBhvr>
                                        <p:cTn id="40" dur="1000"/>
                                        <p:tgtEl>
                                          <p:spTgt spid="2">
                                            <p:txEl>
                                              <p:pRg st="7" end="7"/>
                                            </p:txEl>
                                          </p:spTgt>
                                        </p:tgtEl>
                                      </p:cBhvr>
                                    </p:animEffect>
                                    <p:anim calcmode="lin" valueType="num">
                                      <p:cBhvr>
                                        <p:cTn id="41"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42"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1000"/>
                                        <p:tgtEl>
                                          <p:spTgt spid="2">
                                            <p:txEl>
                                              <p:pRg st="8" end="8"/>
                                            </p:txEl>
                                          </p:spTgt>
                                        </p:tgtEl>
                                      </p:cBhvr>
                                    </p:animEffect>
                                    <p:anim calcmode="lin" valueType="num">
                                      <p:cBhvr>
                                        <p:cTn id="48"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49"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D6B1F0D5-C8AE-435F-B89F-BF405ACD5153}"/>
              </a:ext>
            </a:extLst>
          </p:cNvPr>
          <p:cNvSpPr>
            <a:spLocks noGrp="1" noChangeArrowheads="1"/>
          </p:cNvSpPr>
          <p:nvPr>
            <p:ph type="title"/>
          </p:nvPr>
        </p:nvSpPr>
        <p:spPr>
          <a:xfrm>
            <a:off x="685800" y="520700"/>
            <a:ext cx="7772400" cy="1143000"/>
          </a:xfrm>
        </p:spPr>
        <p:txBody>
          <a:bodyPr/>
          <a:lstStyle/>
          <a:p>
            <a:pPr algn="ctr" eaLnBrk="1" hangingPunct="1">
              <a:defRPr/>
            </a:pPr>
            <a:r>
              <a:rPr lang="en-US" b="1" i="1" dirty="0">
                <a:solidFill>
                  <a:srgbClr val="FF0000"/>
                </a:solidFill>
                <a:effectLst>
                  <a:outerShdw blurRad="38100" dist="38100" dir="2700000" algn="tl">
                    <a:srgbClr val="000000"/>
                  </a:outerShdw>
                </a:effectLst>
              </a:rPr>
              <a:t>Keep the scale balanced.</a:t>
            </a:r>
          </a:p>
        </p:txBody>
      </p:sp>
      <p:sp>
        <p:nvSpPr>
          <p:cNvPr id="27652" name="Text Box 4">
            <a:extLst>
              <a:ext uri="{FF2B5EF4-FFF2-40B4-BE49-F238E27FC236}">
                <a16:creationId xmlns:a16="http://schemas.microsoft.com/office/drawing/2014/main" id="{444989B8-9BA2-4831-8F8B-C2BB13E27242}"/>
              </a:ext>
            </a:extLst>
          </p:cNvPr>
          <p:cNvSpPr txBox="1">
            <a:spLocks noChangeArrowheads="1"/>
          </p:cNvSpPr>
          <p:nvPr/>
        </p:nvSpPr>
        <p:spPr bwMode="auto">
          <a:xfrm>
            <a:off x="402465" y="1864584"/>
            <a:ext cx="3206957"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3000" dirty="0">
                <a:solidFill>
                  <a:srgbClr val="993300"/>
                </a:solidFill>
                <a:latin typeface="+mn-lt"/>
              </a:rPr>
              <a:t>If we subtract 3 bananas from this side…</a:t>
            </a:r>
          </a:p>
        </p:txBody>
      </p:sp>
      <p:sp>
        <p:nvSpPr>
          <p:cNvPr id="27653" name="Freeform 5">
            <a:extLst>
              <a:ext uri="{FF2B5EF4-FFF2-40B4-BE49-F238E27FC236}">
                <a16:creationId xmlns:a16="http://schemas.microsoft.com/office/drawing/2014/main" id="{5D5D2B17-5650-4F4B-9625-06FB97A860A0}"/>
              </a:ext>
            </a:extLst>
          </p:cNvPr>
          <p:cNvSpPr>
            <a:spLocks/>
          </p:cNvSpPr>
          <p:nvPr/>
        </p:nvSpPr>
        <p:spPr bwMode="auto">
          <a:xfrm>
            <a:off x="1295400" y="3429000"/>
            <a:ext cx="914400" cy="1600200"/>
          </a:xfrm>
          <a:custGeom>
            <a:avLst/>
            <a:gdLst>
              <a:gd name="T0" fmla="*/ 2147483646 w 720"/>
              <a:gd name="T1" fmla="*/ 0 h 1440"/>
              <a:gd name="T2" fmla="*/ 2147483646 w 720"/>
              <a:gd name="T3" fmla="*/ 2147483646 h 1440"/>
              <a:gd name="T4" fmla="*/ 2147483646 w 720"/>
              <a:gd name="T5" fmla="*/ 2147483646 h 1440"/>
              <a:gd name="T6" fmla="*/ 0 60000 65536"/>
              <a:gd name="T7" fmla="*/ 0 60000 65536"/>
              <a:gd name="T8" fmla="*/ 0 60000 65536"/>
            </a:gdLst>
            <a:ahLst/>
            <a:cxnLst>
              <a:cxn ang="T6">
                <a:pos x="T0" y="T1"/>
              </a:cxn>
              <a:cxn ang="T7">
                <a:pos x="T2" y="T3"/>
              </a:cxn>
              <a:cxn ang="T8">
                <a:pos x="T4" y="T5"/>
              </a:cxn>
            </a:cxnLst>
            <a:rect l="0" t="0" r="r" b="b"/>
            <a:pathLst>
              <a:path w="720" h="1440">
                <a:moveTo>
                  <a:pt x="144" y="0"/>
                </a:moveTo>
                <a:cubicBezTo>
                  <a:pt x="72" y="168"/>
                  <a:pt x="0" y="336"/>
                  <a:pt x="96" y="576"/>
                </a:cubicBezTo>
                <a:cubicBezTo>
                  <a:pt x="192" y="816"/>
                  <a:pt x="616" y="1296"/>
                  <a:pt x="720" y="1440"/>
                </a:cubicBezTo>
              </a:path>
            </a:pathLst>
          </a:custGeom>
          <a:noFill/>
          <a:ln w="76200" cmpd="sng">
            <a:solidFill>
              <a:srgbClr val="FF0000"/>
            </a:solidFill>
            <a:round/>
            <a:headEnd type="none"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4" name="Text Box 6">
            <a:extLst>
              <a:ext uri="{FF2B5EF4-FFF2-40B4-BE49-F238E27FC236}">
                <a16:creationId xmlns:a16="http://schemas.microsoft.com/office/drawing/2014/main" id="{D04FF22E-09F9-4CCB-BC15-6FA4DD90EA17}"/>
              </a:ext>
            </a:extLst>
          </p:cNvPr>
          <p:cNvSpPr txBox="1">
            <a:spLocks noChangeArrowheads="1"/>
          </p:cNvSpPr>
          <p:nvPr/>
        </p:nvSpPr>
        <p:spPr bwMode="auto">
          <a:xfrm>
            <a:off x="6096000" y="1790700"/>
            <a:ext cx="2209800" cy="146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3000" dirty="0">
                <a:solidFill>
                  <a:srgbClr val="993300"/>
                </a:solidFill>
                <a:latin typeface="+mn-lt"/>
              </a:rPr>
              <a:t>What must we do to this side?</a:t>
            </a:r>
          </a:p>
        </p:txBody>
      </p:sp>
      <p:sp>
        <p:nvSpPr>
          <p:cNvPr id="27655" name="Freeform 7">
            <a:extLst>
              <a:ext uri="{FF2B5EF4-FFF2-40B4-BE49-F238E27FC236}">
                <a16:creationId xmlns:a16="http://schemas.microsoft.com/office/drawing/2014/main" id="{7C55A4DA-B620-42A2-8C5F-BB542456920B}"/>
              </a:ext>
            </a:extLst>
          </p:cNvPr>
          <p:cNvSpPr>
            <a:spLocks/>
          </p:cNvSpPr>
          <p:nvPr/>
        </p:nvSpPr>
        <p:spPr bwMode="auto">
          <a:xfrm rot="21160078" flipH="1">
            <a:off x="7175500" y="3403600"/>
            <a:ext cx="1379538" cy="1808163"/>
          </a:xfrm>
          <a:custGeom>
            <a:avLst/>
            <a:gdLst>
              <a:gd name="T0" fmla="*/ 2147483646 w 720"/>
              <a:gd name="T1" fmla="*/ 0 h 1440"/>
              <a:gd name="T2" fmla="*/ 2147483646 w 720"/>
              <a:gd name="T3" fmla="*/ 2147483646 h 1440"/>
              <a:gd name="T4" fmla="*/ 2147483646 w 720"/>
              <a:gd name="T5" fmla="*/ 2147483646 h 1440"/>
              <a:gd name="T6" fmla="*/ 0 60000 65536"/>
              <a:gd name="T7" fmla="*/ 0 60000 65536"/>
              <a:gd name="T8" fmla="*/ 0 60000 65536"/>
            </a:gdLst>
            <a:ahLst/>
            <a:cxnLst>
              <a:cxn ang="T6">
                <a:pos x="T0" y="T1"/>
              </a:cxn>
              <a:cxn ang="T7">
                <a:pos x="T2" y="T3"/>
              </a:cxn>
              <a:cxn ang="T8">
                <a:pos x="T4" y="T5"/>
              </a:cxn>
            </a:cxnLst>
            <a:rect l="0" t="0" r="r" b="b"/>
            <a:pathLst>
              <a:path w="720" h="1440">
                <a:moveTo>
                  <a:pt x="144" y="0"/>
                </a:moveTo>
                <a:cubicBezTo>
                  <a:pt x="72" y="168"/>
                  <a:pt x="0" y="336"/>
                  <a:pt x="96" y="576"/>
                </a:cubicBezTo>
                <a:cubicBezTo>
                  <a:pt x="192" y="816"/>
                  <a:pt x="616" y="1296"/>
                  <a:pt x="720" y="1440"/>
                </a:cubicBezTo>
              </a:path>
            </a:pathLst>
          </a:custGeom>
          <a:noFill/>
          <a:ln w="76200" cmpd="sng">
            <a:solidFill>
              <a:srgbClr val="FF0000"/>
            </a:solidFill>
            <a:round/>
            <a:headEnd type="none"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5127" name="Picture 14" descr="j0213279">
            <a:extLst>
              <a:ext uri="{FF2B5EF4-FFF2-40B4-BE49-F238E27FC236}">
                <a16:creationId xmlns:a16="http://schemas.microsoft.com/office/drawing/2014/main" id="{AA8D6E92-903F-4ECF-97DE-7F82C885C8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5175" y="2801938"/>
            <a:ext cx="5432425" cy="5554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64" name="Freeform 16">
            <a:extLst>
              <a:ext uri="{FF2B5EF4-FFF2-40B4-BE49-F238E27FC236}">
                <a16:creationId xmlns:a16="http://schemas.microsoft.com/office/drawing/2014/main" id="{806B82BA-8E6B-4A6D-8917-1B609EED783B}"/>
              </a:ext>
            </a:extLst>
          </p:cNvPr>
          <p:cNvSpPr>
            <a:spLocks/>
          </p:cNvSpPr>
          <p:nvPr/>
        </p:nvSpPr>
        <p:spPr bwMode="auto">
          <a:xfrm rot="563349">
            <a:off x="2835275" y="5489575"/>
            <a:ext cx="746125" cy="404813"/>
          </a:xfrm>
          <a:custGeom>
            <a:avLst/>
            <a:gdLst>
              <a:gd name="T0" fmla="*/ 2147483646 w 878"/>
              <a:gd name="T1" fmla="*/ 2147483646 h 511"/>
              <a:gd name="T2" fmla="*/ 2147483646 w 878"/>
              <a:gd name="T3" fmla="*/ 2147483646 h 511"/>
              <a:gd name="T4" fmla="*/ 2147483646 w 878"/>
              <a:gd name="T5" fmla="*/ 2147483646 h 511"/>
              <a:gd name="T6" fmla="*/ 2147483646 w 878"/>
              <a:gd name="T7" fmla="*/ 2147483646 h 511"/>
              <a:gd name="T8" fmla="*/ 2147483646 w 878"/>
              <a:gd name="T9" fmla="*/ 2147483646 h 511"/>
              <a:gd name="T10" fmla="*/ 2147483646 w 878"/>
              <a:gd name="T11" fmla="*/ 2147483646 h 511"/>
              <a:gd name="T12" fmla="*/ 2147483646 w 878"/>
              <a:gd name="T13" fmla="*/ 2147483646 h 511"/>
              <a:gd name="T14" fmla="*/ 2147483646 w 878"/>
              <a:gd name="T15" fmla="*/ 2147483646 h 511"/>
              <a:gd name="T16" fmla="*/ 2147483646 w 878"/>
              <a:gd name="T17" fmla="*/ 2147483646 h 511"/>
              <a:gd name="T18" fmla="*/ 2147483646 w 878"/>
              <a:gd name="T19" fmla="*/ 2147483646 h 511"/>
              <a:gd name="T20" fmla="*/ 2147483646 w 878"/>
              <a:gd name="T21" fmla="*/ 2147483646 h 511"/>
              <a:gd name="T22" fmla="*/ 2147483646 w 878"/>
              <a:gd name="T23" fmla="*/ 2147483646 h 511"/>
              <a:gd name="T24" fmla="*/ 2147483646 w 878"/>
              <a:gd name="T25" fmla="*/ 2147483646 h 511"/>
              <a:gd name="T26" fmla="*/ 2147483646 w 878"/>
              <a:gd name="T27" fmla="*/ 2147483646 h 51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878" h="511">
                <a:moveTo>
                  <a:pt x="45" y="295"/>
                </a:moveTo>
                <a:cubicBezTo>
                  <a:pt x="61" y="286"/>
                  <a:pt x="78" y="315"/>
                  <a:pt x="133" y="319"/>
                </a:cubicBezTo>
                <a:cubicBezTo>
                  <a:pt x="188" y="323"/>
                  <a:pt x="288" y="330"/>
                  <a:pt x="373" y="319"/>
                </a:cubicBezTo>
                <a:cubicBezTo>
                  <a:pt x="458" y="308"/>
                  <a:pt x="578" y="282"/>
                  <a:pt x="645" y="255"/>
                </a:cubicBezTo>
                <a:cubicBezTo>
                  <a:pt x="712" y="228"/>
                  <a:pt x="746" y="198"/>
                  <a:pt x="773" y="159"/>
                </a:cubicBezTo>
                <a:cubicBezTo>
                  <a:pt x="800" y="120"/>
                  <a:pt x="789" y="46"/>
                  <a:pt x="805" y="23"/>
                </a:cubicBezTo>
                <a:cubicBezTo>
                  <a:pt x="821" y="0"/>
                  <a:pt x="860" y="4"/>
                  <a:pt x="869" y="23"/>
                </a:cubicBezTo>
                <a:cubicBezTo>
                  <a:pt x="878" y="42"/>
                  <a:pt x="862" y="96"/>
                  <a:pt x="861" y="135"/>
                </a:cubicBezTo>
                <a:cubicBezTo>
                  <a:pt x="860" y="174"/>
                  <a:pt x="877" y="214"/>
                  <a:pt x="861" y="255"/>
                </a:cubicBezTo>
                <a:cubicBezTo>
                  <a:pt x="845" y="296"/>
                  <a:pt x="830" y="343"/>
                  <a:pt x="765" y="383"/>
                </a:cubicBezTo>
                <a:cubicBezTo>
                  <a:pt x="700" y="423"/>
                  <a:pt x="558" y="479"/>
                  <a:pt x="469" y="495"/>
                </a:cubicBezTo>
                <a:cubicBezTo>
                  <a:pt x="380" y="511"/>
                  <a:pt x="301" y="499"/>
                  <a:pt x="229" y="479"/>
                </a:cubicBezTo>
                <a:cubicBezTo>
                  <a:pt x="157" y="459"/>
                  <a:pt x="74" y="404"/>
                  <a:pt x="37" y="375"/>
                </a:cubicBezTo>
                <a:cubicBezTo>
                  <a:pt x="0" y="346"/>
                  <a:pt x="29" y="304"/>
                  <a:pt x="45" y="295"/>
                </a:cubicBezTo>
                <a:close/>
              </a:path>
            </a:pathLst>
          </a:cu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27667" name="Group 19">
            <a:extLst>
              <a:ext uri="{FF2B5EF4-FFF2-40B4-BE49-F238E27FC236}">
                <a16:creationId xmlns:a16="http://schemas.microsoft.com/office/drawing/2014/main" id="{2D26781F-2A38-42ED-80FC-E0ADCB2EA768}"/>
              </a:ext>
            </a:extLst>
          </p:cNvPr>
          <p:cNvGrpSpPr>
            <a:grpSpLocks noChangeAspect="1"/>
          </p:cNvGrpSpPr>
          <p:nvPr/>
        </p:nvGrpSpPr>
        <p:grpSpPr bwMode="auto">
          <a:xfrm>
            <a:off x="2524125" y="5429250"/>
            <a:ext cx="862013" cy="409575"/>
            <a:chOff x="921" y="3297"/>
            <a:chExt cx="414" cy="222"/>
          </a:xfrm>
        </p:grpSpPr>
        <p:sp>
          <p:nvSpPr>
            <p:cNvPr id="5151" name="AutoShape 18">
              <a:extLst>
                <a:ext uri="{FF2B5EF4-FFF2-40B4-BE49-F238E27FC236}">
                  <a16:creationId xmlns:a16="http://schemas.microsoft.com/office/drawing/2014/main" id="{FC76BDEB-0B4F-4C8E-B08B-AAE000853245}"/>
                </a:ext>
              </a:extLst>
            </p:cNvPr>
            <p:cNvSpPr>
              <a:spLocks noChangeAspect="1" noChangeArrowheads="1" noTextEdit="1"/>
            </p:cNvSpPr>
            <p:nvPr/>
          </p:nvSpPr>
          <p:spPr bwMode="auto">
            <a:xfrm>
              <a:off x="921" y="3297"/>
              <a:ext cx="414" cy="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152" name="Freeform 20">
              <a:extLst>
                <a:ext uri="{FF2B5EF4-FFF2-40B4-BE49-F238E27FC236}">
                  <a16:creationId xmlns:a16="http://schemas.microsoft.com/office/drawing/2014/main" id="{233C9D3B-4BD7-4465-97A0-C997AA85066C}"/>
                </a:ext>
              </a:extLst>
            </p:cNvPr>
            <p:cNvSpPr>
              <a:spLocks/>
            </p:cNvSpPr>
            <p:nvPr/>
          </p:nvSpPr>
          <p:spPr bwMode="auto">
            <a:xfrm>
              <a:off x="921" y="3295"/>
              <a:ext cx="398" cy="207"/>
            </a:xfrm>
            <a:custGeom>
              <a:avLst/>
              <a:gdLst>
                <a:gd name="T0" fmla="*/ 3 w 1062"/>
                <a:gd name="T1" fmla="*/ 17 h 552"/>
                <a:gd name="T2" fmla="*/ 8 w 1062"/>
                <a:gd name="T3" fmla="*/ 18 h 552"/>
                <a:gd name="T4" fmla="*/ 24 w 1062"/>
                <a:gd name="T5" fmla="*/ 18 h 552"/>
                <a:gd name="T6" fmla="*/ 41 w 1062"/>
                <a:gd name="T7" fmla="*/ 15 h 552"/>
                <a:gd name="T8" fmla="*/ 49 w 1062"/>
                <a:gd name="T9" fmla="*/ 9 h 552"/>
                <a:gd name="T10" fmla="*/ 51 w 1062"/>
                <a:gd name="T11" fmla="*/ 1 h 552"/>
                <a:gd name="T12" fmla="*/ 55 w 1062"/>
                <a:gd name="T13" fmla="*/ 1 h 552"/>
                <a:gd name="T14" fmla="*/ 55 w 1062"/>
                <a:gd name="T15" fmla="*/ 8 h 552"/>
                <a:gd name="T16" fmla="*/ 55 w 1062"/>
                <a:gd name="T17" fmla="*/ 15 h 552"/>
                <a:gd name="T18" fmla="*/ 49 w 1062"/>
                <a:gd name="T19" fmla="*/ 22 h 552"/>
                <a:gd name="T20" fmla="*/ 30 w 1062"/>
                <a:gd name="T21" fmla="*/ 28 h 552"/>
                <a:gd name="T22" fmla="*/ 15 w 1062"/>
                <a:gd name="T23" fmla="*/ 27 h 552"/>
                <a:gd name="T24" fmla="*/ 2 w 1062"/>
                <a:gd name="T25" fmla="*/ 21 h 552"/>
                <a:gd name="T26" fmla="*/ 3 w 1062"/>
                <a:gd name="T27" fmla="*/ 17 h 55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62" h="552">
                  <a:moveTo>
                    <a:pt x="55" y="319"/>
                  </a:moveTo>
                  <a:cubicBezTo>
                    <a:pt x="74" y="309"/>
                    <a:pt x="95" y="340"/>
                    <a:pt x="161" y="345"/>
                  </a:cubicBezTo>
                  <a:cubicBezTo>
                    <a:pt x="228" y="349"/>
                    <a:pt x="349" y="357"/>
                    <a:pt x="451" y="345"/>
                  </a:cubicBezTo>
                  <a:cubicBezTo>
                    <a:pt x="554" y="333"/>
                    <a:pt x="699" y="305"/>
                    <a:pt x="780" y="276"/>
                  </a:cubicBezTo>
                  <a:cubicBezTo>
                    <a:pt x="861" y="246"/>
                    <a:pt x="902" y="214"/>
                    <a:pt x="935" y="172"/>
                  </a:cubicBezTo>
                  <a:cubicBezTo>
                    <a:pt x="968" y="130"/>
                    <a:pt x="954" y="50"/>
                    <a:pt x="974" y="25"/>
                  </a:cubicBezTo>
                  <a:cubicBezTo>
                    <a:pt x="993" y="0"/>
                    <a:pt x="1040" y="4"/>
                    <a:pt x="1051" y="25"/>
                  </a:cubicBezTo>
                  <a:cubicBezTo>
                    <a:pt x="1062" y="46"/>
                    <a:pt x="1042" y="104"/>
                    <a:pt x="1041" y="146"/>
                  </a:cubicBezTo>
                  <a:cubicBezTo>
                    <a:pt x="1040" y="188"/>
                    <a:pt x="1061" y="231"/>
                    <a:pt x="1041" y="276"/>
                  </a:cubicBezTo>
                  <a:cubicBezTo>
                    <a:pt x="1022" y="320"/>
                    <a:pt x="1004" y="371"/>
                    <a:pt x="925" y="414"/>
                  </a:cubicBezTo>
                  <a:cubicBezTo>
                    <a:pt x="847" y="457"/>
                    <a:pt x="675" y="518"/>
                    <a:pt x="567" y="535"/>
                  </a:cubicBezTo>
                  <a:cubicBezTo>
                    <a:pt x="460" y="552"/>
                    <a:pt x="364" y="539"/>
                    <a:pt x="277" y="518"/>
                  </a:cubicBezTo>
                  <a:cubicBezTo>
                    <a:pt x="190" y="496"/>
                    <a:pt x="90" y="437"/>
                    <a:pt x="45" y="405"/>
                  </a:cubicBezTo>
                  <a:cubicBezTo>
                    <a:pt x="0" y="374"/>
                    <a:pt x="36" y="329"/>
                    <a:pt x="55" y="319"/>
                  </a:cubicBezTo>
                </a:path>
              </a:pathLst>
            </a:custGeom>
            <a:solidFill>
              <a:srgbClr val="FFCC00"/>
            </a:solidFill>
            <a:ln w="0">
              <a:solidFill>
                <a:srgbClr val="000000"/>
              </a:solidFill>
              <a:prstDash val="solid"/>
              <a:round/>
              <a:headEnd/>
              <a:tailEnd/>
            </a:ln>
          </p:spPr>
          <p:txBody>
            <a:bodyPr/>
            <a:lstStyle/>
            <a:p>
              <a:endParaRPr lang="en-US"/>
            </a:p>
          </p:txBody>
        </p:sp>
        <p:sp>
          <p:nvSpPr>
            <p:cNvPr id="5153" name="Freeform 21">
              <a:extLst>
                <a:ext uri="{FF2B5EF4-FFF2-40B4-BE49-F238E27FC236}">
                  <a16:creationId xmlns:a16="http://schemas.microsoft.com/office/drawing/2014/main" id="{3A034044-E1BC-4EFA-A3DB-18DF571F7130}"/>
                </a:ext>
              </a:extLst>
            </p:cNvPr>
            <p:cNvSpPr>
              <a:spLocks/>
            </p:cNvSpPr>
            <p:nvPr/>
          </p:nvSpPr>
          <p:spPr bwMode="auto">
            <a:xfrm>
              <a:off x="921" y="3295"/>
              <a:ext cx="398" cy="207"/>
            </a:xfrm>
            <a:custGeom>
              <a:avLst/>
              <a:gdLst>
                <a:gd name="T0" fmla="*/ 21 w 398"/>
                <a:gd name="T1" fmla="*/ 120 h 207"/>
                <a:gd name="T2" fmla="*/ 60 w 398"/>
                <a:gd name="T3" fmla="*/ 130 h 207"/>
                <a:gd name="T4" fmla="*/ 169 w 398"/>
                <a:gd name="T5" fmla="*/ 130 h 207"/>
                <a:gd name="T6" fmla="*/ 293 w 398"/>
                <a:gd name="T7" fmla="*/ 104 h 207"/>
                <a:gd name="T8" fmla="*/ 351 w 398"/>
                <a:gd name="T9" fmla="*/ 65 h 207"/>
                <a:gd name="T10" fmla="*/ 365 w 398"/>
                <a:gd name="T11" fmla="*/ 10 h 207"/>
                <a:gd name="T12" fmla="*/ 394 w 398"/>
                <a:gd name="T13" fmla="*/ 10 h 207"/>
                <a:gd name="T14" fmla="*/ 390 w 398"/>
                <a:gd name="T15" fmla="*/ 55 h 207"/>
                <a:gd name="T16" fmla="*/ 390 w 398"/>
                <a:gd name="T17" fmla="*/ 104 h 207"/>
                <a:gd name="T18" fmla="*/ 347 w 398"/>
                <a:gd name="T19" fmla="*/ 155 h 207"/>
                <a:gd name="T20" fmla="*/ 213 w 398"/>
                <a:gd name="T21" fmla="*/ 201 h 207"/>
                <a:gd name="T22" fmla="*/ 104 w 398"/>
                <a:gd name="T23" fmla="*/ 194 h 207"/>
                <a:gd name="T24" fmla="*/ 17 w 398"/>
                <a:gd name="T25" fmla="*/ 152 h 207"/>
                <a:gd name="T26" fmla="*/ 21 w 398"/>
                <a:gd name="T27" fmla="*/ 120 h 20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98" h="207">
                  <a:moveTo>
                    <a:pt x="21" y="120"/>
                  </a:moveTo>
                  <a:cubicBezTo>
                    <a:pt x="28" y="116"/>
                    <a:pt x="36" y="128"/>
                    <a:pt x="60" y="130"/>
                  </a:cubicBezTo>
                  <a:cubicBezTo>
                    <a:pt x="86" y="131"/>
                    <a:pt x="131" y="134"/>
                    <a:pt x="169" y="130"/>
                  </a:cubicBezTo>
                  <a:cubicBezTo>
                    <a:pt x="208" y="125"/>
                    <a:pt x="262" y="115"/>
                    <a:pt x="293" y="104"/>
                  </a:cubicBezTo>
                  <a:cubicBezTo>
                    <a:pt x="323" y="92"/>
                    <a:pt x="338" y="80"/>
                    <a:pt x="351" y="65"/>
                  </a:cubicBezTo>
                  <a:cubicBezTo>
                    <a:pt x="363" y="49"/>
                    <a:pt x="358" y="19"/>
                    <a:pt x="365" y="10"/>
                  </a:cubicBezTo>
                  <a:cubicBezTo>
                    <a:pt x="372" y="0"/>
                    <a:pt x="390" y="2"/>
                    <a:pt x="394" y="10"/>
                  </a:cubicBezTo>
                  <a:cubicBezTo>
                    <a:pt x="398" y="17"/>
                    <a:pt x="391" y="39"/>
                    <a:pt x="390" y="55"/>
                  </a:cubicBezTo>
                  <a:cubicBezTo>
                    <a:pt x="390" y="71"/>
                    <a:pt x="398" y="87"/>
                    <a:pt x="390" y="104"/>
                  </a:cubicBezTo>
                  <a:cubicBezTo>
                    <a:pt x="383" y="120"/>
                    <a:pt x="377" y="139"/>
                    <a:pt x="347" y="155"/>
                  </a:cubicBezTo>
                  <a:cubicBezTo>
                    <a:pt x="318" y="172"/>
                    <a:pt x="253" y="194"/>
                    <a:pt x="213" y="201"/>
                  </a:cubicBezTo>
                  <a:cubicBezTo>
                    <a:pt x="173" y="207"/>
                    <a:pt x="137" y="202"/>
                    <a:pt x="104" y="194"/>
                  </a:cubicBezTo>
                  <a:cubicBezTo>
                    <a:pt x="71" y="186"/>
                    <a:pt x="34" y="164"/>
                    <a:pt x="17" y="152"/>
                  </a:cubicBezTo>
                  <a:cubicBezTo>
                    <a:pt x="0" y="140"/>
                    <a:pt x="14" y="124"/>
                    <a:pt x="21" y="120"/>
                  </a:cubicBezTo>
                </a:path>
              </a:pathLst>
            </a:custGeom>
            <a:noFill/>
            <a:ln w="9525"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5130" name="Group 22">
            <a:extLst>
              <a:ext uri="{FF2B5EF4-FFF2-40B4-BE49-F238E27FC236}">
                <a16:creationId xmlns:a16="http://schemas.microsoft.com/office/drawing/2014/main" id="{BE9B96F7-D0E7-4014-B1E8-8C5A2DC20B87}"/>
              </a:ext>
            </a:extLst>
          </p:cNvPr>
          <p:cNvGrpSpPr>
            <a:grpSpLocks noChangeAspect="1"/>
          </p:cNvGrpSpPr>
          <p:nvPr/>
        </p:nvGrpSpPr>
        <p:grpSpPr bwMode="auto">
          <a:xfrm rot="551762">
            <a:off x="2198688" y="5407025"/>
            <a:ext cx="808037" cy="433388"/>
            <a:chOff x="921" y="3297"/>
            <a:chExt cx="414" cy="222"/>
          </a:xfrm>
        </p:grpSpPr>
        <p:sp>
          <p:nvSpPr>
            <p:cNvPr id="5148" name="AutoShape 23">
              <a:extLst>
                <a:ext uri="{FF2B5EF4-FFF2-40B4-BE49-F238E27FC236}">
                  <a16:creationId xmlns:a16="http://schemas.microsoft.com/office/drawing/2014/main" id="{55A22253-5D98-4FDD-B963-0BB396CF28A5}"/>
                </a:ext>
              </a:extLst>
            </p:cNvPr>
            <p:cNvSpPr>
              <a:spLocks noChangeAspect="1" noChangeArrowheads="1" noTextEdit="1"/>
            </p:cNvSpPr>
            <p:nvPr/>
          </p:nvSpPr>
          <p:spPr bwMode="auto">
            <a:xfrm>
              <a:off x="921" y="3297"/>
              <a:ext cx="414" cy="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149" name="Freeform 24">
              <a:extLst>
                <a:ext uri="{FF2B5EF4-FFF2-40B4-BE49-F238E27FC236}">
                  <a16:creationId xmlns:a16="http://schemas.microsoft.com/office/drawing/2014/main" id="{FBE9B6EF-5D6B-4696-81DC-49DC143F02DC}"/>
                </a:ext>
              </a:extLst>
            </p:cNvPr>
            <p:cNvSpPr>
              <a:spLocks/>
            </p:cNvSpPr>
            <p:nvPr/>
          </p:nvSpPr>
          <p:spPr bwMode="auto">
            <a:xfrm>
              <a:off x="921" y="3295"/>
              <a:ext cx="398" cy="207"/>
            </a:xfrm>
            <a:custGeom>
              <a:avLst/>
              <a:gdLst>
                <a:gd name="T0" fmla="*/ 3 w 1062"/>
                <a:gd name="T1" fmla="*/ 17 h 552"/>
                <a:gd name="T2" fmla="*/ 8 w 1062"/>
                <a:gd name="T3" fmla="*/ 18 h 552"/>
                <a:gd name="T4" fmla="*/ 24 w 1062"/>
                <a:gd name="T5" fmla="*/ 18 h 552"/>
                <a:gd name="T6" fmla="*/ 41 w 1062"/>
                <a:gd name="T7" fmla="*/ 15 h 552"/>
                <a:gd name="T8" fmla="*/ 49 w 1062"/>
                <a:gd name="T9" fmla="*/ 9 h 552"/>
                <a:gd name="T10" fmla="*/ 51 w 1062"/>
                <a:gd name="T11" fmla="*/ 1 h 552"/>
                <a:gd name="T12" fmla="*/ 55 w 1062"/>
                <a:gd name="T13" fmla="*/ 1 h 552"/>
                <a:gd name="T14" fmla="*/ 55 w 1062"/>
                <a:gd name="T15" fmla="*/ 8 h 552"/>
                <a:gd name="T16" fmla="*/ 55 w 1062"/>
                <a:gd name="T17" fmla="*/ 15 h 552"/>
                <a:gd name="T18" fmla="*/ 49 w 1062"/>
                <a:gd name="T19" fmla="*/ 22 h 552"/>
                <a:gd name="T20" fmla="*/ 30 w 1062"/>
                <a:gd name="T21" fmla="*/ 28 h 552"/>
                <a:gd name="T22" fmla="*/ 15 w 1062"/>
                <a:gd name="T23" fmla="*/ 27 h 552"/>
                <a:gd name="T24" fmla="*/ 2 w 1062"/>
                <a:gd name="T25" fmla="*/ 21 h 552"/>
                <a:gd name="T26" fmla="*/ 3 w 1062"/>
                <a:gd name="T27" fmla="*/ 17 h 55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62" h="552">
                  <a:moveTo>
                    <a:pt x="55" y="319"/>
                  </a:moveTo>
                  <a:cubicBezTo>
                    <a:pt x="74" y="309"/>
                    <a:pt x="95" y="340"/>
                    <a:pt x="161" y="345"/>
                  </a:cubicBezTo>
                  <a:cubicBezTo>
                    <a:pt x="228" y="349"/>
                    <a:pt x="349" y="357"/>
                    <a:pt x="451" y="345"/>
                  </a:cubicBezTo>
                  <a:cubicBezTo>
                    <a:pt x="554" y="333"/>
                    <a:pt x="699" y="305"/>
                    <a:pt x="780" y="276"/>
                  </a:cubicBezTo>
                  <a:cubicBezTo>
                    <a:pt x="861" y="246"/>
                    <a:pt x="902" y="214"/>
                    <a:pt x="935" y="172"/>
                  </a:cubicBezTo>
                  <a:cubicBezTo>
                    <a:pt x="968" y="130"/>
                    <a:pt x="954" y="50"/>
                    <a:pt x="974" y="25"/>
                  </a:cubicBezTo>
                  <a:cubicBezTo>
                    <a:pt x="993" y="0"/>
                    <a:pt x="1040" y="4"/>
                    <a:pt x="1051" y="25"/>
                  </a:cubicBezTo>
                  <a:cubicBezTo>
                    <a:pt x="1062" y="46"/>
                    <a:pt x="1042" y="104"/>
                    <a:pt x="1041" y="146"/>
                  </a:cubicBezTo>
                  <a:cubicBezTo>
                    <a:pt x="1040" y="188"/>
                    <a:pt x="1061" y="231"/>
                    <a:pt x="1041" y="276"/>
                  </a:cubicBezTo>
                  <a:cubicBezTo>
                    <a:pt x="1022" y="320"/>
                    <a:pt x="1004" y="371"/>
                    <a:pt x="925" y="414"/>
                  </a:cubicBezTo>
                  <a:cubicBezTo>
                    <a:pt x="847" y="457"/>
                    <a:pt x="675" y="518"/>
                    <a:pt x="567" y="535"/>
                  </a:cubicBezTo>
                  <a:cubicBezTo>
                    <a:pt x="460" y="552"/>
                    <a:pt x="364" y="539"/>
                    <a:pt x="277" y="518"/>
                  </a:cubicBezTo>
                  <a:cubicBezTo>
                    <a:pt x="190" y="496"/>
                    <a:pt x="90" y="437"/>
                    <a:pt x="45" y="405"/>
                  </a:cubicBezTo>
                  <a:cubicBezTo>
                    <a:pt x="0" y="374"/>
                    <a:pt x="36" y="329"/>
                    <a:pt x="55" y="319"/>
                  </a:cubicBezTo>
                </a:path>
              </a:pathLst>
            </a:custGeom>
            <a:solidFill>
              <a:srgbClr val="FFCC00"/>
            </a:solidFill>
            <a:ln w="0">
              <a:solidFill>
                <a:srgbClr val="000000"/>
              </a:solidFill>
              <a:prstDash val="solid"/>
              <a:round/>
              <a:headEnd/>
              <a:tailEnd/>
            </a:ln>
          </p:spPr>
          <p:txBody>
            <a:bodyPr/>
            <a:lstStyle/>
            <a:p>
              <a:endParaRPr lang="en-US"/>
            </a:p>
          </p:txBody>
        </p:sp>
        <p:sp>
          <p:nvSpPr>
            <p:cNvPr id="5150" name="Freeform 25">
              <a:extLst>
                <a:ext uri="{FF2B5EF4-FFF2-40B4-BE49-F238E27FC236}">
                  <a16:creationId xmlns:a16="http://schemas.microsoft.com/office/drawing/2014/main" id="{699D6EB5-B314-46C3-891B-2762AD6125AF}"/>
                </a:ext>
              </a:extLst>
            </p:cNvPr>
            <p:cNvSpPr>
              <a:spLocks/>
            </p:cNvSpPr>
            <p:nvPr/>
          </p:nvSpPr>
          <p:spPr bwMode="auto">
            <a:xfrm>
              <a:off x="921" y="3295"/>
              <a:ext cx="398" cy="207"/>
            </a:xfrm>
            <a:custGeom>
              <a:avLst/>
              <a:gdLst>
                <a:gd name="T0" fmla="*/ 21 w 398"/>
                <a:gd name="T1" fmla="*/ 120 h 207"/>
                <a:gd name="T2" fmla="*/ 60 w 398"/>
                <a:gd name="T3" fmla="*/ 130 h 207"/>
                <a:gd name="T4" fmla="*/ 169 w 398"/>
                <a:gd name="T5" fmla="*/ 130 h 207"/>
                <a:gd name="T6" fmla="*/ 293 w 398"/>
                <a:gd name="T7" fmla="*/ 104 h 207"/>
                <a:gd name="T8" fmla="*/ 351 w 398"/>
                <a:gd name="T9" fmla="*/ 65 h 207"/>
                <a:gd name="T10" fmla="*/ 365 w 398"/>
                <a:gd name="T11" fmla="*/ 10 h 207"/>
                <a:gd name="T12" fmla="*/ 394 w 398"/>
                <a:gd name="T13" fmla="*/ 10 h 207"/>
                <a:gd name="T14" fmla="*/ 390 w 398"/>
                <a:gd name="T15" fmla="*/ 55 h 207"/>
                <a:gd name="T16" fmla="*/ 390 w 398"/>
                <a:gd name="T17" fmla="*/ 104 h 207"/>
                <a:gd name="T18" fmla="*/ 347 w 398"/>
                <a:gd name="T19" fmla="*/ 155 h 207"/>
                <a:gd name="T20" fmla="*/ 213 w 398"/>
                <a:gd name="T21" fmla="*/ 201 h 207"/>
                <a:gd name="T22" fmla="*/ 104 w 398"/>
                <a:gd name="T23" fmla="*/ 194 h 207"/>
                <a:gd name="T24" fmla="*/ 17 w 398"/>
                <a:gd name="T25" fmla="*/ 152 h 207"/>
                <a:gd name="T26" fmla="*/ 21 w 398"/>
                <a:gd name="T27" fmla="*/ 120 h 20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98" h="207">
                  <a:moveTo>
                    <a:pt x="21" y="120"/>
                  </a:moveTo>
                  <a:cubicBezTo>
                    <a:pt x="28" y="116"/>
                    <a:pt x="36" y="128"/>
                    <a:pt x="60" y="130"/>
                  </a:cubicBezTo>
                  <a:cubicBezTo>
                    <a:pt x="86" y="131"/>
                    <a:pt x="131" y="134"/>
                    <a:pt x="169" y="130"/>
                  </a:cubicBezTo>
                  <a:cubicBezTo>
                    <a:pt x="208" y="125"/>
                    <a:pt x="262" y="115"/>
                    <a:pt x="293" y="104"/>
                  </a:cubicBezTo>
                  <a:cubicBezTo>
                    <a:pt x="323" y="92"/>
                    <a:pt x="338" y="80"/>
                    <a:pt x="351" y="65"/>
                  </a:cubicBezTo>
                  <a:cubicBezTo>
                    <a:pt x="363" y="49"/>
                    <a:pt x="358" y="19"/>
                    <a:pt x="365" y="10"/>
                  </a:cubicBezTo>
                  <a:cubicBezTo>
                    <a:pt x="372" y="0"/>
                    <a:pt x="390" y="2"/>
                    <a:pt x="394" y="10"/>
                  </a:cubicBezTo>
                  <a:cubicBezTo>
                    <a:pt x="398" y="17"/>
                    <a:pt x="391" y="39"/>
                    <a:pt x="390" y="55"/>
                  </a:cubicBezTo>
                  <a:cubicBezTo>
                    <a:pt x="390" y="71"/>
                    <a:pt x="398" y="87"/>
                    <a:pt x="390" y="104"/>
                  </a:cubicBezTo>
                  <a:cubicBezTo>
                    <a:pt x="383" y="120"/>
                    <a:pt x="377" y="139"/>
                    <a:pt x="347" y="155"/>
                  </a:cubicBezTo>
                  <a:cubicBezTo>
                    <a:pt x="318" y="172"/>
                    <a:pt x="253" y="194"/>
                    <a:pt x="213" y="201"/>
                  </a:cubicBezTo>
                  <a:cubicBezTo>
                    <a:pt x="173" y="207"/>
                    <a:pt x="137" y="202"/>
                    <a:pt x="104" y="194"/>
                  </a:cubicBezTo>
                  <a:cubicBezTo>
                    <a:pt x="71" y="186"/>
                    <a:pt x="34" y="164"/>
                    <a:pt x="17" y="152"/>
                  </a:cubicBezTo>
                  <a:cubicBezTo>
                    <a:pt x="0" y="140"/>
                    <a:pt x="14" y="124"/>
                    <a:pt x="21" y="120"/>
                  </a:cubicBezTo>
                </a:path>
              </a:pathLst>
            </a:custGeom>
            <a:noFill/>
            <a:ln w="9525"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7674" name="Group 26">
            <a:extLst>
              <a:ext uri="{FF2B5EF4-FFF2-40B4-BE49-F238E27FC236}">
                <a16:creationId xmlns:a16="http://schemas.microsoft.com/office/drawing/2014/main" id="{4342622E-8428-45E9-9826-BB96778331EC}"/>
              </a:ext>
            </a:extLst>
          </p:cNvPr>
          <p:cNvGrpSpPr>
            <a:grpSpLocks noChangeAspect="1"/>
          </p:cNvGrpSpPr>
          <p:nvPr/>
        </p:nvGrpSpPr>
        <p:grpSpPr bwMode="auto">
          <a:xfrm rot="551762">
            <a:off x="2366963" y="5524500"/>
            <a:ext cx="808037" cy="481013"/>
            <a:chOff x="921" y="3297"/>
            <a:chExt cx="414" cy="222"/>
          </a:xfrm>
        </p:grpSpPr>
        <p:sp>
          <p:nvSpPr>
            <p:cNvPr id="5145" name="AutoShape 27">
              <a:extLst>
                <a:ext uri="{FF2B5EF4-FFF2-40B4-BE49-F238E27FC236}">
                  <a16:creationId xmlns:a16="http://schemas.microsoft.com/office/drawing/2014/main" id="{3BE9B4DB-4BA9-443D-A992-EACDE04F0062}"/>
                </a:ext>
              </a:extLst>
            </p:cNvPr>
            <p:cNvSpPr>
              <a:spLocks noChangeAspect="1" noChangeArrowheads="1" noTextEdit="1"/>
            </p:cNvSpPr>
            <p:nvPr/>
          </p:nvSpPr>
          <p:spPr bwMode="auto">
            <a:xfrm>
              <a:off x="921" y="3297"/>
              <a:ext cx="414" cy="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146" name="Freeform 28">
              <a:extLst>
                <a:ext uri="{FF2B5EF4-FFF2-40B4-BE49-F238E27FC236}">
                  <a16:creationId xmlns:a16="http://schemas.microsoft.com/office/drawing/2014/main" id="{E55DA71E-CA01-432E-9670-CC85F7386151}"/>
                </a:ext>
              </a:extLst>
            </p:cNvPr>
            <p:cNvSpPr>
              <a:spLocks/>
            </p:cNvSpPr>
            <p:nvPr/>
          </p:nvSpPr>
          <p:spPr bwMode="auto">
            <a:xfrm>
              <a:off x="921" y="3295"/>
              <a:ext cx="398" cy="207"/>
            </a:xfrm>
            <a:custGeom>
              <a:avLst/>
              <a:gdLst>
                <a:gd name="T0" fmla="*/ 3 w 1062"/>
                <a:gd name="T1" fmla="*/ 17 h 552"/>
                <a:gd name="T2" fmla="*/ 8 w 1062"/>
                <a:gd name="T3" fmla="*/ 18 h 552"/>
                <a:gd name="T4" fmla="*/ 24 w 1062"/>
                <a:gd name="T5" fmla="*/ 18 h 552"/>
                <a:gd name="T6" fmla="*/ 41 w 1062"/>
                <a:gd name="T7" fmla="*/ 15 h 552"/>
                <a:gd name="T8" fmla="*/ 49 w 1062"/>
                <a:gd name="T9" fmla="*/ 9 h 552"/>
                <a:gd name="T10" fmla="*/ 51 w 1062"/>
                <a:gd name="T11" fmla="*/ 1 h 552"/>
                <a:gd name="T12" fmla="*/ 55 w 1062"/>
                <a:gd name="T13" fmla="*/ 1 h 552"/>
                <a:gd name="T14" fmla="*/ 55 w 1062"/>
                <a:gd name="T15" fmla="*/ 8 h 552"/>
                <a:gd name="T16" fmla="*/ 55 w 1062"/>
                <a:gd name="T17" fmla="*/ 15 h 552"/>
                <a:gd name="T18" fmla="*/ 49 w 1062"/>
                <a:gd name="T19" fmla="*/ 22 h 552"/>
                <a:gd name="T20" fmla="*/ 30 w 1062"/>
                <a:gd name="T21" fmla="*/ 28 h 552"/>
                <a:gd name="T22" fmla="*/ 15 w 1062"/>
                <a:gd name="T23" fmla="*/ 27 h 552"/>
                <a:gd name="T24" fmla="*/ 2 w 1062"/>
                <a:gd name="T25" fmla="*/ 21 h 552"/>
                <a:gd name="T26" fmla="*/ 3 w 1062"/>
                <a:gd name="T27" fmla="*/ 17 h 55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62" h="552">
                  <a:moveTo>
                    <a:pt x="55" y="319"/>
                  </a:moveTo>
                  <a:cubicBezTo>
                    <a:pt x="74" y="309"/>
                    <a:pt x="95" y="340"/>
                    <a:pt x="161" y="345"/>
                  </a:cubicBezTo>
                  <a:cubicBezTo>
                    <a:pt x="228" y="349"/>
                    <a:pt x="349" y="357"/>
                    <a:pt x="451" y="345"/>
                  </a:cubicBezTo>
                  <a:cubicBezTo>
                    <a:pt x="554" y="333"/>
                    <a:pt x="699" y="305"/>
                    <a:pt x="780" y="276"/>
                  </a:cubicBezTo>
                  <a:cubicBezTo>
                    <a:pt x="861" y="246"/>
                    <a:pt x="902" y="214"/>
                    <a:pt x="935" y="172"/>
                  </a:cubicBezTo>
                  <a:cubicBezTo>
                    <a:pt x="968" y="130"/>
                    <a:pt x="954" y="50"/>
                    <a:pt x="974" y="25"/>
                  </a:cubicBezTo>
                  <a:cubicBezTo>
                    <a:pt x="993" y="0"/>
                    <a:pt x="1040" y="4"/>
                    <a:pt x="1051" y="25"/>
                  </a:cubicBezTo>
                  <a:cubicBezTo>
                    <a:pt x="1062" y="46"/>
                    <a:pt x="1042" y="104"/>
                    <a:pt x="1041" y="146"/>
                  </a:cubicBezTo>
                  <a:cubicBezTo>
                    <a:pt x="1040" y="188"/>
                    <a:pt x="1061" y="231"/>
                    <a:pt x="1041" y="276"/>
                  </a:cubicBezTo>
                  <a:cubicBezTo>
                    <a:pt x="1022" y="320"/>
                    <a:pt x="1004" y="371"/>
                    <a:pt x="925" y="414"/>
                  </a:cubicBezTo>
                  <a:cubicBezTo>
                    <a:pt x="847" y="457"/>
                    <a:pt x="675" y="518"/>
                    <a:pt x="567" y="535"/>
                  </a:cubicBezTo>
                  <a:cubicBezTo>
                    <a:pt x="460" y="552"/>
                    <a:pt x="364" y="539"/>
                    <a:pt x="277" y="518"/>
                  </a:cubicBezTo>
                  <a:cubicBezTo>
                    <a:pt x="190" y="496"/>
                    <a:pt x="90" y="437"/>
                    <a:pt x="45" y="405"/>
                  </a:cubicBezTo>
                  <a:cubicBezTo>
                    <a:pt x="0" y="374"/>
                    <a:pt x="36" y="329"/>
                    <a:pt x="55" y="319"/>
                  </a:cubicBezTo>
                </a:path>
              </a:pathLst>
            </a:custGeom>
            <a:solidFill>
              <a:srgbClr val="FFCC00"/>
            </a:solidFill>
            <a:ln w="0">
              <a:solidFill>
                <a:srgbClr val="000000"/>
              </a:solidFill>
              <a:prstDash val="solid"/>
              <a:round/>
              <a:headEnd/>
              <a:tailEnd/>
            </a:ln>
          </p:spPr>
          <p:txBody>
            <a:bodyPr/>
            <a:lstStyle/>
            <a:p>
              <a:endParaRPr lang="en-US"/>
            </a:p>
          </p:txBody>
        </p:sp>
        <p:sp>
          <p:nvSpPr>
            <p:cNvPr id="5147" name="Freeform 29">
              <a:extLst>
                <a:ext uri="{FF2B5EF4-FFF2-40B4-BE49-F238E27FC236}">
                  <a16:creationId xmlns:a16="http://schemas.microsoft.com/office/drawing/2014/main" id="{F3CB0362-B158-41A2-A8E3-694D8698193A}"/>
                </a:ext>
              </a:extLst>
            </p:cNvPr>
            <p:cNvSpPr>
              <a:spLocks/>
            </p:cNvSpPr>
            <p:nvPr/>
          </p:nvSpPr>
          <p:spPr bwMode="auto">
            <a:xfrm>
              <a:off x="921" y="3295"/>
              <a:ext cx="398" cy="207"/>
            </a:xfrm>
            <a:custGeom>
              <a:avLst/>
              <a:gdLst>
                <a:gd name="T0" fmla="*/ 21 w 398"/>
                <a:gd name="T1" fmla="*/ 120 h 207"/>
                <a:gd name="T2" fmla="*/ 60 w 398"/>
                <a:gd name="T3" fmla="*/ 130 h 207"/>
                <a:gd name="T4" fmla="*/ 169 w 398"/>
                <a:gd name="T5" fmla="*/ 130 h 207"/>
                <a:gd name="T6" fmla="*/ 293 w 398"/>
                <a:gd name="T7" fmla="*/ 104 h 207"/>
                <a:gd name="T8" fmla="*/ 351 w 398"/>
                <a:gd name="T9" fmla="*/ 65 h 207"/>
                <a:gd name="T10" fmla="*/ 365 w 398"/>
                <a:gd name="T11" fmla="*/ 10 h 207"/>
                <a:gd name="T12" fmla="*/ 394 w 398"/>
                <a:gd name="T13" fmla="*/ 10 h 207"/>
                <a:gd name="T14" fmla="*/ 390 w 398"/>
                <a:gd name="T15" fmla="*/ 55 h 207"/>
                <a:gd name="T16" fmla="*/ 390 w 398"/>
                <a:gd name="T17" fmla="*/ 104 h 207"/>
                <a:gd name="T18" fmla="*/ 347 w 398"/>
                <a:gd name="T19" fmla="*/ 155 h 207"/>
                <a:gd name="T20" fmla="*/ 213 w 398"/>
                <a:gd name="T21" fmla="*/ 201 h 207"/>
                <a:gd name="T22" fmla="*/ 104 w 398"/>
                <a:gd name="T23" fmla="*/ 194 h 207"/>
                <a:gd name="T24" fmla="*/ 17 w 398"/>
                <a:gd name="T25" fmla="*/ 152 h 207"/>
                <a:gd name="T26" fmla="*/ 21 w 398"/>
                <a:gd name="T27" fmla="*/ 120 h 20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98" h="207">
                  <a:moveTo>
                    <a:pt x="21" y="120"/>
                  </a:moveTo>
                  <a:cubicBezTo>
                    <a:pt x="28" y="116"/>
                    <a:pt x="36" y="128"/>
                    <a:pt x="60" y="130"/>
                  </a:cubicBezTo>
                  <a:cubicBezTo>
                    <a:pt x="86" y="131"/>
                    <a:pt x="131" y="134"/>
                    <a:pt x="169" y="130"/>
                  </a:cubicBezTo>
                  <a:cubicBezTo>
                    <a:pt x="208" y="125"/>
                    <a:pt x="262" y="115"/>
                    <a:pt x="293" y="104"/>
                  </a:cubicBezTo>
                  <a:cubicBezTo>
                    <a:pt x="323" y="92"/>
                    <a:pt x="338" y="80"/>
                    <a:pt x="351" y="65"/>
                  </a:cubicBezTo>
                  <a:cubicBezTo>
                    <a:pt x="363" y="49"/>
                    <a:pt x="358" y="19"/>
                    <a:pt x="365" y="10"/>
                  </a:cubicBezTo>
                  <a:cubicBezTo>
                    <a:pt x="372" y="0"/>
                    <a:pt x="390" y="2"/>
                    <a:pt x="394" y="10"/>
                  </a:cubicBezTo>
                  <a:cubicBezTo>
                    <a:pt x="398" y="17"/>
                    <a:pt x="391" y="39"/>
                    <a:pt x="390" y="55"/>
                  </a:cubicBezTo>
                  <a:cubicBezTo>
                    <a:pt x="390" y="71"/>
                    <a:pt x="398" y="87"/>
                    <a:pt x="390" y="104"/>
                  </a:cubicBezTo>
                  <a:cubicBezTo>
                    <a:pt x="383" y="120"/>
                    <a:pt x="377" y="139"/>
                    <a:pt x="347" y="155"/>
                  </a:cubicBezTo>
                  <a:cubicBezTo>
                    <a:pt x="318" y="172"/>
                    <a:pt x="253" y="194"/>
                    <a:pt x="213" y="201"/>
                  </a:cubicBezTo>
                  <a:cubicBezTo>
                    <a:pt x="173" y="207"/>
                    <a:pt x="137" y="202"/>
                    <a:pt x="104" y="194"/>
                  </a:cubicBezTo>
                  <a:cubicBezTo>
                    <a:pt x="71" y="186"/>
                    <a:pt x="34" y="164"/>
                    <a:pt x="17" y="152"/>
                  </a:cubicBezTo>
                  <a:cubicBezTo>
                    <a:pt x="0" y="140"/>
                    <a:pt x="14" y="124"/>
                    <a:pt x="21" y="120"/>
                  </a:cubicBezTo>
                </a:path>
              </a:pathLst>
            </a:custGeom>
            <a:noFill/>
            <a:ln w="9525"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27678" name="Freeform 30">
            <a:extLst>
              <a:ext uri="{FF2B5EF4-FFF2-40B4-BE49-F238E27FC236}">
                <a16:creationId xmlns:a16="http://schemas.microsoft.com/office/drawing/2014/main" id="{93C41ACE-35B0-40B0-AB01-47B2D7DB6AC1}"/>
              </a:ext>
            </a:extLst>
          </p:cNvPr>
          <p:cNvSpPr>
            <a:spLocks/>
          </p:cNvSpPr>
          <p:nvPr/>
        </p:nvSpPr>
        <p:spPr bwMode="auto">
          <a:xfrm>
            <a:off x="6446838" y="5392738"/>
            <a:ext cx="730250" cy="411162"/>
          </a:xfrm>
          <a:custGeom>
            <a:avLst/>
            <a:gdLst>
              <a:gd name="T0" fmla="*/ 2147483646 w 878"/>
              <a:gd name="T1" fmla="*/ 2147483646 h 511"/>
              <a:gd name="T2" fmla="*/ 2147483646 w 878"/>
              <a:gd name="T3" fmla="*/ 2147483646 h 511"/>
              <a:gd name="T4" fmla="*/ 2147483646 w 878"/>
              <a:gd name="T5" fmla="*/ 2147483646 h 511"/>
              <a:gd name="T6" fmla="*/ 2147483646 w 878"/>
              <a:gd name="T7" fmla="*/ 2147483646 h 511"/>
              <a:gd name="T8" fmla="*/ 2147483646 w 878"/>
              <a:gd name="T9" fmla="*/ 2147483646 h 511"/>
              <a:gd name="T10" fmla="*/ 2147483646 w 878"/>
              <a:gd name="T11" fmla="*/ 2147483646 h 511"/>
              <a:gd name="T12" fmla="*/ 2147483646 w 878"/>
              <a:gd name="T13" fmla="*/ 2147483646 h 511"/>
              <a:gd name="T14" fmla="*/ 2147483646 w 878"/>
              <a:gd name="T15" fmla="*/ 2147483646 h 511"/>
              <a:gd name="T16" fmla="*/ 2147483646 w 878"/>
              <a:gd name="T17" fmla="*/ 2147483646 h 511"/>
              <a:gd name="T18" fmla="*/ 2147483646 w 878"/>
              <a:gd name="T19" fmla="*/ 2147483646 h 511"/>
              <a:gd name="T20" fmla="*/ 2147483646 w 878"/>
              <a:gd name="T21" fmla="*/ 2147483646 h 511"/>
              <a:gd name="T22" fmla="*/ 2147483646 w 878"/>
              <a:gd name="T23" fmla="*/ 2147483646 h 511"/>
              <a:gd name="T24" fmla="*/ 2147483646 w 878"/>
              <a:gd name="T25" fmla="*/ 2147483646 h 511"/>
              <a:gd name="T26" fmla="*/ 2147483646 w 878"/>
              <a:gd name="T27" fmla="*/ 2147483646 h 51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878" h="511">
                <a:moveTo>
                  <a:pt x="45" y="295"/>
                </a:moveTo>
                <a:cubicBezTo>
                  <a:pt x="61" y="286"/>
                  <a:pt x="78" y="315"/>
                  <a:pt x="133" y="319"/>
                </a:cubicBezTo>
                <a:cubicBezTo>
                  <a:pt x="188" y="323"/>
                  <a:pt x="288" y="330"/>
                  <a:pt x="373" y="319"/>
                </a:cubicBezTo>
                <a:cubicBezTo>
                  <a:pt x="458" y="308"/>
                  <a:pt x="578" y="282"/>
                  <a:pt x="645" y="255"/>
                </a:cubicBezTo>
                <a:cubicBezTo>
                  <a:pt x="712" y="228"/>
                  <a:pt x="746" y="198"/>
                  <a:pt x="773" y="159"/>
                </a:cubicBezTo>
                <a:cubicBezTo>
                  <a:pt x="800" y="120"/>
                  <a:pt x="789" y="46"/>
                  <a:pt x="805" y="23"/>
                </a:cubicBezTo>
                <a:cubicBezTo>
                  <a:pt x="821" y="0"/>
                  <a:pt x="860" y="4"/>
                  <a:pt x="869" y="23"/>
                </a:cubicBezTo>
                <a:cubicBezTo>
                  <a:pt x="878" y="42"/>
                  <a:pt x="862" y="96"/>
                  <a:pt x="861" y="135"/>
                </a:cubicBezTo>
                <a:cubicBezTo>
                  <a:pt x="860" y="174"/>
                  <a:pt x="877" y="214"/>
                  <a:pt x="861" y="255"/>
                </a:cubicBezTo>
                <a:cubicBezTo>
                  <a:pt x="845" y="296"/>
                  <a:pt x="830" y="343"/>
                  <a:pt x="765" y="383"/>
                </a:cubicBezTo>
                <a:cubicBezTo>
                  <a:pt x="700" y="423"/>
                  <a:pt x="558" y="479"/>
                  <a:pt x="469" y="495"/>
                </a:cubicBezTo>
                <a:cubicBezTo>
                  <a:pt x="380" y="511"/>
                  <a:pt x="301" y="499"/>
                  <a:pt x="229" y="479"/>
                </a:cubicBezTo>
                <a:cubicBezTo>
                  <a:pt x="157" y="459"/>
                  <a:pt x="74" y="404"/>
                  <a:pt x="37" y="375"/>
                </a:cubicBezTo>
                <a:cubicBezTo>
                  <a:pt x="0" y="346"/>
                  <a:pt x="29" y="304"/>
                  <a:pt x="45" y="295"/>
                </a:cubicBezTo>
                <a:close/>
              </a:path>
            </a:pathLst>
          </a:cu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27679" name="Group 31">
            <a:extLst>
              <a:ext uri="{FF2B5EF4-FFF2-40B4-BE49-F238E27FC236}">
                <a16:creationId xmlns:a16="http://schemas.microsoft.com/office/drawing/2014/main" id="{622AF1AA-E427-4131-97A8-A3422A8B9507}"/>
              </a:ext>
            </a:extLst>
          </p:cNvPr>
          <p:cNvGrpSpPr>
            <a:grpSpLocks noChangeAspect="1"/>
          </p:cNvGrpSpPr>
          <p:nvPr/>
        </p:nvGrpSpPr>
        <p:grpSpPr bwMode="auto">
          <a:xfrm>
            <a:off x="6224588" y="5310188"/>
            <a:ext cx="822325" cy="441325"/>
            <a:chOff x="921" y="3297"/>
            <a:chExt cx="414" cy="222"/>
          </a:xfrm>
        </p:grpSpPr>
        <p:sp>
          <p:nvSpPr>
            <p:cNvPr id="5142" name="AutoShape 32">
              <a:extLst>
                <a:ext uri="{FF2B5EF4-FFF2-40B4-BE49-F238E27FC236}">
                  <a16:creationId xmlns:a16="http://schemas.microsoft.com/office/drawing/2014/main" id="{ABD8C7A5-F17C-49BB-953E-CFAB7CA54E1A}"/>
                </a:ext>
              </a:extLst>
            </p:cNvPr>
            <p:cNvSpPr>
              <a:spLocks noChangeAspect="1" noChangeArrowheads="1" noTextEdit="1"/>
            </p:cNvSpPr>
            <p:nvPr/>
          </p:nvSpPr>
          <p:spPr bwMode="auto">
            <a:xfrm>
              <a:off x="921" y="3297"/>
              <a:ext cx="414" cy="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143" name="Freeform 33">
              <a:extLst>
                <a:ext uri="{FF2B5EF4-FFF2-40B4-BE49-F238E27FC236}">
                  <a16:creationId xmlns:a16="http://schemas.microsoft.com/office/drawing/2014/main" id="{76309F8A-FDE3-4A5B-B15A-63472C545047}"/>
                </a:ext>
              </a:extLst>
            </p:cNvPr>
            <p:cNvSpPr>
              <a:spLocks/>
            </p:cNvSpPr>
            <p:nvPr/>
          </p:nvSpPr>
          <p:spPr bwMode="auto">
            <a:xfrm>
              <a:off x="921" y="3295"/>
              <a:ext cx="398" cy="207"/>
            </a:xfrm>
            <a:custGeom>
              <a:avLst/>
              <a:gdLst>
                <a:gd name="T0" fmla="*/ 3 w 1062"/>
                <a:gd name="T1" fmla="*/ 17 h 552"/>
                <a:gd name="T2" fmla="*/ 8 w 1062"/>
                <a:gd name="T3" fmla="*/ 18 h 552"/>
                <a:gd name="T4" fmla="*/ 24 w 1062"/>
                <a:gd name="T5" fmla="*/ 18 h 552"/>
                <a:gd name="T6" fmla="*/ 41 w 1062"/>
                <a:gd name="T7" fmla="*/ 15 h 552"/>
                <a:gd name="T8" fmla="*/ 49 w 1062"/>
                <a:gd name="T9" fmla="*/ 9 h 552"/>
                <a:gd name="T10" fmla="*/ 51 w 1062"/>
                <a:gd name="T11" fmla="*/ 1 h 552"/>
                <a:gd name="T12" fmla="*/ 55 w 1062"/>
                <a:gd name="T13" fmla="*/ 1 h 552"/>
                <a:gd name="T14" fmla="*/ 55 w 1062"/>
                <a:gd name="T15" fmla="*/ 8 h 552"/>
                <a:gd name="T16" fmla="*/ 55 w 1062"/>
                <a:gd name="T17" fmla="*/ 15 h 552"/>
                <a:gd name="T18" fmla="*/ 49 w 1062"/>
                <a:gd name="T19" fmla="*/ 22 h 552"/>
                <a:gd name="T20" fmla="*/ 30 w 1062"/>
                <a:gd name="T21" fmla="*/ 28 h 552"/>
                <a:gd name="T22" fmla="*/ 15 w 1062"/>
                <a:gd name="T23" fmla="*/ 27 h 552"/>
                <a:gd name="T24" fmla="*/ 2 w 1062"/>
                <a:gd name="T25" fmla="*/ 21 h 552"/>
                <a:gd name="T26" fmla="*/ 3 w 1062"/>
                <a:gd name="T27" fmla="*/ 17 h 55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62" h="552">
                  <a:moveTo>
                    <a:pt x="55" y="319"/>
                  </a:moveTo>
                  <a:cubicBezTo>
                    <a:pt x="74" y="309"/>
                    <a:pt x="95" y="340"/>
                    <a:pt x="161" y="345"/>
                  </a:cubicBezTo>
                  <a:cubicBezTo>
                    <a:pt x="228" y="349"/>
                    <a:pt x="349" y="357"/>
                    <a:pt x="451" y="345"/>
                  </a:cubicBezTo>
                  <a:cubicBezTo>
                    <a:pt x="554" y="333"/>
                    <a:pt x="699" y="305"/>
                    <a:pt x="780" y="276"/>
                  </a:cubicBezTo>
                  <a:cubicBezTo>
                    <a:pt x="861" y="246"/>
                    <a:pt x="902" y="214"/>
                    <a:pt x="935" y="172"/>
                  </a:cubicBezTo>
                  <a:cubicBezTo>
                    <a:pt x="968" y="130"/>
                    <a:pt x="954" y="50"/>
                    <a:pt x="974" y="25"/>
                  </a:cubicBezTo>
                  <a:cubicBezTo>
                    <a:pt x="993" y="0"/>
                    <a:pt x="1040" y="4"/>
                    <a:pt x="1051" y="25"/>
                  </a:cubicBezTo>
                  <a:cubicBezTo>
                    <a:pt x="1062" y="46"/>
                    <a:pt x="1042" y="104"/>
                    <a:pt x="1041" y="146"/>
                  </a:cubicBezTo>
                  <a:cubicBezTo>
                    <a:pt x="1040" y="188"/>
                    <a:pt x="1061" y="231"/>
                    <a:pt x="1041" y="276"/>
                  </a:cubicBezTo>
                  <a:cubicBezTo>
                    <a:pt x="1022" y="320"/>
                    <a:pt x="1004" y="371"/>
                    <a:pt x="925" y="414"/>
                  </a:cubicBezTo>
                  <a:cubicBezTo>
                    <a:pt x="847" y="457"/>
                    <a:pt x="675" y="518"/>
                    <a:pt x="567" y="535"/>
                  </a:cubicBezTo>
                  <a:cubicBezTo>
                    <a:pt x="460" y="552"/>
                    <a:pt x="364" y="539"/>
                    <a:pt x="277" y="518"/>
                  </a:cubicBezTo>
                  <a:cubicBezTo>
                    <a:pt x="190" y="496"/>
                    <a:pt x="90" y="437"/>
                    <a:pt x="45" y="405"/>
                  </a:cubicBezTo>
                  <a:cubicBezTo>
                    <a:pt x="0" y="374"/>
                    <a:pt x="36" y="329"/>
                    <a:pt x="55" y="319"/>
                  </a:cubicBezTo>
                </a:path>
              </a:pathLst>
            </a:custGeom>
            <a:solidFill>
              <a:srgbClr val="FFCC00"/>
            </a:solidFill>
            <a:ln w="0">
              <a:solidFill>
                <a:srgbClr val="000000"/>
              </a:solidFill>
              <a:prstDash val="solid"/>
              <a:round/>
              <a:headEnd/>
              <a:tailEnd/>
            </a:ln>
          </p:spPr>
          <p:txBody>
            <a:bodyPr/>
            <a:lstStyle/>
            <a:p>
              <a:endParaRPr lang="en-US"/>
            </a:p>
          </p:txBody>
        </p:sp>
        <p:sp>
          <p:nvSpPr>
            <p:cNvPr id="5144" name="Freeform 34">
              <a:extLst>
                <a:ext uri="{FF2B5EF4-FFF2-40B4-BE49-F238E27FC236}">
                  <a16:creationId xmlns:a16="http://schemas.microsoft.com/office/drawing/2014/main" id="{124390AF-60C0-4711-8236-14DF420C9AE3}"/>
                </a:ext>
              </a:extLst>
            </p:cNvPr>
            <p:cNvSpPr>
              <a:spLocks/>
            </p:cNvSpPr>
            <p:nvPr/>
          </p:nvSpPr>
          <p:spPr bwMode="auto">
            <a:xfrm>
              <a:off x="921" y="3295"/>
              <a:ext cx="398" cy="207"/>
            </a:xfrm>
            <a:custGeom>
              <a:avLst/>
              <a:gdLst>
                <a:gd name="T0" fmla="*/ 21 w 398"/>
                <a:gd name="T1" fmla="*/ 120 h 207"/>
                <a:gd name="T2" fmla="*/ 60 w 398"/>
                <a:gd name="T3" fmla="*/ 130 h 207"/>
                <a:gd name="T4" fmla="*/ 169 w 398"/>
                <a:gd name="T5" fmla="*/ 130 h 207"/>
                <a:gd name="T6" fmla="*/ 293 w 398"/>
                <a:gd name="T7" fmla="*/ 104 h 207"/>
                <a:gd name="T8" fmla="*/ 351 w 398"/>
                <a:gd name="T9" fmla="*/ 65 h 207"/>
                <a:gd name="T10" fmla="*/ 365 w 398"/>
                <a:gd name="T11" fmla="*/ 10 h 207"/>
                <a:gd name="T12" fmla="*/ 394 w 398"/>
                <a:gd name="T13" fmla="*/ 10 h 207"/>
                <a:gd name="T14" fmla="*/ 390 w 398"/>
                <a:gd name="T15" fmla="*/ 55 h 207"/>
                <a:gd name="T16" fmla="*/ 390 w 398"/>
                <a:gd name="T17" fmla="*/ 104 h 207"/>
                <a:gd name="T18" fmla="*/ 347 w 398"/>
                <a:gd name="T19" fmla="*/ 155 h 207"/>
                <a:gd name="T20" fmla="*/ 213 w 398"/>
                <a:gd name="T21" fmla="*/ 201 h 207"/>
                <a:gd name="T22" fmla="*/ 104 w 398"/>
                <a:gd name="T23" fmla="*/ 194 h 207"/>
                <a:gd name="T24" fmla="*/ 17 w 398"/>
                <a:gd name="T25" fmla="*/ 152 h 207"/>
                <a:gd name="T26" fmla="*/ 21 w 398"/>
                <a:gd name="T27" fmla="*/ 120 h 20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98" h="207">
                  <a:moveTo>
                    <a:pt x="21" y="120"/>
                  </a:moveTo>
                  <a:cubicBezTo>
                    <a:pt x="28" y="116"/>
                    <a:pt x="36" y="128"/>
                    <a:pt x="60" y="130"/>
                  </a:cubicBezTo>
                  <a:cubicBezTo>
                    <a:pt x="86" y="131"/>
                    <a:pt x="131" y="134"/>
                    <a:pt x="169" y="130"/>
                  </a:cubicBezTo>
                  <a:cubicBezTo>
                    <a:pt x="208" y="125"/>
                    <a:pt x="262" y="115"/>
                    <a:pt x="293" y="104"/>
                  </a:cubicBezTo>
                  <a:cubicBezTo>
                    <a:pt x="323" y="92"/>
                    <a:pt x="338" y="80"/>
                    <a:pt x="351" y="65"/>
                  </a:cubicBezTo>
                  <a:cubicBezTo>
                    <a:pt x="363" y="49"/>
                    <a:pt x="358" y="19"/>
                    <a:pt x="365" y="10"/>
                  </a:cubicBezTo>
                  <a:cubicBezTo>
                    <a:pt x="372" y="0"/>
                    <a:pt x="390" y="2"/>
                    <a:pt x="394" y="10"/>
                  </a:cubicBezTo>
                  <a:cubicBezTo>
                    <a:pt x="398" y="17"/>
                    <a:pt x="391" y="39"/>
                    <a:pt x="390" y="55"/>
                  </a:cubicBezTo>
                  <a:cubicBezTo>
                    <a:pt x="390" y="71"/>
                    <a:pt x="398" y="87"/>
                    <a:pt x="390" y="104"/>
                  </a:cubicBezTo>
                  <a:cubicBezTo>
                    <a:pt x="383" y="120"/>
                    <a:pt x="377" y="139"/>
                    <a:pt x="347" y="155"/>
                  </a:cubicBezTo>
                  <a:cubicBezTo>
                    <a:pt x="318" y="172"/>
                    <a:pt x="253" y="194"/>
                    <a:pt x="213" y="201"/>
                  </a:cubicBezTo>
                  <a:cubicBezTo>
                    <a:pt x="173" y="207"/>
                    <a:pt x="137" y="202"/>
                    <a:pt x="104" y="194"/>
                  </a:cubicBezTo>
                  <a:cubicBezTo>
                    <a:pt x="71" y="186"/>
                    <a:pt x="34" y="164"/>
                    <a:pt x="17" y="152"/>
                  </a:cubicBezTo>
                  <a:cubicBezTo>
                    <a:pt x="0" y="140"/>
                    <a:pt x="14" y="124"/>
                    <a:pt x="21" y="120"/>
                  </a:cubicBezTo>
                </a:path>
              </a:pathLst>
            </a:custGeom>
            <a:noFill/>
            <a:ln w="9525"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5134" name="Group 35">
            <a:extLst>
              <a:ext uri="{FF2B5EF4-FFF2-40B4-BE49-F238E27FC236}">
                <a16:creationId xmlns:a16="http://schemas.microsoft.com/office/drawing/2014/main" id="{0B7314EE-72F6-40CD-92F2-BB3ACC026F6D}"/>
              </a:ext>
            </a:extLst>
          </p:cNvPr>
          <p:cNvGrpSpPr>
            <a:grpSpLocks noChangeAspect="1"/>
          </p:cNvGrpSpPr>
          <p:nvPr/>
        </p:nvGrpSpPr>
        <p:grpSpPr bwMode="auto">
          <a:xfrm>
            <a:off x="5881688" y="5335588"/>
            <a:ext cx="822325" cy="441325"/>
            <a:chOff x="921" y="3297"/>
            <a:chExt cx="414" cy="222"/>
          </a:xfrm>
        </p:grpSpPr>
        <p:sp>
          <p:nvSpPr>
            <p:cNvPr id="5139" name="AutoShape 36">
              <a:extLst>
                <a:ext uri="{FF2B5EF4-FFF2-40B4-BE49-F238E27FC236}">
                  <a16:creationId xmlns:a16="http://schemas.microsoft.com/office/drawing/2014/main" id="{98B1DCB1-8EE7-4765-B1AE-16AB46764A5C}"/>
                </a:ext>
              </a:extLst>
            </p:cNvPr>
            <p:cNvSpPr>
              <a:spLocks noChangeAspect="1" noChangeArrowheads="1" noTextEdit="1"/>
            </p:cNvSpPr>
            <p:nvPr/>
          </p:nvSpPr>
          <p:spPr bwMode="auto">
            <a:xfrm>
              <a:off x="921" y="3297"/>
              <a:ext cx="414" cy="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140" name="Freeform 37">
              <a:extLst>
                <a:ext uri="{FF2B5EF4-FFF2-40B4-BE49-F238E27FC236}">
                  <a16:creationId xmlns:a16="http://schemas.microsoft.com/office/drawing/2014/main" id="{2900F56D-9BC4-49DB-A9BB-96DA18168BFF}"/>
                </a:ext>
              </a:extLst>
            </p:cNvPr>
            <p:cNvSpPr>
              <a:spLocks/>
            </p:cNvSpPr>
            <p:nvPr/>
          </p:nvSpPr>
          <p:spPr bwMode="auto">
            <a:xfrm>
              <a:off x="921" y="3295"/>
              <a:ext cx="398" cy="207"/>
            </a:xfrm>
            <a:custGeom>
              <a:avLst/>
              <a:gdLst>
                <a:gd name="T0" fmla="*/ 3 w 1062"/>
                <a:gd name="T1" fmla="*/ 17 h 552"/>
                <a:gd name="T2" fmla="*/ 8 w 1062"/>
                <a:gd name="T3" fmla="*/ 18 h 552"/>
                <a:gd name="T4" fmla="*/ 24 w 1062"/>
                <a:gd name="T5" fmla="*/ 18 h 552"/>
                <a:gd name="T6" fmla="*/ 41 w 1062"/>
                <a:gd name="T7" fmla="*/ 15 h 552"/>
                <a:gd name="T8" fmla="*/ 49 w 1062"/>
                <a:gd name="T9" fmla="*/ 9 h 552"/>
                <a:gd name="T10" fmla="*/ 51 w 1062"/>
                <a:gd name="T11" fmla="*/ 1 h 552"/>
                <a:gd name="T12" fmla="*/ 55 w 1062"/>
                <a:gd name="T13" fmla="*/ 1 h 552"/>
                <a:gd name="T14" fmla="*/ 55 w 1062"/>
                <a:gd name="T15" fmla="*/ 8 h 552"/>
                <a:gd name="T16" fmla="*/ 55 w 1062"/>
                <a:gd name="T17" fmla="*/ 15 h 552"/>
                <a:gd name="T18" fmla="*/ 49 w 1062"/>
                <a:gd name="T19" fmla="*/ 22 h 552"/>
                <a:gd name="T20" fmla="*/ 30 w 1062"/>
                <a:gd name="T21" fmla="*/ 28 h 552"/>
                <a:gd name="T22" fmla="*/ 15 w 1062"/>
                <a:gd name="T23" fmla="*/ 27 h 552"/>
                <a:gd name="T24" fmla="*/ 2 w 1062"/>
                <a:gd name="T25" fmla="*/ 21 h 552"/>
                <a:gd name="T26" fmla="*/ 3 w 1062"/>
                <a:gd name="T27" fmla="*/ 17 h 55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62" h="552">
                  <a:moveTo>
                    <a:pt x="55" y="319"/>
                  </a:moveTo>
                  <a:cubicBezTo>
                    <a:pt x="74" y="309"/>
                    <a:pt x="95" y="340"/>
                    <a:pt x="161" y="345"/>
                  </a:cubicBezTo>
                  <a:cubicBezTo>
                    <a:pt x="228" y="349"/>
                    <a:pt x="349" y="357"/>
                    <a:pt x="451" y="345"/>
                  </a:cubicBezTo>
                  <a:cubicBezTo>
                    <a:pt x="554" y="333"/>
                    <a:pt x="699" y="305"/>
                    <a:pt x="780" y="276"/>
                  </a:cubicBezTo>
                  <a:cubicBezTo>
                    <a:pt x="861" y="246"/>
                    <a:pt x="902" y="214"/>
                    <a:pt x="935" y="172"/>
                  </a:cubicBezTo>
                  <a:cubicBezTo>
                    <a:pt x="968" y="130"/>
                    <a:pt x="954" y="50"/>
                    <a:pt x="974" y="25"/>
                  </a:cubicBezTo>
                  <a:cubicBezTo>
                    <a:pt x="993" y="0"/>
                    <a:pt x="1040" y="4"/>
                    <a:pt x="1051" y="25"/>
                  </a:cubicBezTo>
                  <a:cubicBezTo>
                    <a:pt x="1062" y="46"/>
                    <a:pt x="1042" y="104"/>
                    <a:pt x="1041" y="146"/>
                  </a:cubicBezTo>
                  <a:cubicBezTo>
                    <a:pt x="1040" y="188"/>
                    <a:pt x="1061" y="231"/>
                    <a:pt x="1041" y="276"/>
                  </a:cubicBezTo>
                  <a:cubicBezTo>
                    <a:pt x="1022" y="320"/>
                    <a:pt x="1004" y="371"/>
                    <a:pt x="925" y="414"/>
                  </a:cubicBezTo>
                  <a:cubicBezTo>
                    <a:pt x="847" y="457"/>
                    <a:pt x="675" y="518"/>
                    <a:pt x="567" y="535"/>
                  </a:cubicBezTo>
                  <a:cubicBezTo>
                    <a:pt x="460" y="552"/>
                    <a:pt x="364" y="539"/>
                    <a:pt x="277" y="518"/>
                  </a:cubicBezTo>
                  <a:cubicBezTo>
                    <a:pt x="190" y="496"/>
                    <a:pt x="90" y="437"/>
                    <a:pt x="45" y="405"/>
                  </a:cubicBezTo>
                  <a:cubicBezTo>
                    <a:pt x="0" y="374"/>
                    <a:pt x="36" y="329"/>
                    <a:pt x="55" y="319"/>
                  </a:cubicBezTo>
                </a:path>
              </a:pathLst>
            </a:custGeom>
            <a:solidFill>
              <a:srgbClr val="FFCC00"/>
            </a:solidFill>
            <a:ln w="0">
              <a:solidFill>
                <a:srgbClr val="000000"/>
              </a:solidFill>
              <a:prstDash val="solid"/>
              <a:round/>
              <a:headEnd/>
              <a:tailEnd/>
            </a:ln>
          </p:spPr>
          <p:txBody>
            <a:bodyPr/>
            <a:lstStyle/>
            <a:p>
              <a:endParaRPr lang="en-US"/>
            </a:p>
          </p:txBody>
        </p:sp>
        <p:sp>
          <p:nvSpPr>
            <p:cNvPr id="5141" name="Freeform 38">
              <a:extLst>
                <a:ext uri="{FF2B5EF4-FFF2-40B4-BE49-F238E27FC236}">
                  <a16:creationId xmlns:a16="http://schemas.microsoft.com/office/drawing/2014/main" id="{0739948C-5F9F-4209-BBDD-E19241B4F099}"/>
                </a:ext>
              </a:extLst>
            </p:cNvPr>
            <p:cNvSpPr>
              <a:spLocks/>
            </p:cNvSpPr>
            <p:nvPr/>
          </p:nvSpPr>
          <p:spPr bwMode="auto">
            <a:xfrm>
              <a:off x="921" y="3295"/>
              <a:ext cx="398" cy="207"/>
            </a:xfrm>
            <a:custGeom>
              <a:avLst/>
              <a:gdLst>
                <a:gd name="T0" fmla="*/ 21 w 398"/>
                <a:gd name="T1" fmla="*/ 120 h 207"/>
                <a:gd name="T2" fmla="*/ 60 w 398"/>
                <a:gd name="T3" fmla="*/ 130 h 207"/>
                <a:gd name="T4" fmla="*/ 169 w 398"/>
                <a:gd name="T5" fmla="*/ 130 h 207"/>
                <a:gd name="T6" fmla="*/ 293 w 398"/>
                <a:gd name="T7" fmla="*/ 104 h 207"/>
                <a:gd name="T8" fmla="*/ 351 w 398"/>
                <a:gd name="T9" fmla="*/ 65 h 207"/>
                <a:gd name="T10" fmla="*/ 365 w 398"/>
                <a:gd name="T11" fmla="*/ 10 h 207"/>
                <a:gd name="T12" fmla="*/ 394 w 398"/>
                <a:gd name="T13" fmla="*/ 10 h 207"/>
                <a:gd name="T14" fmla="*/ 390 w 398"/>
                <a:gd name="T15" fmla="*/ 55 h 207"/>
                <a:gd name="T16" fmla="*/ 390 w 398"/>
                <a:gd name="T17" fmla="*/ 104 h 207"/>
                <a:gd name="T18" fmla="*/ 347 w 398"/>
                <a:gd name="T19" fmla="*/ 155 h 207"/>
                <a:gd name="T20" fmla="*/ 213 w 398"/>
                <a:gd name="T21" fmla="*/ 201 h 207"/>
                <a:gd name="T22" fmla="*/ 104 w 398"/>
                <a:gd name="T23" fmla="*/ 194 h 207"/>
                <a:gd name="T24" fmla="*/ 17 w 398"/>
                <a:gd name="T25" fmla="*/ 152 h 207"/>
                <a:gd name="T26" fmla="*/ 21 w 398"/>
                <a:gd name="T27" fmla="*/ 120 h 20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98" h="207">
                  <a:moveTo>
                    <a:pt x="21" y="120"/>
                  </a:moveTo>
                  <a:cubicBezTo>
                    <a:pt x="28" y="116"/>
                    <a:pt x="36" y="128"/>
                    <a:pt x="60" y="130"/>
                  </a:cubicBezTo>
                  <a:cubicBezTo>
                    <a:pt x="86" y="131"/>
                    <a:pt x="131" y="134"/>
                    <a:pt x="169" y="130"/>
                  </a:cubicBezTo>
                  <a:cubicBezTo>
                    <a:pt x="208" y="125"/>
                    <a:pt x="262" y="115"/>
                    <a:pt x="293" y="104"/>
                  </a:cubicBezTo>
                  <a:cubicBezTo>
                    <a:pt x="323" y="92"/>
                    <a:pt x="338" y="80"/>
                    <a:pt x="351" y="65"/>
                  </a:cubicBezTo>
                  <a:cubicBezTo>
                    <a:pt x="363" y="49"/>
                    <a:pt x="358" y="19"/>
                    <a:pt x="365" y="10"/>
                  </a:cubicBezTo>
                  <a:cubicBezTo>
                    <a:pt x="372" y="0"/>
                    <a:pt x="390" y="2"/>
                    <a:pt x="394" y="10"/>
                  </a:cubicBezTo>
                  <a:cubicBezTo>
                    <a:pt x="398" y="17"/>
                    <a:pt x="391" y="39"/>
                    <a:pt x="390" y="55"/>
                  </a:cubicBezTo>
                  <a:cubicBezTo>
                    <a:pt x="390" y="71"/>
                    <a:pt x="398" y="87"/>
                    <a:pt x="390" y="104"/>
                  </a:cubicBezTo>
                  <a:cubicBezTo>
                    <a:pt x="383" y="120"/>
                    <a:pt x="377" y="139"/>
                    <a:pt x="347" y="155"/>
                  </a:cubicBezTo>
                  <a:cubicBezTo>
                    <a:pt x="318" y="172"/>
                    <a:pt x="253" y="194"/>
                    <a:pt x="213" y="201"/>
                  </a:cubicBezTo>
                  <a:cubicBezTo>
                    <a:pt x="173" y="207"/>
                    <a:pt x="137" y="202"/>
                    <a:pt x="104" y="194"/>
                  </a:cubicBezTo>
                  <a:cubicBezTo>
                    <a:pt x="71" y="186"/>
                    <a:pt x="34" y="164"/>
                    <a:pt x="17" y="152"/>
                  </a:cubicBezTo>
                  <a:cubicBezTo>
                    <a:pt x="0" y="140"/>
                    <a:pt x="14" y="124"/>
                    <a:pt x="21" y="120"/>
                  </a:cubicBezTo>
                </a:path>
              </a:pathLst>
            </a:custGeom>
            <a:noFill/>
            <a:ln w="9525"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7687" name="Group 39">
            <a:extLst>
              <a:ext uri="{FF2B5EF4-FFF2-40B4-BE49-F238E27FC236}">
                <a16:creationId xmlns:a16="http://schemas.microsoft.com/office/drawing/2014/main" id="{60649301-CF0A-4500-9E1A-0E260D590396}"/>
              </a:ext>
            </a:extLst>
          </p:cNvPr>
          <p:cNvGrpSpPr>
            <a:grpSpLocks noChangeAspect="1"/>
          </p:cNvGrpSpPr>
          <p:nvPr/>
        </p:nvGrpSpPr>
        <p:grpSpPr bwMode="auto">
          <a:xfrm>
            <a:off x="6034088" y="5424488"/>
            <a:ext cx="822325" cy="441325"/>
            <a:chOff x="921" y="3297"/>
            <a:chExt cx="414" cy="222"/>
          </a:xfrm>
        </p:grpSpPr>
        <p:sp>
          <p:nvSpPr>
            <p:cNvPr id="5136" name="AutoShape 40">
              <a:extLst>
                <a:ext uri="{FF2B5EF4-FFF2-40B4-BE49-F238E27FC236}">
                  <a16:creationId xmlns:a16="http://schemas.microsoft.com/office/drawing/2014/main" id="{AF79CD44-FA6B-4168-A3DC-FE95C4C462EE}"/>
                </a:ext>
              </a:extLst>
            </p:cNvPr>
            <p:cNvSpPr>
              <a:spLocks noChangeAspect="1" noChangeArrowheads="1" noTextEdit="1"/>
            </p:cNvSpPr>
            <p:nvPr/>
          </p:nvSpPr>
          <p:spPr bwMode="auto">
            <a:xfrm>
              <a:off x="921" y="3297"/>
              <a:ext cx="414" cy="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137" name="Freeform 41">
              <a:extLst>
                <a:ext uri="{FF2B5EF4-FFF2-40B4-BE49-F238E27FC236}">
                  <a16:creationId xmlns:a16="http://schemas.microsoft.com/office/drawing/2014/main" id="{A482909B-93F8-4436-9E93-A6B61CA7B87E}"/>
                </a:ext>
              </a:extLst>
            </p:cNvPr>
            <p:cNvSpPr>
              <a:spLocks/>
            </p:cNvSpPr>
            <p:nvPr/>
          </p:nvSpPr>
          <p:spPr bwMode="auto">
            <a:xfrm>
              <a:off x="921" y="3295"/>
              <a:ext cx="398" cy="207"/>
            </a:xfrm>
            <a:custGeom>
              <a:avLst/>
              <a:gdLst>
                <a:gd name="T0" fmla="*/ 3 w 1062"/>
                <a:gd name="T1" fmla="*/ 17 h 552"/>
                <a:gd name="T2" fmla="*/ 8 w 1062"/>
                <a:gd name="T3" fmla="*/ 18 h 552"/>
                <a:gd name="T4" fmla="*/ 24 w 1062"/>
                <a:gd name="T5" fmla="*/ 18 h 552"/>
                <a:gd name="T6" fmla="*/ 41 w 1062"/>
                <a:gd name="T7" fmla="*/ 15 h 552"/>
                <a:gd name="T8" fmla="*/ 49 w 1062"/>
                <a:gd name="T9" fmla="*/ 9 h 552"/>
                <a:gd name="T10" fmla="*/ 51 w 1062"/>
                <a:gd name="T11" fmla="*/ 1 h 552"/>
                <a:gd name="T12" fmla="*/ 55 w 1062"/>
                <a:gd name="T13" fmla="*/ 1 h 552"/>
                <a:gd name="T14" fmla="*/ 55 w 1062"/>
                <a:gd name="T15" fmla="*/ 8 h 552"/>
                <a:gd name="T16" fmla="*/ 55 w 1062"/>
                <a:gd name="T17" fmla="*/ 15 h 552"/>
                <a:gd name="T18" fmla="*/ 49 w 1062"/>
                <a:gd name="T19" fmla="*/ 22 h 552"/>
                <a:gd name="T20" fmla="*/ 30 w 1062"/>
                <a:gd name="T21" fmla="*/ 28 h 552"/>
                <a:gd name="T22" fmla="*/ 15 w 1062"/>
                <a:gd name="T23" fmla="*/ 27 h 552"/>
                <a:gd name="T24" fmla="*/ 2 w 1062"/>
                <a:gd name="T25" fmla="*/ 21 h 552"/>
                <a:gd name="T26" fmla="*/ 3 w 1062"/>
                <a:gd name="T27" fmla="*/ 17 h 55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62" h="552">
                  <a:moveTo>
                    <a:pt x="55" y="319"/>
                  </a:moveTo>
                  <a:cubicBezTo>
                    <a:pt x="74" y="309"/>
                    <a:pt x="95" y="340"/>
                    <a:pt x="161" y="345"/>
                  </a:cubicBezTo>
                  <a:cubicBezTo>
                    <a:pt x="228" y="349"/>
                    <a:pt x="349" y="357"/>
                    <a:pt x="451" y="345"/>
                  </a:cubicBezTo>
                  <a:cubicBezTo>
                    <a:pt x="554" y="333"/>
                    <a:pt x="699" y="305"/>
                    <a:pt x="780" y="276"/>
                  </a:cubicBezTo>
                  <a:cubicBezTo>
                    <a:pt x="861" y="246"/>
                    <a:pt x="902" y="214"/>
                    <a:pt x="935" y="172"/>
                  </a:cubicBezTo>
                  <a:cubicBezTo>
                    <a:pt x="968" y="130"/>
                    <a:pt x="954" y="50"/>
                    <a:pt x="974" y="25"/>
                  </a:cubicBezTo>
                  <a:cubicBezTo>
                    <a:pt x="993" y="0"/>
                    <a:pt x="1040" y="4"/>
                    <a:pt x="1051" y="25"/>
                  </a:cubicBezTo>
                  <a:cubicBezTo>
                    <a:pt x="1062" y="46"/>
                    <a:pt x="1042" y="104"/>
                    <a:pt x="1041" y="146"/>
                  </a:cubicBezTo>
                  <a:cubicBezTo>
                    <a:pt x="1040" y="188"/>
                    <a:pt x="1061" y="231"/>
                    <a:pt x="1041" y="276"/>
                  </a:cubicBezTo>
                  <a:cubicBezTo>
                    <a:pt x="1022" y="320"/>
                    <a:pt x="1004" y="371"/>
                    <a:pt x="925" y="414"/>
                  </a:cubicBezTo>
                  <a:cubicBezTo>
                    <a:pt x="847" y="457"/>
                    <a:pt x="675" y="518"/>
                    <a:pt x="567" y="535"/>
                  </a:cubicBezTo>
                  <a:cubicBezTo>
                    <a:pt x="460" y="552"/>
                    <a:pt x="364" y="539"/>
                    <a:pt x="277" y="518"/>
                  </a:cubicBezTo>
                  <a:cubicBezTo>
                    <a:pt x="190" y="496"/>
                    <a:pt x="90" y="437"/>
                    <a:pt x="45" y="405"/>
                  </a:cubicBezTo>
                  <a:cubicBezTo>
                    <a:pt x="0" y="374"/>
                    <a:pt x="36" y="329"/>
                    <a:pt x="55" y="319"/>
                  </a:cubicBezTo>
                </a:path>
              </a:pathLst>
            </a:custGeom>
            <a:solidFill>
              <a:srgbClr val="FFCC00"/>
            </a:solidFill>
            <a:ln w="0">
              <a:solidFill>
                <a:srgbClr val="000000"/>
              </a:solidFill>
              <a:prstDash val="solid"/>
              <a:round/>
              <a:headEnd/>
              <a:tailEnd/>
            </a:ln>
          </p:spPr>
          <p:txBody>
            <a:bodyPr/>
            <a:lstStyle/>
            <a:p>
              <a:endParaRPr lang="en-US"/>
            </a:p>
          </p:txBody>
        </p:sp>
        <p:sp>
          <p:nvSpPr>
            <p:cNvPr id="5138" name="Freeform 42">
              <a:extLst>
                <a:ext uri="{FF2B5EF4-FFF2-40B4-BE49-F238E27FC236}">
                  <a16:creationId xmlns:a16="http://schemas.microsoft.com/office/drawing/2014/main" id="{D76473C9-6BB4-40A4-8986-A6BDDFDBAD95}"/>
                </a:ext>
              </a:extLst>
            </p:cNvPr>
            <p:cNvSpPr>
              <a:spLocks/>
            </p:cNvSpPr>
            <p:nvPr/>
          </p:nvSpPr>
          <p:spPr bwMode="auto">
            <a:xfrm>
              <a:off x="921" y="3295"/>
              <a:ext cx="398" cy="207"/>
            </a:xfrm>
            <a:custGeom>
              <a:avLst/>
              <a:gdLst>
                <a:gd name="T0" fmla="*/ 21 w 398"/>
                <a:gd name="T1" fmla="*/ 120 h 207"/>
                <a:gd name="T2" fmla="*/ 60 w 398"/>
                <a:gd name="T3" fmla="*/ 130 h 207"/>
                <a:gd name="T4" fmla="*/ 169 w 398"/>
                <a:gd name="T5" fmla="*/ 130 h 207"/>
                <a:gd name="T6" fmla="*/ 293 w 398"/>
                <a:gd name="T7" fmla="*/ 104 h 207"/>
                <a:gd name="T8" fmla="*/ 351 w 398"/>
                <a:gd name="T9" fmla="*/ 65 h 207"/>
                <a:gd name="T10" fmla="*/ 365 w 398"/>
                <a:gd name="T11" fmla="*/ 10 h 207"/>
                <a:gd name="T12" fmla="*/ 394 w 398"/>
                <a:gd name="T13" fmla="*/ 10 h 207"/>
                <a:gd name="T14" fmla="*/ 390 w 398"/>
                <a:gd name="T15" fmla="*/ 55 h 207"/>
                <a:gd name="T16" fmla="*/ 390 w 398"/>
                <a:gd name="T17" fmla="*/ 104 h 207"/>
                <a:gd name="T18" fmla="*/ 347 w 398"/>
                <a:gd name="T19" fmla="*/ 155 h 207"/>
                <a:gd name="T20" fmla="*/ 213 w 398"/>
                <a:gd name="T21" fmla="*/ 201 h 207"/>
                <a:gd name="T22" fmla="*/ 104 w 398"/>
                <a:gd name="T23" fmla="*/ 194 h 207"/>
                <a:gd name="T24" fmla="*/ 17 w 398"/>
                <a:gd name="T25" fmla="*/ 152 h 207"/>
                <a:gd name="T26" fmla="*/ 21 w 398"/>
                <a:gd name="T27" fmla="*/ 120 h 20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98" h="207">
                  <a:moveTo>
                    <a:pt x="21" y="120"/>
                  </a:moveTo>
                  <a:cubicBezTo>
                    <a:pt x="28" y="116"/>
                    <a:pt x="36" y="128"/>
                    <a:pt x="60" y="130"/>
                  </a:cubicBezTo>
                  <a:cubicBezTo>
                    <a:pt x="86" y="131"/>
                    <a:pt x="131" y="134"/>
                    <a:pt x="169" y="130"/>
                  </a:cubicBezTo>
                  <a:cubicBezTo>
                    <a:pt x="208" y="125"/>
                    <a:pt x="262" y="115"/>
                    <a:pt x="293" y="104"/>
                  </a:cubicBezTo>
                  <a:cubicBezTo>
                    <a:pt x="323" y="92"/>
                    <a:pt x="338" y="80"/>
                    <a:pt x="351" y="65"/>
                  </a:cubicBezTo>
                  <a:cubicBezTo>
                    <a:pt x="363" y="49"/>
                    <a:pt x="358" y="19"/>
                    <a:pt x="365" y="10"/>
                  </a:cubicBezTo>
                  <a:cubicBezTo>
                    <a:pt x="372" y="0"/>
                    <a:pt x="390" y="2"/>
                    <a:pt x="394" y="10"/>
                  </a:cubicBezTo>
                  <a:cubicBezTo>
                    <a:pt x="398" y="17"/>
                    <a:pt x="391" y="39"/>
                    <a:pt x="390" y="55"/>
                  </a:cubicBezTo>
                  <a:cubicBezTo>
                    <a:pt x="390" y="71"/>
                    <a:pt x="398" y="87"/>
                    <a:pt x="390" y="104"/>
                  </a:cubicBezTo>
                  <a:cubicBezTo>
                    <a:pt x="383" y="120"/>
                    <a:pt x="377" y="139"/>
                    <a:pt x="347" y="155"/>
                  </a:cubicBezTo>
                  <a:cubicBezTo>
                    <a:pt x="318" y="172"/>
                    <a:pt x="253" y="194"/>
                    <a:pt x="213" y="201"/>
                  </a:cubicBezTo>
                  <a:cubicBezTo>
                    <a:pt x="173" y="207"/>
                    <a:pt x="137" y="202"/>
                    <a:pt x="104" y="194"/>
                  </a:cubicBezTo>
                  <a:cubicBezTo>
                    <a:pt x="71" y="186"/>
                    <a:pt x="34" y="164"/>
                    <a:pt x="17" y="152"/>
                  </a:cubicBezTo>
                  <a:cubicBezTo>
                    <a:pt x="0" y="140"/>
                    <a:pt x="14" y="124"/>
                    <a:pt x="21" y="120"/>
                  </a:cubicBezTo>
                </a:path>
              </a:pathLst>
            </a:custGeom>
            <a:noFill/>
            <a:ln w="9525"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7652"/>
                                        </p:tgtEl>
                                        <p:attrNameLst>
                                          <p:attrName>style.visibility</p:attrName>
                                        </p:attrNameLst>
                                      </p:cBhvr>
                                      <p:to>
                                        <p:strVal val="visible"/>
                                      </p:to>
                                    </p:set>
                                    <p:animEffect transition="in" filter="wipe(left)">
                                      <p:cBhvr>
                                        <p:cTn id="7" dur="1000"/>
                                        <p:tgtEl>
                                          <p:spTgt spid="27652"/>
                                        </p:tgtEl>
                                      </p:cBhvr>
                                    </p:animEffect>
                                  </p:childTnLst>
                                </p:cTn>
                              </p:par>
                            </p:childTnLst>
                          </p:cTn>
                        </p:par>
                        <p:par>
                          <p:cTn id="8" fill="hold" nodeType="afterGroup">
                            <p:stCondLst>
                              <p:cond delay="1000"/>
                            </p:stCondLst>
                            <p:childTnLst>
                              <p:par>
                                <p:cTn id="9" presetID="22" presetClass="entr" presetSubtype="1" fill="hold" nodeType="afterEffect">
                                  <p:stCondLst>
                                    <p:cond delay="0"/>
                                  </p:stCondLst>
                                  <p:childTnLst>
                                    <p:set>
                                      <p:cBhvr>
                                        <p:cTn id="10" dur="1" fill="hold">
                                          <p:stCondLst>
                                            <p:cond delay="0"/>
                                          </p:stCondLst>
                                        </p:cTn>
                                        <p:tgtEl>
                                          <p:spTgt spid="27653"/>
                                        </p:tgtEl>
                                        <p:attrNameLst>
                                          <p:attrName>style.visibility</p:attrName>
                                        </p:attrNameLst>
                                      </p:cBhvr>
                                      <p:to>
                                        <p:strVal val="visible"/>
                                      </p:to>
                                    </p:set>
                                    <p:animEffect transition="in" filter="wipe(up)">
                                      <p:cBhvr>
                                        <p:cTn id="11" dur="1000"/>
                                        <p:tgtEl>
                                          <p:spTgt spid="27653"/>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xit" presetSubtype="8" fill="hold" nodeType="clickEffect">
                                  <p:stCondLst>
                                    <p:cond delay="0"/>
                                  </p:stCondLst>
                                  <p:childTnLst>
                                    <p:anim calcmode="lin" valueType="num">
                                      <p:cBhvr additive="base">
                                        <p:cTn id="15" dur="500"/>
                                        <p:tgtEl>
                                          <p:spTgt spid="27664"/>
                                        </p:tgtEl>
                                        <p:attrNameLst>
                                          <p:attrName>ppt_x</p:attrName>
                                        </p:attrNameLst>
                                      </p:cBhvr>
                                      <p:tavLst>
                                        <p:tav tm="0">
                                          <p:val>
                                            <p:strVal val="ppt_x"/>
                                          </p:val>
                                        </p:tav>
                                        <p:tav tm="100000">
                                          <p:val>
                                            <p:strVal val="0-ppt_w/2"/>
                                          </p:val>
                                        </p:tav>
                                      </p:tavLst>
                                    </p:anim>
                                    <p:anim calcmode="lin" valueType="num">
                                      <p:cBhvr additive="base">
                                        <p:cTn id="16" dur="500"/>
                                        <p:tgtEl>
                                          <p:spTgt spid="27664"/>
                                        </p:tgtEl>
                                        <p:attrNameLst>
                                          <p:attrName>ppt_y</p:attrName>
                                        </p:attrNameLst>
                                      </p:cBhvr>
                                      <p:tavLst>
                                        <p:tav tm="0">
                                          <p:val>
                                            <p:strVal val="ppt_y"/>
                                          </p:val>
                                        </p:tav>
                                        <p:tav tm="100000">
                                          <p:val>
                                            <p:strVal val="ppt_y"/>
                                          </p:val>
                                        </p:tav>
                                      </p:tavLst>
                                    </p:anim>
                                    <p:set>
                                      <p:cBhvr>
                                        <p:cTn id="17" dur="1" fill="hold">
                                          <p:stCondLst>
                                            <p:cond delay="499"/>
                                          </p:stCondLst>
                                        </p:cTn>
                                        <p:tgtEl>
                                          <p:spTgt spid="27664"/>
                                        </p:tgtEl>
                                        <p:attrNameLst>
                                          <p:attrName>style.visibility</p:attrName>
                                        </p:attrNameLst>
                                      </p:cBhvr>
                                      <p:to>
                                        <p:strVal val="hidden"/>
                                      </p:to>
                                    </p:set>
                                  </p:childTnLst>
                                </p:cTn>
                              </p:par>
                            </p:childTnLst>
                          </p:cTn>
                        </p:par>
                        <p:par>
                          <p:cTn id="18" fill="hold" nodeType="afterGroup">
                            <p:stCondLst>
                              <p:cond delay="500"/>
                            </p:stCondLst>
                            <p:childTnLst>
                              <p:par>
                                <p:cTn id="19" presetID="2" presetClass="exit" presetSubtype="8" fill="hold" nodeType="afterEffect">
                                  <p:stCondLst>
                                    <p:cond delay="0"/>
                                  </p:stCondLst>
                                  <p:childTnLst>
                                    <p:anim calcmode="lin" valueType="num">
                                      <p:cBhvr additive="base">
                                        <p:cTn id="20" dur="1000"/>
                                        <p:tgtEl>
                                          <p:spTgt spid="27667"/>
                                        </p:tgtEl>
                                        <p:attrNameLst>
                                          <p:attrName>ppt_x</p:attrName>
                                        </p:attrNameLst>
                                      </p:cBhvr>
                                      <p:tavLst>
                                        <p:tav tm="0">
                                          <p:val>
                                            <p:strVal val="ppt_x"/>
                                          </p:val>
                                        </p:tav>
                                        <p:tav tm="100000">
                                          <p:val>
                                            <p:strVal val="0-ppt_w/2"/>
                                          </p:val>
                                        </p:tav>
                                      </p:tavLst>
                                    </p:anim>
                                    <p:anim calcmode="lin" valueType="num">
                                      <p:cBhvr additive="base">
                                        <p:cTn id="21" dur="1000"/>
                                        <p:tgtEl>
                                          <p:spTgt spid="27667"/>
                                        </p:tgtEl>
                                        <p:attrNameLst>
                                          <p:attrName>ppt_y</p:attrName>
                                        </p:attrNameLst>
                                      </p:cBhvr>
                                      <p:tavLst>
                                        <p:tav tm="0">
                                          <p:val>
                                            <p:strVal val="ppt_y"/>
                                          </p:val>
                                        </p:tav>
                                        <p:tav tm="100000">
                                          <p:val>
                                            <p:strVal val="ppt_y"/>
                                          </p:val>
                                        </p:tav>
                                      </p:tavLst>
                                    </p:anim>
                                    <p:set>
                                      <p:cBhvr>
                                        <p:cTn id="22" dur="1" fill="hold">
                                          <p:stCondLst>
                                            <p:cond delay="999"/>
                                          </p:stCondLst>
                                        </p:cTn>
                                        <p:tgtEl>
                                          <p:spTgt spid="27667"/>
                                        </p:tgtEl>
                                        <p:attrNameLst>
                                          <p:attrName>style.visibility</p:attrName>
                                        </p:attrNameLst>
                                      </p:cBhvr>
                                      <p:to>
                                        <p:strVal val="hidden"/>
                                      </p:to>
                                    </p:set>
                                  </p:childTnLst>
                                </p:cTn>
                              </p:par>
                            </p:childTnLst>
                          </p:cTn>
                        </p:par>
                        <p:par>
                          <p:cTn id="23" fill="hold" nodeType="afterGroup">
                            <p:stCondLst>
                              <p:cond delay="1500"/>
                            </p:stCondLst>
                            <p:childTnLst>
                              <p:par>
                                <p:cTn id="24" presetID="2" presetClass="exit" presetSubtype="8" fill="hold" nodeType="afterEffect">
                                  <p:stCondLst>
                                    <p:cond delay="0"/>
                                  </p:stCondLst>
                                  <p:childTnLst>
                                    <p:anim calcmode="lin" valueType="num">
                                      <p:cBhvr additive="base">
                                        <p:cTn id="25" dur="1000"/>
                                        <p:tgtEl>
                                          <p:spTgt spid="27674"/>
                                        </p:tgtEl>
                                        <p:attrNameLst>
                                          <p:attrName>ppt_x</p:attrName>
                                        </p:attrNameLst>
                                      </p:cBhvr>
                                      <p:tavLst>
                                        <p:tav tm="0">
                                          <p:val>
                                            <p:strVal val="ppt_x"/>
                                          </p:val>
                                        </p:tav>
                                        <p:tav tm="100000">
                                          <p:val>
                                            <p:strVal val="0-ppt_w/2"/>
                                          </p:val>
                                        </p:tav>
                                      </p:tavLst>
                                    </p:anim>
                                    <p:anim calcmode="lin" valueType="num">
                                      <p:cBhvr additive="base">
                                        <p:cTn id="26" dur="1000"/>
                                        <p:tgtEl>
                                          <p:spTgt spid="27674"/>
                                        </p:tgtEl>
                                        <p:attrNameLst>
                                          <p:attrName>ppt_y</p:attrName>
                                        </p:attrNameLst>
                                      </p:cBhvr>
                                      <p:tavLst>
                                        <p:tav tm="0">
                                          <p:val>
                                            <p:strVal val="ppt_y"/>
                                          </p:val>
                                        </p:tav>
                                        <p:tav tm="100000">
                                          <p:val>
                                            <p:strVal val="ppt_y"/>
                                          </p:val>
                                        </p:tav>
                                      </p:tavLst>
                                    </p:anim>
                                    <p:set>
                                      <p:cBhvr>
                                        <p:cTn id="27" dur="1" fill="hold">
                                          <p:stCondLst>
                                            <p:cond delay="999"/>
                                          </p:stCondLst>
                                        </p:cTn>
                                        <p:tgtEl>
                                          <p:spTgt spid="27674"/>
                                        </p:tgtEl>
                                        <p:attrNameLst>
                                          <p:attrName>style.visibility</p:attrName>
                                        </p:attrNameLst>
                                      </p:cBhvr>
                                      <p:to>
                                        <p:strVal val="hidden"/>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7654"/>
                                        </p:tgtEl>
                                        <p:attrNameLst>
                                          <p:attrName>style.visibility</p:attrName>
                                        </p:attrNameLst>
                                      </p:cBhvr>
                                      <p:to>
                                        <p:strVal val="visible"/>
                                      </p:to>
                                    </p:set>
                                    <p:animEffect transition="in" filter="wipe(left)">
                                      <p:cBhvr>
                                        <p:cTn id="32" dur="1000"/>
                                        <p:tgtEl>
                                          <p:spTgt spid="27654"/>
                                        </p:tgtEl>
                                      </p:cBhvr>
                                    </p:animEffect>
                                  </p:childTnLst>
                                </p:cTn>
                              </p:par>
                            </p:childTnLst>
                          </p:cTn>
                        </p:par>
                        <p:par>
                          <p:cTn id="33" fill="hold" nodeType="afterGroup">
                            <p:stCondLst>
                              <p:cond delay="1000"/>
                            </p:stCondLst>
                            <p:childTnLst>
                              <p:par>
                                <p:cTn id="34" presetID="22" presetClass="entr" presetSubtype="2" fill="hold" nodeType="afterEffect">
                                  <p:stCondLst>
                                    <p:cond delay="0"/>
                                  </p:stCondLst>
                                  <p:childTnLst>
                                    <p:set>
                                      <p:cBhvr>
                                        <p:cTn id="35" dur="1" fill="hold">
                                          <p:stCondLst>
                                            <p:cond delay="0"/>
                                          </p:stCondLst>
                                        </p:cTn>
                                        <p:tgtEl>
                                          <p:spTgt spid="27655"/>
                                        </p:tgtEl>
                                        <p:attrNameLst>
                                          <p:attrName>style.visibility</p:attrName>
                                        </p:attrNameLst>
                                      </p:cBhvr>
                                      <p:to>
                                        <p:strVal val="visible"/>
                                      </p:to>
                                    </p:set>
                                    <p:animEffect transition="in" filter="wipe(right)">
                                      <p:cBhvr>
                                        <p:cTn id="36" dur="1000"/>
                                        <p:tgtEl>
                                          <p:spTgt spid="27655"/>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xit" presetSubtype="2" fill="hold" nodeType="clickEffect">
                                  <p:stCondLst>
                                    <p:cond delay="0"/>
                                  </p:stCondLst>
                                  <p:childTnLst>
                                    <p:anim calcmode="lin" valueType="num">
                                      <p:cBhvr additive="base">
                                        <p:cTn id="40" dur="1000"/>
                                        <p:tgtEl>
                                          <p:spTgt spid="27687"/>
                                        </p:tgtEl>
                                        <p:attrNameLst>
                                          <p:attrName>ppt_x</p:attrName>
                                        </p:attrNameLst>
                                      </p:cBhvr>
                                      <p:tavLst>
                                        <p:tav tm="0">
                                          <p:val>
                                            <p:strVal val="ppt_x"/>
                                          </p:val>
                                        </p:tav>
                                        <p:tav tm="100000">
                                          <p:val>
                                            <p:strVal val="1+ppt_w/2"/>
                                          </p:val>
                                        </p:tav>
                                      </p:tavLst>
                                    </p:anim>
                                    <p:anim calcmode="lin" valueType="num">
                                      <p:cBhvr additive="base">
                                        <p:cTn id="41" dur="1000"/>
                                        <p:tgtEl>
                                          <p:spTgt spid="27687"/>
                                        </p:tgtEl>
                                        <p:attrNameLst>
                                          <p:attrName>ppt_y</p:attrName>
                                        </p:attrNameLst>
                                      </p:cBhvr>
                                      <p:tavLst>
                                        <p:tav tm="0">
                                          <p:val>
                                            <p:strVal val="ppt_y"/>
                                          </p:val>
                                        </p:tav>
                                        <p:tav tm="100000">
                                          <p:val>
                                            <p:strVal val="ppt_y"/>
                                          </p:val>
                                        </p:tav>
                                      </p:tavLst>
                                    </p:anim>
                                    <p:set>
                                      <p:cBhvr>
                                        <p:cTn id="42" dur="1" fill="hold">
                                          <p:stCondLst>
                                            <p:cond delay="999"/>
                                          </p:stCondLst>
                                        </p:cTn>
                                        <p:tgtEl>
                                          <p:spTgt spid="27687"/>
                                        </p:tgtEl>
                                        <p:attrNameLst>
                                          <p:attrName>style.visibility</p:attrName>
                                        </p:attrNameLst>
                                      </p:cBhvr>
                                      <p:to>
                                        <p:strVal val="hidden"/>
                                      </p:to>
                                    </p:set>
                                  </p:childTnLst>
                                </p:cTn>
                              </p:par>
                            </p:childTnLst>
                          </p:cTn>
                        </p:par>
                        <p:par>
                          <p:cTn id="43" fill="hold" nodeType="afterGroup">
                            <p:stCondLst>
                              <p:cond delay="1000"/>
                            </p:stCondLst>
                            <p:childTnLst>
                              <p:par>
                                <p:cTn id="44" presetID="2" presetClass="exit" presetSubtype="2" fill="hold" nodeType="afterEffect">
                                  <p:stCondLst>
                                    <p:cond delay="0"/>
                                  </p:stCondLst>
                                  <p:childTnLst>
                                    <p:anim calcmode="lin" valueType="num">
                                      <p:cBhvr additive="base">
                                        <p:cTn id="45" dur="1000"/>
                                        <p:tgtEl>
                                          <p:spTgt spid="27678"/>
                                        </p:tgtEl>
                                        <p:attrNameLst>
                                          <p:attrName>ppt_x</p:attrName>
                                        </p:attrNameLst>
                                      </p:cBhvr>
                                      <p:tavLst>
                                        <p:tav tm="0">
                                          <p:val>
                                            <p:strVal val="ppt_x"/>
                                          </p:val>
                                        </p:tav>
                                        <p:tav tm="100000">
                                          <p:val>
                                            <p:strVal val="1+ppt_w/2"/>
                                          </p:val>
                                        </p:tav>
                                      </p:tavLst>
                                    </p:anim>
                                    <p:anim calcmode="lin" valueType="num">
                                      <p:cBhvr additive="base">
                                        <p:cTn id="46" dur="1000"/>
                                        <p:tgtEl>
                                          <p:spTgt spid="27678"/>
                                        </p:tgtEl>
                                        <p:attrNameLst>
                                          <p:attrName>ppt_y</p:attrName>
                                        </p:attrNameLst>
                                      </p:cBhvr>
                                      <p:tavLst>
                                        <p:tav tm="0">
                                          <p:val>
                                            <p:strVal val="ppt_y"/>
                                          </p:val>
                                        </p:tav>
                                        <p:tav tm="100000">
                                          <p:val>
                                            <p:strVal val="ppt_y"/>
                                          </p:val>
                                        </p:tav>
                                      </p:tavLst>
                                    </p:anim>
                                    <p:set>
                                      <p:cBhvr>
                                        <p:cTn id="47" dur="1" fill="hold">
                                          <p:stCondLst>
                                            <p:cond delay="999"/>
                                          </p:stCondLst>
                                        </p:cTn>
                                        <p:tgtEl>
                                          <p:spTgt spid="27678"/>
                                        </p:tgtEl>
                                        <p:attrNameLst>
                                          <p:attrName>style.visibility</p:attrName>
                                        </p:attrNameLst>
                                      </p:cBhvr>
                                      <p:to>
                                        <p:strVal val="hidden"/>
                                      </p:to>
                                    </p:set>
                                  </p:childTnLst>
                                </p:cTn>
                              </p:par>
                            </p:childTnLst>
                          </p:cTn>
                        </p:par>
                        <p:par>
                          <p:cTn id="48" fill="hold" nodeType="afterGroup">
                            <p:stCondLst>
                              <p:cond delay="2000"/>
                            </p:stCondLst>
                            <p:childTnLst>
                              <p:par>
                                <p:cTn id="49" presetID="2" presetClass="exit" presetSubtype="2" fill="hold" nodeType="afterEffect">
                                  <p:stCondLst>
                                    <p:cond delay="0"/>
                                  </p:stCondLst>
                                  <p:childTnLst>
                                    <p:anim calcmode="lin" valueType="num">
                                      <p:cBhvr additive="base">
                                        <p:cTn id="50" dur="1000"/>
                                        <p:tgtEl>
                                          <p:spTgt spid="27679"/>
                                        </p:tgtEl>
                                        <p:attrNameLst>
                                          <p:attrName>ppt_x</p:attrName>
                                        </p:attrNameLst>
                                      </p:cBhvr>
                                      <p:tavLst>
                                        <p:tav tm="0">
                                          <p:val>
                                            <p:strVal val="ppt_x"/>
                                          </p:val>
                                        </p:tav>
                                        <p:tav tm="100000">
                                          <p:val>
                                            <p:strVal val="1+ppt_w/2"/>
                                          </p:val>
                                        </p:tav>
                                      </p:tavLst>
                                    </p:anim>
                                    <p:anim calcmode="lin" valueType="num">
                                      <p:cBhvr additive="base">
                                        <p:cTn id="51" dur="1000"/>
                                        <p:tgtEl>
                                          <p:spTgt spid="27679"/>
                                        </p:tgtEl>
                                        <p:attrNameLst>
                                          <p:attrName>ppt_y</p:attrName>
                                        </p:attrNameLst>
                                      </p:cBhvr>
                                      <p:tavLst>
                                        <p:tav tm="0">
                                          <p:val>
                                            <p:strVal val="ppt_y"/>
                                          </p:val>
                                        </p:tav>
                                        <p:tav tm="100000">
                                          <p:val>
                                            <p:strVal val="ppt_y"/>
                                          </p:val>
                                        </p:tav>
                                      </p:tavLst>
                                    </p:anim>
                                    <p:set>
                                      <p:cBhvr>
                                        <p:cTn id="52" dur="1" fill="hold">
                                          <p:stCondLst>
                                            <p:cond delay="999"/>
                                          </p:stCondLst>
                                        </p:cTn>
                                        <p:tgtEl>
                                          <p:spTgt spid="2767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p:bldP spid="27654" grpId="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BCE7C479-CDFD-494B-9AE3-12129D4E11B1}"/>
              </a:ext>
            </a:extLst>
          </p:cNvPr>
          <p:cNvSpPr>
            <a:spLocks noGrp="1" noChangeArrowheads="1"/>
          </p:cNvSpPr>
          <p:nvPr>
            <p:ph type="title"/>
          </p:nvPr>
        </p:nvSpPr>
        <p:spPr>
          <a:xfrm>
            <a:off x="685800" y="381000"/>
            <a:ext cx="7772400" cy="1143000"/>
          </a:xfrm>
        </p:spPr>
        <p:txBody>
          <a:bodyPr>
            <a:normAutofit fontScale="90000"/>
          </a:bodyPr>
          <a:lstStyle/>
          <a:p>
            <a:pPr algn="ctr" eaLnBrk="1" hangingPunct="1"/>
            <a:r>
              <a:rPr lang="en-US" altLang="en-US" u="sng" dirty="0">
                <a:solidFill>
                  <a:srgbClr val="FF0000"/>
                </a:solidFill>
                <a:latin typeface="+mn-lt"/>
              </a:rPr>
              <a:t>SOLVING ONE STEP EQUATIONS</a:t>
            </a:r>
            <a:endParaRPr lang="en-US" altLang="en-US" u="sng" dirty="0">
              <a:solidFill>
                <a:srgbClr val="33CCFF"/>
              </a:solidFill>
              <a:latin typeface="+mn-lt"/>
            </a:endParaRPr>
          </a:p>
        </p:txBody>
      </p:sp>
      <p:sp>
        <p:nvSpPr>
          <p:cNvPr id="3075" name="Rectangle 3">
            <a:extLst>
              <a:ext uri="{FF2B5EF4-FFF2-40B4-BE49-F238E27FC236}">
                <a16:creationId xmlns:a16="http://schemas.microsoft.com/office/drawing/2014/main" id="{B61F49B9-EDD6-4FBE-8C9B-21092716134D}"/>
              </a:ext>
            </a:extLst>
          </p:cNvPr>
          <p:cNvSpPr>
            <a:spLocks noGrp="1" noChangeArrowheads="1"/>
          </p:cNvSpPr>
          <p:nvPr>
            <p:ph type="body" idx="1"/>
          </p:nvPr>
        </p:nvSpPr>
        <p:spPr>
          <a:xfrm>
            <a:off x="456460" y="2830185"/>
            <a:ext cx="8001000" cy="1066800"/>
          </a:xfrm>
        </p:spPr>
        <p:txBody>
          <a:bodyPr>
            <a:noAutofit/>
          </a:bodyPr>
          <a:lstStyle/>
          <a:p>
            <a:pPr>
              <a:buFont typeface="Wingdings" panose="05000000000000000000" pitchFamily="2" charset="2"/>
              <a:buChar char="§"/>
            </a:pPr>
            <a:r>
              <a:rPr lang="en-US" altLang="en-US" sz="3200" b="1" dirty="0">
                <a:solidFill>
                  <a:srgbClr val="00B0F0"/>
                </a:solidFill>
                <a:latin typeface="Arial" panose="020B0604020202020204" pitchFamily="34" charset="0"/>
              </a:rPr>
              <a:t>What is the </a:t>
            </a:r>
            <a:r>
              <a:rPr lang="en-US" altLang="en-US" sz="3200" b="1" dirty="0">
                <a:solidFill>
                  <a:srgbClr val="00B0F0"/>
                </a:solidFill>
                <a:highlight>
                  <a:srgbClr val="FFFF00"/>
                </a:highlight>
                <a:latin typeface="Arial" panose="020B0604020202020204" pitchFamily="34" charset="0"/>
              </a:rPr>
              <a:t>variable</a:t>
            </a:r>
            <a:r>
              <a:rPr lang="en-US" altLang="en-US" sz="3200" b="1" dirty="0">
                <a:solidFill>
                  <a:srgbClr val="00B0F0"/>
                </a:solidFill>
                <a:latin typeface="Arial" panose="020B0604020202020204" pitchFamily="34" charset="0"/>
              </a:rPr>
              <a:t> or the unknown number?</a:t>
            </a:r>
          </a:p>
        </p:txBody>
      </p:sp>
      <p:sp>
        <p:nvSpPr>
          <p:cNvPr id="3076" name="Text Box 4">
            <a:extLst>
              <a:ext uri="{FF2B5EF4-FFF2-40B4-BE49-F238E27FC236}">
                <a16:creationId xmlns:a16="http://schemas.microsoft.com/office/drawing/2014/main" id="{EFF4907A-7C84-4967-9A84-DF25448BF67B}"/>
              </a:ext>
            </a:extLst>
          </p:cNvPr>
          <p:cNvSpPr txBox="1">
            <a:spLocks noChangeArrowheads="1"/>
          </p:cNvSpPr>
          <p:nvPr/>
        </p:nvSpPr>
        <p:spPr bwMode="auto">
          <a:xfrm>
            <a:off x="381000" y="1600200"/>
            <a:ext cx="82296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b="1" dirty="0">
                <a:solidFill>
                  <a:srgbClr val="00B050"/>
                </a:solidFill>
                <a:latin typeface="Arial" panose="020B0604020202020204" pitchFamily="34" charset="0"/>
              </a:rPr>
              <a:t>To solve one step equations, you need to ask three questions about the equation:</a:t>
            </a:r>
          </a:p>
        </p:txBody>
      </p:sp>
      <p:sp>
        <p:nvSpPr>
          <p:cNvPr id="3077" name="Text Box 5">
            <a:extLst>
              <a:ext uri="{FF2B5EF4-FFF2-40B4-BE49-F238E27FC236}">
                <a16:creationId xmlns:a16="http://schemas.microsoft.com/office/drawing/2014/main" id="{36C11EAA-0F30-4D23-98E2-3E1459348D68}"/>
              </a:ext>
            </a:extLst>
          </p:cNvPr>
          <p:cNvSpPr txBox="1">
            <a:spLocks noChangeArrowheads="1"/>
          </p:cNvSpPr>
          <p:nvPr/>
        </p:nvSpPr>
        <p:spPr bwMode="auto">
          <a:xfrm>
            <a:off x="609600" y="4027815"/>
            <a:ext cx="82296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r>
              <a:rPr lang="en-US" altLang="en-US" b="1" dirty="0">
                <a:solidFill>
                  <a:srgbClr val="0070C0"/>
                </a:solidFill>
                <a:latin typeface="Arial" panose="020B0604020202020204" pitchFamily="34" charset="0"/>
              </a:rPr>
              <a:t>  What </a:t>
            </a:r>
            <a:r>
              <a:rPr lang="en-US" altLang="en-US" b="1" dirty="0">
                <a:solidFill>
                  <a:srgbClr val="0070C0"/>
                </a:solidFill>
                <a:highlight>
                  <a:srgbClr val="FFFF00"/>
                </a:highlight>
                <a:latin typeface="Arial" panose="020B0604020202020204" pitchFamily="34" charset="0"/>
              </a:rPr>
              <a:t>operation</a:t>
            </a:r>
            <a:r>
              <a:rPr lang="en-US" altLang="en-US" b="1" dirty="0">
                <a:solidFill>
                  <a:srgbClr val="0070C0"/>
                </a:solidFill>
                <a:latin typeface="Arial" panose="020B0604020202020204" pitchFamily="34" charset="0"/>
              </a:rPr>
              <a:t> is being performed?</a:t>
            </a:r>
          </a:p>
        </p:txBody>
      </p:sp>
      <p:sp>
        <p:nvSpPr>
          <p:cNvPr id="3078" name="Text Box 6">
            <a:extLst>
              <a:ext uri="{FF2B5EF4-FFF2-40B4-BE49-F238E27FC236}">
                <a16:creationId xmlns:a16="http://schemas.microsoft.com/office/drawing/2014/main" id="{EDAC69D7-7982-4688-B2D5-897F48FDDB79}"/>
              </a:ext>
            </a:extLst>
          </p:cNvPr>
          <p:cNvSpPr txBox="1">
            <a:spLocks noChangeArrowheads="1"/>
          </p:cNvSpPr>
          <p:nvPr/>
        </p:nvSpPr>
        <p:spPr bwMode="auto">
          <a:xfrm>
            <a:off x="605056" y="4738440"/>
            <a:ext cx="78486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r>
              <a:rPr lang="en-US" altLang="en-US" b="1" dirty="0">
                <a:solidFill>
                  <a:srgbClr val="00B0F0"/>
                </a:solidFill>
                <a:latin typeface="Arial" panose="020B0604020202020204" pitchFamily="34" charset="0"/>
              </a:rPr>
              <a:t>  What is the </a:t>
            </a:r>
            <a:r>
              <a:rPr lang="en-US" altLang="en-US" b="1" dirty="0">
                <a:solidFill>
                  <a:srgbClr val="00B0F0"/>
                </a:solidFill>
                <a:highlight>
                  <a:srgbClr val="FFFF00"/>
                </a:highlight>
                <a:latin typeface="Arial" panose="020B0604020202020204" pitchFamily="34" charset="0"/>
              </a:rPr>
              <a:t>inverse</a:t>
            </a:r>
            <a:r>
              <a:rPr lang="en-US" altLang="en-US" b="1" dirty="0">
                <a:solidFill>
                  <a:srgbClr val="00B0F0"/>
                </a:solidFill>
                <a:latin typeface="Arial" panose="020B0604020202020204" pitchFamily="34" charset="0"/>
              </a:rPr>
              <a:t> operation?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076"/>
                                        </p:tgtEl>
                                        <p:attrNameLst>
                                          <p:attrName>style.visibility</p:attrName>
                                        </p:attrNameLst>
                                      </p:cBhvr>
                                      <p:to>
                                        <p:strVal val="visible"/>
                                      </p:to>
                                    </p:set>
                                    <p:anim calcmode="lin" valueType="num">
                                      <p:cBhvr>
                                        <p:cTn id="7" dur="500" fill="hold"/>
                                        <p:tgtEl>
                                          <p:spTgt spid="3076"/>
                                        </p:tgtEl>
                                        <p:attrNameLst>
                                          <p:attrName>ppt_w</p:attrName>
                                        </p:attrNameLst>
                                      </p:cBhvr>
                                      <p:tavLst>
                                        <p:tav tm="0">
                                          <p:val>
                                            <p:fltVal val="0"/>
                                          </p:val>
                                        </p:tav>
                                        <p:tav tm="100000">
                                          <p:val>
                                            <p:strVal val="#ppt_w"/>
                                          </p:val>
                                        </p:tav>
                                      </p:tavLst>
                                    </p:anim>
                                    <p:anim calcmode="lin" valueType="num">
                                      <p:cBhvr>
                                        <p:cTn id="8" dur="500" fill="hold"/>
                                        <p:tgtEl>
                                          <p:spTgt spid="3076"/>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075">
                                            <p:txEl>
                                              <p:pRg st="0" end="0"/>
                                            </p:txEl>
                                          </p:spTgt>
                                        </p:tgtEl>
                                        <p:attrNameLst>
                                          <p:attrName>style.visibility</p:attrName>
                                        </p:attrNameLst>
                                      </p:cBhvr>
                                      <p:to>
                                        <p:strVal val="visible"/>
                                      </p:to>
                                    </p:set>
                                    <p:anim calcmode="lin" valueType="num">
                                      <p:cBhvr additive="base">
                                        <p:cTn id="13" dur="500" fill="hold"/>
                                        <p:tgtEl>
                                          <p:spTgt spid="3075">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07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projctor.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077"/>
                                        </p:tgtEl>
                                        <p:attrNameLst>
                                          <p:attrName>style.visibility</p:attrName>
                                        </p:attrNameLst>
                                      </p:cBhvr>
                                      <p:to>
                                        <p:strVal val="visible"/>
                                      </p:to>
                                    </p:set>
                                    <p:anim calcmode="lin" valueType="num">
                                      <p:cBhvr additive="base">
                                        <p:cTn id="19" dur="500" fill="hold"/>
                                        <p:tgtEl>
                                          <p:spTgt spid="3077"/>
                                        </p:tgtEl>
                                        <p:attrNameLst>
                                          <p:attrName>ppt_x</p:attrName>
                                        </p:attrNameLst>
                                      </p:cBhvr>
                                      <p:tavLst>
                                        <p:tav tm="0">
                                          <p:val>
                                            <p:strVal val="0-#ppt_w/2"/>
                                          </p:val>
                                        </p:tav>
                                        <p:tav tm="100000">
                                          <p:val>
                                            <p:strVal val="#ppt_x"/>
                                          </p:val>
                                        </p:tav>
                                      </p:tavLst>
                                    </p:anim>
                                    <p:anim calcmode="lin" valueType="num">
                                      <p:cBhvr additive="base">
                                        <p:cTn id="20" dur="500" fill="hold"/>
                                        <p:tgtEl>
                                          <p:spTgt spid="3077"/>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078"/>
                                        </p:tgtEl>
                                        <p:attrNameLst>
                                          <p:attrName>style.visibility</p:attrName>
                                        </p:attrNameLst>
                                      </p:cBhvr>
                                      <p:to>
                                        <p:strVal val="visible"/>
                                      </p:to>
                                    </p:set>
                                    <p:anim calcmode="lin" valueType="num">
                                      <p:cBhvr additive="base">
                                        <p:cTn id="25" dur="500" fill="hold"/>
                                        <p:tgtEl>
                                          <p:spTgt spid="3078"/>
                                        </p:tgtEl>
                                        <p:attrNameLst>
                                          <p:attrName>ppt_x</p:attrName>
                                        </p:attrNameLst>
                                      </p:cBhvr>
                                      <p:tavLst>
                                        <p:tav tm="0">
                                          <p:val>
                                            <p:strVal val="0-#ppt_w/2"/>
                                          </p:val>
                                        </p:tav>
                                        <p:tav tm="100000">
                                          <p:val>
                                            <p:strVal val="#ppt_x"/>
                                          </p:val>
                                        </p:tav>
                                      </p:tavLst>
                                    </p:anim>
                                    <p:anim calcmode="lin" valueType="num">
                                      <p:cBhvr additive="base">
                                        <p:cTn id="26" dur="500" fill="hold"/>
                                        <p:tgtEl>
                                          <p:spTgt spid="307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autoUpdateAnimBg="0"/>
      <p:bldP spid="3076" grpId="0" autoUpdateAnimBg="0"/>
      <p:bldP spid="3077" grpId="0" autoUpdateAnimBg="0"/>
      <p:bldP spid="3078"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a:extLst>
              <a:ext uri="{FF2B5EF4-FFF2-40B4-BE49-F238E27FC236}">
                <a16:creationId xmlns:a16="http://schemas.microsoft.com/office/drawing/2014/main" id="{DD7608AC-D20A-48FB-B188-A8CFE9186FB2}"/>
              </a:ext>
            </a:extLst>
          </p:cNvPr>
          <p:cNvSpPr>
            <a:spLocks noChangeArrowheads="1"/>
          </p:cNvSpPr>
          <p:nvPr/>
        </p:nvSpPr>
        <p:spPr bwMode="auto">
          <a:xfrm>
            <a:off x="609600" y="5334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4400" u="sng" dirty="0">
                <a:solidFill>
                  <a:srgbClr val="FF0000"/>
                </a:solidFill>
                <a:latin typeface="+mn-lt"/>
              </a:rPr>
              <a:t>INVERSE OPERATIONS</a:t>
            </a:r>
            <a:endParaRPr lang="en-US" altLang="en-US" sz="4400" u="sng" dirty="0">
              <a:solidFill>
                <a:srgbClr val="33CCFF"/>
              </a:solidFill>
              <a:latin typeface="+mn-lt"/>
            </a:endParaRPr>
          </a:p>
        </p:txBody>
      </p:sp>
      <p:sp>
        <p:nvSpPr>
          <p:cNvPr id="26630" name="Text Box 6">
            <a:extLst>
              <a:ext uri="{FF2B5EF4-FFF2-40B4-BE49-F238E27FC236}">
                <a16:creationId xmlns:a16="http://schemas.microsoft.com/office/drawing/2014/main" id="{FB3AB5FF-5A7C-4455-9951-5DEFFAA6BB9A}"/>
              </a:ext>
            </a:extLst>
          </p:cNvPr>
          <p:cNvSpPr txBox="1">
            <a:spLocks noChangeArrowheads="1"/>
          </p:cNvSpPr>
          <p:nvPr/>
        </p:nvSpPr>
        <p:spPr bwMode="auto">
          <a:xfrm>
            <a:off x="251520" y="1676400"/>
            <a:ext cx="8496944" cy="413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3000" dirty="0">
                <a:latin typeface="+mn-lt"/>
              </a:rPr>
              <a:t>The inverse operation of addition is…</a:t>
            </a:r>
          </a:p>
          <a:p>
            <a:pPr algn="r" eaLnBrk="1" hangingPunct="1">
              <a:spcBef>
                <a:spcPct val="0"/>
              </a:spcBef>
              <a:buFontTx/>
              <a:buNone/>
            </a:pPr>
            <a:r>
              <a:rPr lang="en-US" altLang="en-US" sz="3000" b="1" i="1" u="sng" dirty="0">
                <a:solidFill>
                  <a:srgbClr val="FF0000"/>
                </a:solidFill>
                <a:latin typeface="+mn-lt"/>
              </a:rPr>
              <a:t>SUBTRACTION</a:t>
            </a:r>
            <a:endParaRPr lang="en-US" altLang="en-US" sz="3000" dirty="0">
              <a:latin typeface="+mn-lt"/>
            </a:endParaRPr>
          </a:p>
          <a:p>
            <a:pPr eaLnBrk="1" hangingPunct="1">
              <a:spcBef>
                <a:spcPct val="25000"/>
              </a:spcBef>
              <a:buFontTx/>
              <a:buNone/>
            </a:pPr>
            <a:r>
              <a:rPr lang="en-US" altLang="en-US" sz="3000" dirty="0">
                <a:latin typeface="+mn-lt"/>
              </a:rPr>
              <a:t>The inverse operation of subtraction is…</a:t>
            </a:r>
          </a:p>
          <a:p>
            <a:pPr algn="r" eaLnBrk="1" hangingPunct="1">
              <a:spcBef>
                <a:spcPct val="0"/>
              </a:spcBef>
              <a:buFontTx/>
              <a:buNone/>
            </a:pPr>
            <a:r>
              <a:rPr lang="en-US" altLang="en-US" sz="3000" b="1" i="1" u="sng" dirty="0">
                <a:solidFill>
                  <a:srgbClr val="FF0000"/>
                </a:solidFill>
                <a:latin typeface="+mn-lt"/>
              </a:rPr>
              <a:t>ADDITION</a:t>
            </a:r>
            <a:endParaRPr lang="en-US" altLang="en-US" sz="3000" dirty="0">
              <a:latin typeface="+mn-lt"/>
            </a:endParaRPr>
          </a:p>
          <a:p>
            <a:pPr eaLnBrk="1" hangingPunct="1">
              <a:spcBef>
                <a:spcPct val="25000"/>
              </a:spcBef>
              <a:buFontTx/>
              <a:buNone/>
            </a:pPr>
            <a:r>
              <a:rPr lang="en-US" altLang="en-US" sz="3000" dirty="0">
                <a:latin typeface="+mn-lt"/>
              </a:rPr>
              <a:t>The inverse operation of multiplication is…</a:t>
            </a:r>
          </a:p>
          <a:p>
            <a:pPr algn="r" eaLnBrk="1" hangingPunct="1">
              <a:spcBef>
                <a:spcPct val="0"/>
              </a:spcBef>
              <a:buFontTx/>
              <a:buNone/>
            </a:pPr>
            <a:r>
              <a:rPr lang="en-US" altLang="en-US" sz="3000" b="1" i="1" u="sng" dirty="0">
                <a:solidFill>
                  <a:srgbClr val="FF0000"/>
                </a:solidFill>
                <a:latin typeface="+mn-lt"/>
              </a:rPr>
              <a:t>DIVISION</a:t>
            </a:r>
            <a:endParaRPr lang="en-US" altLang="en-US" sz="3000" dirty="0">
              <a:latin typeface="+mn-lt"/>
            </a:endParaRPr>
          </a:p>
          <a:p>
            <a:pPr eaLnBrk="1" hangingPunct="1">
              <a:spcBef>
                <a:spcPct val="25000"/>
              </a:spcBef>
              <a:buFontTx/>
              <a:buNone/>
            </a:pPr>
            <a:r>
              <a:rPr lang="en-US" altLang="en-US" sz="3000" dirty="0">
                <a:latin typeface="+mn-lt"/>
              </a:rPr>
              <a:t>The inverse operation of division is…</a:t>
            </a:r>
          </a:p>
          <a:p>
            <a:pPr algn="r" eaLnBrk="1" hangingPunct="1">
              <a:spcBef>
                <a:spcPct val="0"/>
              </a:spcBef>
              <a:buFontTx/>
              <a:buNone/>
            </a:pPr>
            <a:r>
              <a:rPr lang="en-US" altLang="en-US" sz="3000" b="1" i="1" u="sng" dirty="0">
                <a:solidFill>
                  <a:srgbClr val="FF0000"/>
                </a:solidFill>
                <a:latin typeface="+mn-lt"/>
              </a:rPr>
              <a:t>MULTIPLICATION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6630">
                                            <p:txEl>
                                              <p:pRg st="0" end="0"/>
                                            </p:txEl>
                                          </p:spTgt>
                                        </p:tgtEl>
                                        <p:attrNameLst>
                                          <p:attrName>style.visibility</p:attrName>
                                        </p:attrNameLst>
                                      </p:cBhvr>
                                      <p:to>
                                        <p:strVal val="visible"/>
                                      </p:to>
                                    </p:set>
                                    <p:animEffect transition="in" filter="wipe(left)">
                                      <p:cBhvr>
                                        <p:cTn id="7" dur="1000"/>
                                        <p:tgtEl>
                                          <p:spTgt spid="2663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6630">
                                            <p:txEl>
                                              <p:pRg st="1" end="1"/>
                                            </p:txEl>
                                          </p:spTgt>
                                        </p:tgtEl>
                                        <p:attrNameLst>
                                          <p:attrName>style.visibility</p:attrName>
                                        </p:attrNameLst>
                                      </p:cBhvr>
                                      <p:to>
                                        <p:strVal val="visible"/>
                                      </p:to>
                                    </p:set>
                                    <p:animEffect transition="in" filter="wipe(left)">
                                      <p:cBhvr>
                                        <p:cTn id="12" dur="1000"/>
                                        <p:tgtEl>
                                          <p:spTgt spid="2663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6630">
                                            <p:txEl>
                                              <p:pRg st="2" end="2"/>
                                            </p:txEl>
                                          </p:spTgt>
                                        </p:tgtEl>
                                        <p:attrNameLst>
                                          <p:attrName>style.visibility</p:attrName>
                                        </p:attrNameLst>
                                      </p:cBhvr>
                                      <p:to>
                                        <p:strVal val="visible"/>
                                      </p:to>
                                    </p:set>
                                    <p:animEffect transition="in" filter="wipe(left)">
                                      <p:cBhvr>
                                        <p:cTn id="17" dur="1000"/>
                                        <p:tgtEl>
                                          <p:spTgt spid="2663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6630">
                                            <p:txEl>
                                              <p:pRg st="3" end="3"/>
                                            </p:txEl>
                                          </p:spTgt>
                                        </p:tgtEl>
                                        <p:attrNameLst>
                                          <p:attrName>style.visibility</p:attrName>
                                        </p:attrNameLst>
                                      </p:cBhvr>
                                      <p:to>
                                        <p:strVal val="visible"/>
                                      </p:to>
                                    </p:set>
                                    <p:animEffect transition="in" filter="wipe(left)">
                                      <p:cBhvr>
                                        <p:cTn id="22" dur="1000"/>
                                        <p:tgtEl>
                                          <p:spTgt spid="26630">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6630">
                                            <p:txEl>
                                              <p:pRg st="4" end="4"/>
                                            </p:txEl>
                                          </p:spTgt>
                                        </p:tgtEl>
                                        <p:attrNameLst>
                                          <p:attrName>style.visibility</p:attrName>
                                        </p:attrNameLst>
                                      </p:cBhvr>
                                      <p:to>
                                        <p:strVal val="visible"/>
                                      </p:to>
                                    </p:set>
                                    <p:animEffect transition="in" filter="wipe(left)">
                                      <p:cBhvr>
                                        <p:cTn id="27" dur="1000"/>
                                        <p:tgtEl>
                                          <p:spTgt spid="26630">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6630">
                                            <p:txEl>
                                              <p:pRg st="5" end="5"/>
                                            </p:txEl>
                                          </p:spTgt>
                                        </p:tgtEl>
                                        <p:attrNameLst>
                                          <p:attrName>style.visibility</p:attrName>
                                        </p:attrNameLst>
                                      </p:cBhvr>
                                      <p:to>
                                        <p:strVal val="visible"/>
                                      </p:to>
                                    </p:set>
                                    <p:animEffect transition="in" filter="wipe(left)">
                                      <p:cBhvr>
                                        <p:cTn id="32" dur="1000"/>
                                        <p:tgtEl>
                                          <p:spTgt spid="26630">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6630">
                                            <p:txEl>
                                              <p:pRg st="6" end="6"/>
                                            </p:txEl>
                                          </p:spTgt>
                                        </p:tgtEl>
                                        <p:attrNameLst>
                                          <p:attrName>style.visibility</p:attrName>
                                        </p:attrNameLst>
                                      </p:cBhvr>
                                      <p:to>
                                        <p:strVal val="visible"/>
                                      </p:to>
                                    </p:set>
                                    <p:animEffect transition="in" filter="wipe(left)">
                                      <p:cBhvr>
                                        <p:cTn id="37" dur="1000"/>
                                        <p:tgtEl>
                                          <p:spTgt spid="26630">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26630">
                                            <p:txEl>
                                              <p:pRg st="7" end="7"/>
                                            </p:txEl>
                                          </p:spTgt>
                                        </p:tgtEl>
                                        <p:attrNameLst>
                                          <p:attrName>style.visibility</p:attrName>
                                        </p:attrNameLst>
                                      </p:cBhvr>
                                      <p:to>
                                        <p:strVal val="visible"/>
                                      </p:to>
                                    </p:set>
                                    <p:animEffect transition="in" filter="wipe(left)">
                                      <p:cBhvr>
                                        <p:cTn id="42" dur="1000"/>
                                        <p:tgtEl>
                                          <p:spTgt spid="26630">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0"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4579" name="Text Box 3">
            <a:extLst>
              <a:ext uri="{FF2B5EF4-FFF2-40B4-BE49-F238E27FC236}">
                <a16:creationId xmlns:a16="http://schemas.microsoft.com/office/drawing/2014/main" id="{B99B99F1-E5BF-44E0-912B-45831E01DDEF}"/>
              </a:ext>
            </a:extLst>
          </p:cNvPr>
          <p:cNvSpPr txBox="1">
            <a:spLocks noChangeArrowheads="1"/>
          </p:cNvSpPr>
          <p:nvPr/>
        </p:nvSpPr>
        <p:spPr bwMode="auto">
          <a:xfrm>
            <a:off x="152400" y="3429000"/>
            <a:ext cx="8839200"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4000" b="1" dirty="0">
                <a:solidFill>
                  <a:srgbClr val="FF00FF"/>
                </a:solidFill>
                <a:latin typeface="Verdana" panose="020B0604030504040204" pitchFamily="34" charset="0"/>
              </a:rPr>
              <a:t>What you do to one side of the equation must also be done to the other side to keep it balanced.</a:t>
            </a:r>
          </a:p>
        </p:txBody>
      </p:sp>
      <p:sp>
        <p:nvSpPr>
          <p:cNvPr id="24582" name="Text Box 6">
            <a:extLst>
              <a:ext uri="{FF2B5EF4-FFF2-40B4-BE49-F238E27FC236}">
                <a16:creationId xmlns:a16="http://schemas.microsoft.com/office/drawing/2014/main" id="{39D91F94-C982-43D5-B311-C7BAE36E236A}"/>
              </a:ext>
            </a:extLst>
          </p:cNvPr>
          <p:cNvSpPr txBox="1">
            <a:spLocks noChangeArrowheads="1"/>
          </p:cNvSpPr>
          <p:nvPr/>
        </p:nvSpPr>
        <p:spPr bwMode="auto">
          <a:xfrm>
            <a:off x="1316310" y="2782669"/>
            <a:ext cx="62484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3600" b="1" dirty="0">
                <a:solidFill>
                  <a:srgbClr val="FF0000"/>
                </a:solidFill>
                <a:latin typeface="+mn-lt"/>
              </a:rPr>
              <a:t>And remember:</a:t>
            </a:r>
          </a:p>
        </p:txBody>
      </p:sp>
      <p:pic>
        <p:nvPicPr>
          <p:cNvPr id="24583" name="Picture 7" descr="in00953_">
            <a:extLst>
              <a:ext uri="{FF2B5EF4-FFF2-40B4-BE49-F238E27FC236}">
                <a16:creationId xmlns:a16="http://schemas.microsoft.com/office/drawing/2014/main" id="{18C0D16F-4207-42FF-AD59-3031A04A16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3848" y="507364"/>
            <a:ext cx="2473325" cy="221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713487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24583"/>
                                        </p:tgtEl>
                                        <p:attrNameLst>
                                          <p:attrName>style.visibility</p:attrName>
                                        </p:attrNameLst>
                                      </p:cBhvr>
                                      <p:to>
                                        <p:strVal val="visible"/>
                                      </p:to>
                                    </p:set>
                                    <p:anim calcmode="lin" valueType="num">
                                      <p:cBhvr>
                                        <p:cTn id="7" dur="500" fill="hold"/>
                                        <p:tgtEl>
                                          <p:spTgt spid="24583"/>
                                        </p:tgtEl>
                                        <p:attrNameLst>
                                          <p:attrName>ppt_w</p:attrName>
                                        </p:attrNameLst>
                                      </p:cBhvr>
                                      <p:tavLst>
                                        <p:tav tm="0">
                                          <p:val>
                                            <p:fltVal val="0"/>
                                          </p:val>
                                        </p:tav>
                                        <p:tav tm="100000">
                                          <p:val>
                                            <p:strVal val="#ppt_w"/>
                                          </p:val>
                                        </p:tav>
                                      </p:tavLst>
                                    </p:anim>
                                    <p:anim calcmode="lin" valueType="num">
                                      <p:cBhvr>
                                        <p:cTn id="8" dur="500" fill="hold"/>
                                        <p:tgtEl>
                                          <p:spTgt spid="24583"/>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4582"/>
                                        </p:tgtEl>
                                        <p:attrNameLst>
                                          <p:attrName>style.visibility</p:attrName>
                                        </p:attrNameLst>
                                      </p:cBhvr>
                                      <p:to>
                                        <p:strVal val="visible"/>
                                      </p:to>
                                    </p:set>
                                    <p:anim calcmode="lin" valueType="num">
                                      <p:cBhvr additive="base">
                                        <p:cTn id="13" dur="500" fill="hold"/>
                                        <p:tgtEl>
                                          <p:spTgt spid="24582"/>
                                        </p:tgtEl>
                                        <p:attrNameLst>
                                          <p:attrName>ppt_x</p:attrName>
                                        </p:attrNameLst>
                                      </p:cBhvr>
                                      <p:tavLst>
                                        <p:tav tm="0">
                                          <p:val>
                                            <p:strVal val="0-#ppt_w/2"/>
                                          </p:val>
                                        </p:tav>
                                        <p:tav tm="100000">
                                          <p:val>
                                            <p:strVal val="#ppt_x"/>
                                          </p:val>
                                        </p:tav>
                                      </p:tavLst>
                                    </p:anim>
                                    <p:anim calcmode="lin" valueType="num">
                                      <p:cBhvr additive="base">
                                        <p:cTn id="14" dur="500" fill="hold"/>
                                        <p:tgtEl>
                                          <p:spTgt spid="24582"/>
                                        </p:tgtEl>
                                        <p:attrNameLst>
                                          <p:attrName>ppt_y</p:attrName>
                                        </p:attrNameLst>
                                      </p:cBhvr>
                                      <p:tavLst>
                                        <p:tav tm="0">
                                          <p:val>
                                            <p:strVal val="#ppt_y"/>
                                          </p:val>
                                        </p:tav>
                                        <p:tav tm="100000">
                                          <p:val>
                                            <p:strVal val="#ppt_y"/>
                                          </p:val>
                                        </p:tav>
                                      </p:tavLst>
                                    </p:anim>
                                  </p:childTnLst>
                                </p:cTn>
                              </p:par>
                            </p:childTnLst>
                          </p:cTn>
                        </p:par>
                        <p:par>
                          <p:cTn id="15" fill="hold" nodeType="afterGroup">
                            <p:stCondLst>
                              <p:cond delay="500"/>
                            </p:stCondLst>
                            <p:childTnLst>
                              <p:par>
                                <p:cTn id="16" presetID="17" presetClass="entr" presetSubtype="4" fill="hold" grpId="0" nodeType="afterEffect">
                                  <p:stCondLst>
                                    <p:cond delay="0"/>
                                  </p:stCondLst>
                                  <p:childTnLst>
                                    <p:set>
                                      <p:cBhvr>
                                        <p:cTn id="17" dur="1" fill="hold">
                                          <p:stCondLst>
                                            <p:cond delay="0"/>
                                          </p:stCondLst>
                                        </p:cTn>
                                        <p:tgtEl>
                                          <p:spTgt spid="24579"/>
                                        </p:tgtEl>
                                        <p:attrNameLst>
                                          <p:attrName>style.visibility</p:attrName>
                                        </p:attrNameLst>
                                      </p:cBhvr>
                                      <p:to>
                                        <p:strVal val="visible"/>
                                      </p:to>
                                    </p:set>
                                    <p:anim calcmode="lin" valueType="num">
                                      <p:cBhvr>
                                        <p:cTn id="18" dur="500" fill="hold"/>
                                        <p:tgtEl>
                                          <p:spTgt spid="24579"/>
                                        </p:tgtEl>
                                        <p:attrNameLst>
                                          <p:attrName>ppt_x</p:attrName>
                                        </p:attrNameLst>
                                      </p:cBhvr>
                                      <p:tavLst>
                                        <p:tav tm="0">
                                          <p:val>
                                            <p:strVal val="#ppt_x"/>
                                          </p:val>
                                        </p:tav>
                                        <p:tav tm="100000">
                                          <p:val>
                                            <p:strVal val="#ppt_x"/>
                                          </p:val>
                                        </p:tav>
                                      </p:tavLst>
                                    </p:anim>
                                    <p:anim calcmode="lin" valueType="num">
                                      <p:cBhvr>
                                        <p:cTn id="19" dur="500" fill="hold"/>
                                        <p:tgtEl>
                                          <p:spTgt spid="24579"/>
                                        </p:tgtEl>
                                        <p:attrNameLst>
                                          <p:attrName>ppt_y</p:attrName>
                                        </p:attrNameLst>
                                      </p:cBhvr>
                                      <p:tavLst>
                                        <p:tav tm="0">
                                          <p:val>
                                            <p:strVal val="#ppt_y+#ppt_h/2"/>
                                          </p:val>
                                        </p:tav>
                                        <p:tav tm="100000">
                                          <p:val>
                                            <p:strVal val="#ppt_y"/>
                                          </p:val>
                                        </p:tav>
                                      </p:tavLst>
                                    </p:anim>
                                    <p:anim calcmode="lin" valueType="num">
                                      <p:cBhvr>
                                        <p:cTn id="20" dur="500" fill="hold"/>
                                        <p:tgtEl>
                                          <p:spTgt spid="24579"/>
                                        </p:tgtEl>
                                        <p:attrNameLst>
                                          <p:attrName>ppt_w</p:attrName>
                                        </p:attrNameLst>
                                      </p:cBhvr>
                                      <p:tavLst>
                                        <p:tav tm="0">
                                          <p:val>
                                            <p:strVal val="#ppt_w"/>
                                          </p:val>
                                        </p:tav>
                                        <p:tav tm="100000">
                                          <p:val>
                                            <p:strVal val="#ppt_w"/>
                                          </p:val>
                                        </p:tav>
                                      </p:tavLst>
                                    </p:anim>
                                    <p:anim calcmode="lin" valueType="num">
                                      <p:cBhvr>
                                        <p:cTn id="21" dur="500" fill="hold"/>
                                        <p:tgtEl>
                                          <p:spTgt spid="2457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autoUpdateAnimBg="0"/>
      <p:bldP spid="24582" grpId="0"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84" name="Rectangle 28">
            <a:extLst>
              <a:ext uri="{FF2B5EF4-FFF2-40B4-BE49-F238E27FC236}">
                <a16:creationId xmlns:a16="http://schemas.microsoft.com/office/drawing/2014/main" id="{A6D341E4-755A-439E-9B1E-54524C837A8B}"/>
              </a:ext>
            </a:extLst>
          </p:cNvPr>
          <p:cNvSpPr>
            <a:spLocks noChangeArrowheads="1"/>
          </p:cNvSpPr>
          <p:nvPr/>
        </p:nvSpPr>
        <p:spPr bwMode="auto">
          <a:xfrm>
            <a:off x="3770630" y="3580228"/>
            <a:ext cx="1270000" cy="558800"/>
          </a:xfrm>
          <a:prstGeom prst="rect">
            <a:avLst/>
          </a:prstGeom>
          <a:solidFill>
            <a:srgbClr val="FFCC00"/>
          </a:solidFill>
          <a:ln w="7620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dirty="0">
              <a:latin typeface="Arial" panose="020B0604020202020204" pitchFamily="34" charset="0"/>
            </a:endParaRPr>
          </a:p>
        </p:txBody>
      </p:sp>
      <p:sp>
        <p:nvSpPr>
          <p:cNvPr id="8195" name="Rectangle 2">
            <a:extLst>
              <a:ext uri="{FF2B5EF4-FFF2-40B4-BE49-F238E27FC236}">
                <a16:creationId xmlns:a16="http://schemas.microsoft.com/office/drawing/2014/main" id="{B116958A-C174-45EB-B1AF-C9651A457E3A}"/>
              </a:ext>
            </a:extLst>
          </p:cNvPr>
          <p:cNvSpPr>
            <a:spLocks noGrp="1" noChangeArrowheads="1"/>
          </p:cNvSpPr>
          <p:nvPr>
            <p:ph type="title"/>
          </p:nvPr>
        </p:nvSpPr>
        <p:spPr>
          <a:xfrm>
            <a:off x="685800" y="76200"/>
            <a:ext cx="7772400" cy="838200"/>
          </a:xfrm>
        </p:spPr>
        <p:txBody>
          <a:bodyPr>
            <a:normAutofit fontScale="90000"/>
          </a:bodyPr>
          <a:lstStyle/>
          <a:p>
            <a:pPr algn="ctr" eaLnBrk="1" hangingPunct="1"/>
            <a:r>
              <a:rPr lang="en-US" altLang="en-US" dirty="0">
                <a:solidFill>
                  <a:srgbClr val="FF0000"/>
                </a:solidFill>
                <a:latin typeface="+mn-lt"/>
              </a:rPr>
              <a:t>One-Step Equations</a:t>
            </a:r>
            <a:r>
              <a:rPr lang="en-US" altLang="en-US" sz="3200" i="1" dirty="0">
                <a:solidFill>
                  <a:srgbClr val="FF0000"/>
                </a:solidFill>
                <a:latin typeface="+mn-lt"/>
              </a:rPr>
              <a:t> with addition</a:t>
            </a:r>
          </a:p>
        </p:txBody>
      </p:sp>
      <p:sp>
        <p:nvSpPr>
          <p:cNvPr id="19459" name="Rectangle 3">
            <a:extLst>
              <a:ext uri="{FF2B5EF4-FFF2-40B4-BE49-F238E27FC236}">
                <a16:creationId xmlns:a16="http://schemas.microsoft.com/office/drawing/2014/main" id="{1F4EE18F-9631-43C4-87EE-05D122BFFDE5}"/>
              </a:ext>
            </a:extLst>
          </p:cNvPr>
          <p:cNvSpPr>
            <a:spLocks noGrp="1" noChangeArrowheads="1"/>
          </p:cNvSpPr>
          <p:nvPr>
            <p:ph type="body" idx="1"/>
          </p:nvPr>
        </p:nvSpPr>
        <p:spPr>
          <a:xfrm>
            <a:off x="2260600" y="787595"/>
            <a:ext cx="4267200" cy="533400"/>
          </a:xfrm>
        </p:spPr>
        <p:txBody>
          <a:bodyPr>
            <a:normAutofit fontScale="92500"/>
          </a:bodyPr>
          <a:lstStyle/>
          <a:p>
            <a:pPr eaLnBrk="1" hangingPunct="1">
              <a:buFontTx/>
              <a:buNone/>
            </a:pPr>
            <a:r>
              <a:rPr lang="en-US" altLang="en-US" sz="2400" b="1" u="sng" dirty="0">
                <a:latin typeface="Arial" panose="020B0604020202020204" pitchFamily="34" charset="0"/>
              </a:rPr>
              <a:t>Example 1</a:t>
            </a:r>
            <a:r>
              <a:rPr lang="en-US" altLang="en-US" sz="2400" b="1" dirty="0">
                <a:latin typeface="Arial" panose="020B0604020202020204" pitchFamily="34" charset="0"/>
              </a:rPr>
              <a:t>   Solve x + 4 = 12</a:t>
            </a:r>
          </a:p>
        </p:txBody>
      </p:sp>
      <p:sp>
        <p:nvSpPr>
          <p:cNvPr id="19461" name="Text Box 5">
            <a:extLst>
              <a:ext uri="{FF2B5EF4-FFF2-40B4-BE49-F238E27FC236}">
                <a16:creationId xmlns:a16="http://schemas.microsoft.com/office/drawing/2014/main" id="{3B417456-3D6E-42F5-943A-246C02089FED}"/>
              </a:ext>
            </a:extLst>
          </p:cNvPr>
          <p:cNvSpPr txBox="1">
            <a:spLocks noChangeArrowheads="1"/>
          </p:cNvSpPr>
          <p:nvPr/>
        </p:nvSpPr>
        <p:spPr bwMode="auto">
          <a:xfrm>
            <a:off x="533400" y="1447800"/>
            <a:ext cx="26241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solidFill>
                  <a:srgbClr val="008000"/>
                </a:solidFill>
                <a:latin typeface="Arial" panose="020B0604020202020204" pitchFamily="34" charset="0"/>
              </a:rPr>
              <a:t>What is the variable?</a:t>
            </a:r>
            <a:r>
              <a:rPr lang="en-US" altLang="en-US" sz="2000">
                <a:latin typeface="Arial" panose="020B0604020202020204" pitchFamily="34" charset="0"/>
              </a:rPr>
              <a:t> </a:t>
            </a:r>
          </a:p>
        </p:txBody>
      </p:sp>
      <p:sp>
        <p:nvSpPr>
          <p:cNvPr id="19462" name="Text Box 6">
            <a:extLst>
              <a:ext uri="{FF2B5EF4-FFF2-40B4-BE49-F238E27FC236}">
                <a16:creationId xmlns:a16="http://schemas.microsoft.com/office/drawing/2014/main" id="{23C03D56-C76B-4327-9E7A-1A3E928F1A20}"/>
              </a:ext>
            </a:extLst>
          </p:cNvPr>
          <p:cNvSpPr txBox="1">
            <a:spLocks noChangeArrowheads="1"/>
          </p:cNvSpPr>
          <p:nvPr/>
        </p:nvSpPr>
        <p:spPr bwMode="auto">
          <a:xfrm>
            <a:off x="393700" y="2768600"/>
            <a:ext cx="2578100" cy="1323439"/>
          </a:xfrm>
          <a:prstGeom prst="rect">
            <a:avLst/>
          </a:prstGeom>
          <a:noFill/>
          <a:ln w="5715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2000" b="1" dirty="0">
                <a:latin typeface="+mn-lt"/>
              </a:rPr>
              <a:t>Using </a:t>
            </a:r>
            <a:r>
              <a:rPr lang="en-US" altLang="en-US" sz="2000" b="1" dirty="0">
                <a:solidFill>
                  <a:srgbClr val="008000"/>
                </a:solidFill>
                <a:latin typeface="+mn-lt"/>
              </a:rPr>
              <a:t>subtraction</a:t>
            </a:r>
            <a:r>
              <a:rPr lang="en-US" altLang="en-US" sz="2000" b="1" dirty="0">
                <a:latin typeface="+mn-lt"/>
              </a:rPr>
              <a:t>, subtract 4 from both sides of the equation.</a:t>
            </a:r>
          </a:p>
        </p:txBody>
      </p:sp>
      <p:sp>
        <p:nvSpPr>
          <p:cNvPr id="19463" name="Text Box 7">
            <a:extLst>
              <a:ext uri="{FF2B5EF4-FFF2-40B4-BE49-F238E27FC236}">
                <a16:creationId xmlns:a16="http://schemas.microsoft.com/office/drawing/2014/main" id="{BF3DF15A-F9C2-4222-864D-8F53EB056FBB}"/>
              </a:ext>
            </a:extLst>
          </p:cNvPr>
          <p:cNvSpPr txBox="1">
            <a:spLocks noChangeArrowheads="1"/>
          </p:cNvSpPr>
          <p:nvPr/>
        </p:nvSpPr>
        <p:spPr bwMode="auto">
          <a:xfrm>
            <a:off x="3733800" y="3136900"/>
            <a:ext cx="6238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400" b="1" u="sng">
                <a:solidFill>
                  <a:srgbClr val="FF0000"/>
                </a:solidFill>
                <a:latin typeface="Arial" panose="020B0604020202020204" pitchFamily="34" charset="0"/>
              </a:rPr>
              <a:t> - 4</a:t>
            </a:r>
            <a:endParaRPr lang="en-US" altLang="en-US" sz="2400" b="1">
              <a:solidFill>
                <a:srgbClr val="FF0000"/>
              </a:solidFill>
            </a:endParaRPr>
          </a:p>
        </p:txBody>
      </p:sp>
      <p:sp>
        <p:nvSpPr>
          <p:cNvPr id="19464" name="Text Box 8">
            <a:extLst>
              <a:ext uri="{FF2B5EF4-FFF2-40B4-BE49-F238E27FC236}">
                <a16:creationId xmlns:a16="http://schemas.microsoft.com/office/drawing/2014/main" id="{DE18D044-003E-4EEE-9461-4927D3481418}"/>
              </a:ext>
            </a:extLst>
          </p:cNvPr>
          <p:cNvSpPr txBox="1">
            <a:spLocks noChangeArrowheads="1"/>
          </p:cNvSpPr>
          <p:nvPr/>
        </p:nvSpPr>
        <p:spPr bwMode="auto">
          <a:xfrm>
            <a:off x="3848100" y="3632200"/>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400" b="1" dirty="0">
                <a:latin typeface="Arial" panose="020B0604020202020204" pitchFamily="34" charset="0"/>
              </a:rPr>
              <a:t>x</a:t>
            </a:r>
            <a:endParaRPr lang="en-US" altLang="en-US" sz="2400" b="1" dirty="0"/>
          </a:p>
        </p:txBody>
      </p:sp>
      <p:sp>
        <p:nvSpPr>
          <p:cNvPr id="19465" name="Rectangle 9">
            <a:extLst>
              <a:ext uri="{FF2B5EF4-FFF2-40B4-BE49-F238E27FC236}">
                <a16:creationId xmlns:a16="http://schemas.microsoft.com/office/drawing/2014/main" id="{41E96140-C72B-4313-AF1C-74094950019F}"/>
              </a:ext>
            </a:extLst>
          </p:cNvPr>
          <p:cNvSpPr>
            <a:spLocks noChangeArrowheads="1"/>
          </p:cNvSpPr>
          <p:nvPr/>
        </p:nvSpPr>
        <p:spPr bwMode="auto">
          <a:xfrm>
            <a:off x="3429000" y="2794000"/>
            <a:ext cx="1676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buFontTx/>
              <a:buNone/>
            </a:pPr>
            <a:r>
              <a:rPr lang="en-US" altLang="en-US" sz="2400" b="1" dirty="0">
                <a:latin typeface="Arial" panose="020B0604020202020204" pitchFamily="34" charset="0"/>
              </a:rPr>
              <a:t> x + 4 = 12</a:t>
            </a:r>
          </a:p>
        </p:txBody>
      </p:sp>
      <p:sp>
        <p:nvSpPr>
          <p:cNvPr id="19466" name="Text Box 10">
            <a:extLst>
              <a:ext uri="{FF2B5EF4-FFF2-40B4-BE49-F238E27FC236}">
                <a16:creationId xmlns:a16="http://schemas.microsoft.com/office/drawing/2014/main" id="{9A38802F-7BF1-4217-A54F-FC2969795329}"/>
              </a:ext>
            </a:extLst>
          </p:cNvPr>
          <p:cNvSpPr txBox="1">
            <a:spLocks noChangeArrowheads="1"/>
          </p:cNvSpPr>
          <p:nvPr/>
        </p:nvSpPr>
        <p:spPr bwMode="auto">
          <a:xfrm>
            <a:off x="3429000" y="1447800"/>
            <a:ext cx="2286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solidFill>
                  <a:schemeClr val="accent2"/>
                </a:solidFill>
                <a:latin typeface="Arial" panose="020B0604020202020204" pitchFamily="34" charset="0"/>
              </a:rPr>
              <a:t>The variable is x.</a:t>
            </a:r>
            <a:endParaRPr lang="en-US" altLang="en-US" sz="2400">
              <a:latin typeface="Arial" panose="020B0604020202020204" pitchFamily="34" charset="0"/>
            </a:endParaRPr>
          </a:p>
        </p:txBody>
      </p:sp>
      <p:sp>
        <p:nvSpPr>
          <p:cNvPr id="19467" name="Text Box 11">
            <a:extLst>
              <a:ext uri="{FF2B5EF4-FFF2-40B4-BE49-F238E27FC236}">
                <a16:creationId xmlns:a16="http://schemas.microsoft.com/office/drawing/2014/main" id="{38306D7D-2953-4C36-A460-03512B562FCE}"/>
              </a:ext>
            </a:extLst>
          </p:cNvPr>
          <p:cNvSpPr txBox="1">
            <a:spLocks noChangeArrowheads="1"/>
          </p:cNvSpPr>
          <p:nvPr/>
        </p:nvSpPr>
        <p:spPr bwMode="auto">
          <a:xfrm>
            <a:off x="4749800" y="1828800"/>
            <a:ext cx="1219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solidFill>
                  <a:schemeClr val="accent2"/>
                </a:solidFill>
                <a:latin typeface="Arial" panose="020B0604020202020204" pitchFamily="34" charset="0"/>
              </a:rPr>
              <a:t>Addition.</a:t>
            </a:r>
            <a:endParaRPr lang="en-US" altLang="en-US" sz="2400">
              <a:latin typeface="Arial" panose="020B0604020202020204" pitchFamily="34" charset="0"/>
            </a:endParaRPr>
          </a:p>
        </p:txBody>
      </p:sp>
      <p:sp>
        <p:nvSpPr>
          <p:cNvPr id="19468" name="Text Box 12">
            <a:extLst>
              <a:ext uri="{FF2B5EF4-FFF2-40B4-BE49-F238E27FC236}">
                <a16:creationId xmlns:a16="http://schemas.microsoft.com/office/drawing/2014/main" id="{8D4FA86E-AAD8-4CB7-A1C8-B0145C0172F9}"/>
              </a:ext>
            </a:extLst>
          </p:cNvPr>
          <p:cNvSpPr txBox="1">
            <a:spLocks noChangeArrowheads="1"/>
          </p:cNvSpPr>
          <p:nvPr/>
        </p:nvSpPr>
        <p:spPr bwMode="auto">
          <a:xfrm>
            <a:off x="4572000" y="2209800"/>
            <a:ext cx="1600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solidFill>
                  <a:schemeClr val="accent2"/>
                </a:solidFill>
                <a:latin typeface="Arial" panose="020B0604020202020204" pitchFamily="34" charset="0"/>
              </a:rPr>
              <a:t>Subtraction.</a:t>
            </a:r>
            <a:endParaRPr lang="en-US" altLang="en-US" sz="2400">
              <a:latin typeface="Arial" panose="020B0604020202020204" pitchFamily="34" charset="0"/>
            </a:endParaRPr>
          </a:p>
        </p:txBody>
      </p:sp>
      <p:sp>
        <p:nvSpPr>
          <p:cNvPr id="19469" name="Text Box 13">
            <a:extLst>
              <a:ext uri="{FF2B5EF4-FFF2-40B4-BE49-F238E27FC236}">
                <a16:creationId xmlns:a16="http://schemas.microsoft.com/office/drawing/2014/main" id="{13334AC8-E555-4940-BD75-2BB83D68AC6B}"/>
              </a:ext>
            </a:extLst>
          </p:cNvPr>
          <p:cNvSpPr txBox="1">
            <a:spLocks noChangeArrowheads="1"/>
          </p:cNvSpPr>
          <p:nvPr/>
        </p:nvSpPr>
        <p:spPr bwMode="auto">
          <a:xfrm>
            <a:off x="533400" y="2209800"/>
            <a:ext cx="7467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solidFill>
                  <a:srgbClr val="008000"/>
                </a:solidFill>
                <a:latin typeface="Arial" panose="020B0604020202020204" pitchFamily="34" charset="0"/>
              </a:rPr>
              <a:t>What is the inverse operation?</a:t>
            </a:r>
            <a:endParaRPr lang="en-US" altLang="en-US" sz="2400">
              <a:latin typeface="Arial" panose="020B0604020202020204" pitchFamily="34" charset="0"/>
            </a:endParaRPr>
          </a:p>
        </p:txBody>
      </p:sp>
      <p:sp>
        <p:nvSpPr>
          <p:cNvPr id="19470" name="Text Box 14">
            <a:extLst>
              <a:ext uri="{FF2B5EF4-FFF2-40B4-BE49-F238E27FC236}">
                <a16:creationId xmlns:a16="http://schemas.microsoft.com/office/drawing/2014/main" id="{FB27D099-1843-461E-B77C-1BE9D151BACB}"/>
              </a:ext>
            </a:extLst>
          </p:cNvPr>
          <p:cNvSpPr txBox="1">
            <a:spLocks noChangeArrowheads="1"/>
          </p:cNvSpPr>
          <p:nvPr/>
        </p:nvSpPr>
        <p:spPr bwMode="auto">
          <a:xfrm>
            <a:off x="533400" y="1828800"/>
            <a:ext cx="4267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000" dirty="0">
                <a:solidFill>
                  <a:srgbClr val="008000"/>
                </a:solidFill>
                <a:latin typeface="Arial" panose="020B0604020202020204" pitchFamily="34" charset="0"/>
              </a:rPr>
              <a:t>What operation is being performed?</a:t>
            </a:r>
          </a:p>
        </p:txBody>
      </p:sp>
      <p:sp>
        <p:nvSpPr>
          <p:cNvPr id="19471" name="Text Box 15">
            <a:extLst>
              <a:ext uri="{FF2B5EF4-FFF2-40B4-BE49-F238E27FC236}">
                <a16:creationId xmlns:a16="http://schemas.microsoft.com/office/drawing/2014/main" id="{89442D8A-6806-44A0-A8D3-5D22F290526E}"/>
              </a:ext>
            </a:extLst>
          </p:cNvPr>
          <p:cNvSpPr txBox="1">
            <a:spLocks noChangeArrowheads="1"/>
          </p:cNvSpPr>
          <p:nvPr/>
        </p:nvSpPr>
        <p:spPr bwMode="auto">
          <a:xfrm>
            <a:off x="4495800" y="3124200"/>
            <a:ext cx="609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b="1" u="sng" dirty="0">
                <a:solidFill>
                  <a:srgbClr val="FF0000"/>
                </a:solidFill>
                <a:latin typeface="Arial" panose="020B0604020202020204" pitchFamily="34" charset="0"/>
              </a:rPr>
              <a:t>- 4</a:t>
            </a:r>
          </a:p>
        </p:txBody>
      </p:sp>
      <p:sp>
        <p:nvSpPr>
          <p:cNvPr id="19472" name="Text Box 16">
            <a:extLst>
              <a:ext uri="{FF2B5EF4-FFF2-40B4-BE49-F238E27FC236}">
                <a16:creationId xmlns:a16="http://schemas.microsoft.com/office/drawing/2014/main" id="{D54248A7-968C-4CDB-93EC-2D29CB0E867A}"/>
              </a:ext>
            </a:extLst>
          </p:cNvPr>
          <p:cNvSpPr txBox="1">
            <a:spLocks noChangeArrowheads="1"/>
          </p:cNvSpPr>
          <p:nvPr/>
        </p:nvSpPr>
        <p:spPr bwMode="auto">
          <a:xfrm>
            <a:off x="4660900" y="3632200"/>
            <a:ext cx="609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400" b="1" dirty="0">
                <a:latin typeface="Arial" panose="020B0604020202020204" pitchFamily="34" charset="0"/>
              </a:rPr>
              <a:t>8</a:t>
            </a:r>
          </a:p>
        </p:txBody>
      </p:sp>
      <p:sp>
        <p:nvSpPr>
          <p:cNvPr id="19473" name="Text Box 17">
            <a:extLst>
              <a:ext uri="{FF2B5EF4-FFF2-40B4-BE49-F238E27FC236}">
                <a16:creationId xmlns:a16="http://schemas.microsoft.com/office/drawing/2014/main" id="{17902676-BB09-4769-8D81-D8A4F8683506}"/>
              </a:ext>
            </a:extLst>
          </p:cNvPr>
          <p:cNvSpPr txBox="1">
            <a:spLocks noChangeArrowheads="1"/>
          </p:cNvSpPr>
          <p:nvPr/>
        </p:nvSpPr>
        <p:spPr bwMode="auto">
          <a:xfrm>
            <a:off x="4267200" y="3632200"/>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b="1" dirty="0">
                <a:latin typeface="Arial" panose="020B0604020202020204" pitchFamily="34" charset="0"/>
              </a:rPr>
              <a:t>=</a:t>
            </a:r>
          </a:p>
        </p:txBody>
      </p:sp>
      <p:sp>
        <p:nvSpPr>
          <p:cNvPr id="19474" name="Text Box 18">
            <a:extLst>
              <a:ext uri="{FF2B5EF4-FFF2-40B4-BE49-F238E27FC236}">
                <a16:creationId xmlns:a16="http://schemas.microsoft.com/office/drawing/2014/main" id="{9BCBFE7F-4DDA-4E4A-B199-02882D7A23CF}"/>
              </a:ext>
            </a:extLst>
          </p:cNvPr>
          <p:cNvSpPr txBox="1">
            <a:spLocks noChangeArrowheads="1"/>
          </p:cNvSpPr>
          <p:nvPr/>
        </p:nvSpPr>
        <p:spPr bwMode="auto">
          <a:xfrm>
            <a:off x="5626100" y="2826018"/>
            <a:ext cx="3098800" cy="1323439"/>
          </a:xfrm>
          <a:prstGeom prst="rect">
            <a:avLst/>
          </a:prstGeom>
          <a:noFill/>
          <a:ln w="5715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2000" b="1" dirty="0">
                <a:latin typeface="+mn-lt"/>
              </a:rPr>
              <a:t>We subtract the same thing on both sides to keep the equation equal.</a:t>
            </a:r>
            <a:endParaRPr lang="en-US" altLang="en-US" sz="2400" b="1" dirty="0">
              <a:latin typeface="+mn-lt"/>
            </a:endParaRPr>
          </a:p>
        </p:txBody>
      </p:sp>
      <p:sp>
        <p:nvSpPr>
          <p:cNvPr id="19475" name="Text Box 19">
            <a:extLst>
              <a:ext uri="{FF2B5EF4-FFF2-40B4-BE49-F238E27FC236}">
                <a16:creationId xmlns:a16="http://schemas.microsoft.com/office/drawing/2014/main" id="{42622451-FC6D-4421-8A0C-E120FC5DF913}"/>
              </a:ext>
            </a:extLst>
          </p:cNvPr>
          <p:cNvSpPr txBox="1">
            <a:spLocks noChangeArrowheads="1"/>
          </p:cNvSpPr>
          <p:nvPr/>
        </p:nvSpPr>
        <p:spPr bwMode="auto">
          <a:xfrm>
            <a:off x="2808288" y="4528705"/>
            <a:ext cx="30988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2000" b="1" dirty="0">
                <a:latin typeface="Arial" panose="020B0604020202020204" pitchFamily="34" charset="0"/>
              </a:rPr>
              <a:t>Now check ALL answers.</a:t>
            </a:r>
          </a:p>
        </p:txBody>
      </p:sp>
      <p:sp>
        <p:nvSpPr>
          <p:cNvPr id="19476" name="Text Box 20">
            <a:extLst>
              <a:ext uri="{FF2B5EF4-FFF2-40B4-BE49-F238E27FC236}">
                <a16:creationId xmlns:a16="http://schemas.microsoft.com/office/drawing/2014/main" id="{E410962B-1B8A-4532-A1EF-A7C2B5E19D5E}"/>
              </a:ext>
            </a:extLst>
          </p:cNvPr>
          <p:cNvSpPr txBox="1">
            <a:spLocks noChangeArrowheads="1"/>
          </p:cNvSpPr>
          <p:nvPr/>
        </p:nvSpPr>
        <p:spPr bwMode="auto">
          <a:xfrm>
            <a:off x="698500" y="5141895"/>
            <a:ext cx="4724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000" dirty="0">
                <a:latin typeface="Arial" panose="020B0604020202020204" pitchFamily="34" charset="0"/>
              </a:rPr>
              <a:t>Start with the original problem.</a:t>
            </a:r>
          </a:p>
        </p:txBody>
      </p:sp>
      <p:sp>
        <p:nvSpPr>
          <p:cNvPr id="19477" name="Rectangle 21">
            <a:extLst>
              <a:ext uri="{FF2B5EF4-FFF2-40B4-BE49-F238E27FC236}">
                <a16:creationId xmlns:a16="http://schemas.microsoft.com/office/drawing/2014/main" id="{26427B6D-7964-4F58-AEBF-3FB6DF9FB68E}"/>
              </a:ext>
            </a:extLst>
          </p:cNvPr>
          <p:cNvSpPr>
            <a:spLocks noChangeArrowheads="1"/>
          </p:cNvSpPr>
          <p:nvPr/>
        </p:nvSpPr>
        <p:spPr bwMode="auto">
          <a:xfrm>
            <a:off x="4381501" y="5114283"/>
            <a:ext cx="1676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buFontTx/>
              <a:buNone/>
            </a:pPr>
            <a:r>
              <a:rPr lang="en-US" altLang="en-US" sz="2400" dirty="0">
                <a:latin typeface="Arial" panose="020B0604020202020204" pitchFamily="34" charset="0"/>
              </a:rPr>
              <a:t> x + 4 = 12</a:t>
            </a:r>
          </a:p>
        </p:txBody>
      </p:sp>
      <p:sp>
        <p:nvSpPr>
          <p:cNvPr id="19478" name="Text Box 22">
            <a:extLst>
              <a:ext uri="{FF2B5EF4-FFF2-40B4-BE49-F238E27FC236}">
                <a16:creationId xmlns:a16="http://schemas.microsoft.com/office/drawing/2014/main" id="{97A7D138-DCA3-4F55-8990-39B2669D3B27}"/>
              </a:ext>
            </a:extLst>
          </p:cNvPr>
          <p:cNvSpPr txBox="1">
            <a:spLocks noChangeArrowheads="1"/>
          </p:cNvSpPr>
          <p:nvPr/>
        </p:nvSpPr>
        <p:spPr bwMode="auto">
          <a:xfrm>
            <a:off x="952500" y="5549900"/>
            <a:ext cx="37973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2000">
                <a:latin typeface="Arial" panose="020B0604020202020204" pitchFamily="34" charset="0"/>
              </a:rPr>
              <a:t>Plug in your answer.</a:t>
            </a:r>
          </a:p>
        </p:txBody>
      </p:sp>
      <p:sp>
        <p:nvSpPr>
          <p:cNvPr id="19479" name="Freeform 23">
            <a:extLst>
              <a:ext uri="{FF2B5EF4-FFF2-40B4-BE49-F238E27FC236}">
                <a16:creationId xmlns:a16="http://schemas.microsoft.com/office/drawing/2014/main" id="{1A5E65C1-FAD1-4499-BE5B-D0B72F18605A}"/>
              </a:ext>
            </a:extLst>
          </p:cNvPr>
          <p:cNvSpPr>
            <a:spLocks/>
          </p:cNvSpPr>
          <p:nvPr/>
        </p:nvSpPr>
        <p:spPr bwMode="auto">
          <a:xfrm>
            <a:off x="4711700" y="5397500"/>
            <a:ext cx="88900" cy="304800"/>
          </a:xfrm>
          <a:custGeom>
            <a:avLst/>
            <a:gdLst>
              <a:gd name="T0" fmla="*/ 0 w 56"/>
              <a:gd name="T1" fmla="*/ 0 h 192"/>
              <a:gd name="T2" fmla="*/ 2147483646 w 56"/>
              <a:gd name="T3" fmla="*/ 2147483646 h 192"/>
              <a:gd name="T4" fmla="*/ 2147483646 w 56"/>
              <a:gd name="T5" fmla="*/ 2147483646 h 192"/>
              <a:gd name="T6" fmla="*/ 0 w 56"/>
              <a:gd name="T7" fmla="*/ 2147483646 h 19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6" h="192">
                <a:moveTo>
                  <a:pt x="0" y="0"/>
                </a:moveTo>
                <a:cubicBezTo>
                  <a:pt x="20" y="12"/>
                  <a:pt x="40" y="24"/>
                  <a:pt x="48" y="48"/>
                </a:cubicBezTo>
                <a:cubicBezTo>
                  <a:pt x="56" y="72"/>
                  <a:pt x="56" y="120"/>
                  <a:pt x="48" y="144"/>
                </a:cubicBezTo>
                <a:cubicBezTo>
                  <a:pt x="40" y="168"/>
                  <a:pt x="20" y="180"/>
                  <a:pt x="0" y="192"/>
                </a:cubicBez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80" name="Text Box 24">
            <a:extLst>
              <a:ext uri="{FF2B5EF4-FFF2-40B4-BE49-F238E27FC236}">
                <a16:creationId xmlns:a16="http://schemas.microsoft.com/office/drawing/2014/main" id="{822674E8-B4FE-4961-B002-48F55FBEA34D}"/>
              </a:ext>
            </a:extLst>
          </p:cNvPr>
          <p:cNvSpPr txBox="1">
            <a:spLocks noChangeArrowheads="1"/>
          </p:cNvSpPr>
          <p:nvPr/>
        </p:nvSpPr>
        <p:spPr bwMode="auto">
          <a:xfrm>
            <a:off x="4470400" y="5600700"/>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a:latin typeface="Arial" panose="020B0604020202020204" pitchFamily="34" charset="0"/>
              </a:rPr>
              <a:t>8</a:t>
            </a:r>
          </a:p>
        </p:txBody>
      </p:sp>
      <p:sp>
        <p:nvSpPr>
          <p:cNvPr id="19481" name="Text Box 25">
            <a:extLst>
              <a:ext uri="{FF2B5EF4-FFF2-40B4-BE49-F238E27FC236}">
                <a16:creationId xmlns:a16="http://schemas.microsoft.com/office/drawing/2014/main" id="{857F4158-9AFF-40A4-BA48-CF6C8189733C}"/>
              </a:ext>
            </a:extLst>
          </p:cNvPr>
          <p:cNvSpPr txBox="1">
            <a:spLocks noChangeArrowheads="1"/>
          </p:cNvSpPr>
          <p:nvPr/>
        </p:nvSpPr>
        <p:spPr bwMode="auto">
          <a:xfrm>
            <a:off x="4762500" y="5600700"/>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a:latin typeface="Arial" panose="020B0604020202020204" pitchFamily="34" charset="0"/>
              </a:rPr>
              <a:t>+ 4 = ?</a:t>
            </a:r>
          </a:p>
        </p:txBody>
      </p:sp>
      <p:sp>
        <p:nvSpPr>
          <p:cNvPr id="19482" name="Text Box 26">
            <a:extLst>
              <a:ext uri="{FF2B5EF4-FFF2-40B4-BE49-F238E27FC236}">
                <a16:creationId xmlns:a16="http://schemas.microsoft.com/office/drawing/2014/main" id="{CA41562B-22FD-4B3C-8C00-AFFA74A8FE67}"/>
              </a:ext>
            </a:extLst>
          </p:cNvPr>
          <p:cNvSpPr txBox="1">
            <a:spLocks noChangeArrowheads="1"/>
          </p:cNvSpPr>
          <p:nvPr/>
        </p:nvSpPr>
        <p:spPr bwMode="auto">
          <a:xfrm>
            <a:off x="6732589" y="5515910"/>
            <a:ext cx="1458911" cy="369332"/>
          </a:xfrm>
          <a:prstGeom prst="rect">
            <a:avLst/>
          </a:prstGeom>
          <a:noFill/>
          <a:ln>
            <a:noFill/>
          </a:ln>
          <a:effectLst/>
        </p:spPr>
        <p:txBody>
          <a:bodyPr wrap="square">
            <a:spAutoFit/>
          </a:bodyPr>
          <a:lstStyle/>
          <a:p>
            <a:pPr eaLnBrk="1" hangingPunct="1">
              <a:spcBef>
                <a:spcPct val="50000"/>
              </a:spcBef>
              <a:defRPr/>
            </a:pPr>
            <a:r>
              <a:rPr lang="en-US" b="1" i="1" u="sng" dirty="0">
                <a:solidFill>
                  <a:srgbClr val="FF0000"/>
                </a:solidFill>
                <a:effectLst>
                  <a:outerShdw blurRad="38100" dist="38100" dir="2700000" algn="tl">
                    <a:srgbClr val="000000"/>
                  </a:outerShdw>
                </a:effectLst>
              </a:rPr>
              <a:t>CORRECT!</a:t>
            </a:r>
          </a:p>
        </p:txBody>
      </p:sp>
      <p:sp>
        <p:nvSpPr>
          <p:cNvPr id="19483" name="Text Box 27">
            <a:extLst>
              <a:ext uri="{FF2B5EF4-FFF2-40B4-BE49-F238E27FC236}">
                <a16:creationId xmlns:a16="http://schemas.microsoft.com/office/drawing/2014/main" id="{B18D371E-2D9C-43DC-A9F5-2B9E9D284247}"/>
              </a:ext>
            </a:extLst>
          </p:cNvPr>
          <p:cNvSpPr txBox="1">
            <a:spLocks noChangeArrowheads="1"/>
          </p:cNvSpPr>
          <p:nvPr/>
        </p:nvSpPr>
        <p:spPr bwMode="auto">
          <a:xfrm>
            <a:off x="4889500" y="605790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a:latin typeface="Arial" panose="020B0604020202020204" pitchFamily="34" charset="0"/>
              </a:rPr>
              <a:t>12</a:t>
            </a:r>
          </a:p>
        </p:txBody>
      </p:sp>
      <p:sp>
        <p:nvSpPr>
          <p:cNvPr id="19485" name="Freeform 29">
            <a:extLst>
              <a:ext uri="{FF2B5EF4-FFF2-40B4-BE49-F238E27FC236}">
                <a16:creationId xmlns:a16="http://schemas.microsoft.com/office/drawing/2014/main" id="{D56BF72A-9645-4ACA-B9C2-9A6B3F06D420}"/>
              </a:ext>
            </a:extLst>
          </p:cNvPr>
          <p:cNvSpPr>
            <a:spLocks/>
          </p:cNvSpPr>
          <p:nvPr/>
        </p:nvSpPr>
        <p:spPr bwMode="auto">
          <a:xfrm>
            <a:off x="5602288" y="5395742"/>
            <a:ext cx="766763" cy="965200"/>
          </a:xfrm>
          <a:custGeom>
            <a:avLst/>
            <a:gdLst>
              <a:gd name="T0" fmla="*/ 0 w 483"/>
              <a:gd name="T1" fmla="*/ 2147483646 h 608"/>
              <a:gd name="T2" fmla="*/ 2147483646 w 483"/>
              <a:gd name="T3" fmla="*/ 2147483646 h 608"/>
              <a:gd name="T4" fmla="*/ 2147483646 w 483"/>
              <a:gd name="T5" fmla="*/ 2147483646 h 608"/>
              <a:gd name="T6" fmla="*/ 2147483646 w 483"/>
              <a:gd name="T7" fmla="*/ 0 h 60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83" h="608">
                <a:moveTo>
                  <a:pt x="0" y="568"/>
                </a:moveTo>
                <a:cubicBezTo>
                  <a:pt x="84" y="588"/>
                  <a:pt x="169" y="608"/>
                  <a:pt x="248" y="568"/>
                </a:cubicBezTo>
                <a:cubicBezTo>
                  <a:pt x="327" y="528"/>
                  <a:pt x="461" y="423"/>
                  <a:pt x="472" y="328"/>
                </a:cubicBezTo>
                <a:cubicBezTo>
                  <a:pt x="483" y="233"/>
                  <a:pt x="339" y="53"/>
                  <a:pt x="312" y="0"/>
                </a:cubicBezTo>
              </a:path>
            </a:pathLst>
          </a:custGeom>
          <a:noFill/>
          <a:ln w="38100" cmpd="sng">
            <a:solidFill>
              <a:srgbClr val="FF0000"/>
            </a:solidFill>
            <a:round/>
            <a:headEnd type="none"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 calcmode="lin" valueType="num">
                                      <p:cBhvr additive="base">
                                        <p:cTn id="7" dur="500" fill="hold"/>
                                        <p:tgtEl>
                                          <p:spTgt spid="194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4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9461">
                                            <p:txEl>
                                              <p:pRg st="0" end="0"/>
                                            </p:txEl>
                                          </p:spTgt>
                                        </p:tgtEl>
                                        <p:attrNameLst>
                                          <p:attrName>style.visibility</p:attrName>
                                        </p:attrNameLst>
                                      </p:cBhvr>
                                      <p:to>
                                        <p:strVal val="visible"/>
                                      </p:to>
                                    </p:set>
                                    <p:anim calcmode="lin" valueType="num">
                                      <p:cBhvr additive="base">
                                        <p:cTn id="13" dur="500" fill="hold"/>
                                        <p:tgtEl>
                                          <p:spTgt spid="19461">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946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9466"/>
                                        </p:tgtEl>
                                        <p:attrNameLst>
                                          <p:attrName>style.visibility</p:attrName>
                                        </p:attrNameLst>
                                      </p:cBhvr>
                                      <p:to>
                                        <p:strVal val="visible"/>
                                      </p:to>
                                    </p:set>
                                    <p:anim calcmode="lin" valueType="num">
                                      <p:cBhvr additive="base">
                                        <p:cTn id="19" dur="500" fill="hold"/>
                                        <p:tgtEl>
                                          <p:spTgt spid="19466"/>
                                        </p:tgtEl>
                                        <p:attrNameLst>
                                          <p:attrName>ppt_x</p:attrName>
                                        </p:attrNameLst>
                                      </p:cBhvr>
                                      <p:tavLst>
                                        <p:tav tm="0">
                                          <p:val>
                                            <p:strVal val="1+#ppt_w/2"/>
                                          </p:val>
                                        </p:tav>
                                        <p:tav tm="100000">
                                          <p:val>
                                            <p:strVal val="#ppt_x"/>
                                          </p:val>
                                        </p:tav>
                                      </p:tavLst>
                                    </p:anim>
                                    <p:anim calcmode="lin" valueType="num">
                                      <p:cBhvr additive="base">
                                        <p:cTn id="20" dur="500" fill="hold"/>
                                        <p:tgtEl>
                                          <p:spTgt spid="19466"/>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9470"/>
                                        </p:tgtEl>
                                        <p:attrNameLst>
                                          <p:attrName>style.visibility</p:attrName>
                                        </p:attrNameLst>
                                      </p:cBhvr>
                                      <p:to>
                                        <p:strVal val="visible"/>
                                      </p:to>
                                    </p:set>
                                    <p:anim calcmode="lin" valueType="num">
                                      <p:cBhvr additive="base">
                                        <p:cTn id="25" dur="1000" fill="hold"/>
                                        <p:tgtEl>
                                          <p:spTgt spid="19470"/>
                                        </p:tgtEl>
                                        <p:attrNameLst>
                                          <p:attrName>ppt_x</p:attrName>
                                        </p:attrNameLst>
                                      </p:cBhvr>
                                      <p:tavLst>
                                        <p:tav tm="0">
                                          <p:val>
                                            <p:strVal val="0-#ppt_w/2"/>
                                          </p:val>
                                        </p:tav>
                                        <p:tav tm="100000">
                                          <p:val>
                                            <p:strVal val="#ppt_x"/>
                                          </p:val>
                                        </p:tav>
                                      </p:tavLst>
                                    </p:anim>
                                    <p:anim calcmode="lin" valueType="num">
                                      <p:cBhvr additive="base">
                                        <p:cTn id="26" dur="1000" fill="hold"/>
                                        <p:tgtEl>
                                          <p:spTgt spid="19470"/>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19467"/>
                                        </p:tgtEl>
                                        <p:attrNameLst>
                                          <p:attrName>style.visibility</p:attrName>
                                        </p:attrNameLst>
                                      </p:cBhvr>
                                      <p:to>
                                        <p:strVal val="visible"/>
                                      </p:to>
                                    </p:set>
                                    <p:anim calcmode="lin" valueType="num">
                                      <p:cBhvr additive="base">
                                        <p:cTn id="31" dur="500" fill="hold"/>
                                        <p:tgtEl>
                                          <p:spTgt spid="19467"/>
                                        </p:tgtEl>
                                        <p:attrNameLst>
                                          <p:attrName>ppt_x</p:attrName>
                                        </p:attrNameLst>
                                      </p:cBhvr>
                                      <p:tavLst>
                                        <p:tav tm="0">
                                          <p:val>
                                            <p:strVal val="1+#ppt_w/2"/>
                                          </p:val>
                                        </p:tav>
                                        <p:tav tm="100000">
                                          <p:val>
                                            <p:strVal val="#ppt_x"/>
                                          </p:val>
                                        </p:tav>
                                      </p:tavLst>
                                    </p:anim>
                                    <p:anim calcmode="lin" valueType="num">
                                      <p:cBhvr additive="base">
                                        <p:cTn id="32" dur="500" fill="hold"/>
                                        <p:tgtEl>
                                          <p:spTgt spid="19467"/>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9469"/>
                                        </p:tgtEl>
                                        <p:attrNameLst>
                                          <p:attrName>style.visibility</p:attrName>
                                        </p:attrNameLst>
                                      </p:cBhvr>
                                      <p:to>
                                        <p:strVal val="visible"/>
                                      </p:to>
                                    </p:set>
                                    <p:anim calcmode="lin" valueType="num">
                                      <p:cBhvr additive="base">
                                        <p:cTn id="37" dur="1000" fill="hold"/>
                                        <p:tgtEl>
                                          <p:spTgt spid="19469"/>
                                        </p:tgtEl>
                                        <p:attrNameLst>
                                          <p:attrName>ppt_x</p:attrName>
                                        </p:attrNameLst>
                                      </p:cBhvr>
                                      <p:tavLst>
                                        <p:tav tm="0">
                                          <p:val>
                                            <p:strVal val="0-#ppt_w/2"/>
                                          </p:val>
                                        </p:tav>
                                        <p:tav tm="100000">
                                          <p:val>
                                            <p:strVal val="#ppt_x"/>
                                          </p:val>
                                        </p:tav>
                                      </p:tavLst>
                                    </p:anim>
                                    <p:anim calcmode="lin" valueType="num">
                                      <p:cBhvr additive="base">
                                        <p:cTn id="38" dur="1000" fill="hold"/>
                                        <p:tgtEl>
                                          <p:spTgt spid="19469"/>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19468"/>
                                        </p:tgtEl>
                                        <p:attrNameLst>
                                          <p:attrName>style.visibility</p:attrName>
                                        </p:attrNameLst>
                                      </p:cBhvr>
                                      <p:to>
                                        <p:strVal val="visible"/>
                                      </p:to>
                                    </p:set>
                                    <p:anim calcmode="lin" valueType="num">
                                      <p:cBhvr additive="base">
                                        <p:cTn id="43" dur="500" fill="hold"/>
                                        <p:tgtEl>
                                          <p:spTgt spid="19468"/>
                                        </p:tgtEl>
                                        <p:attrNameLst>
                                          <p:attrName>ppt_x</p:attrName>
                                        </p:attrNameLst>
                                      </p:cBhvr>
                                      <p:tavLst>
                                        <p:tav tm="0">
                                          <p:val>
                                            <p:strVal val="1+#ppt_w/2"/>
                                          </p:val>
                                        </p:tav>
                                        <p:tav tm="100000">
                                          <p:val>
                                            <p:strVal val="#ppt_x"/>
                                          </p:val>
                                        </p:tav>
                                      </p:tavLst>
                                    </p:anim>
                                    <p:anim calcmode="lin" valueType="num">
                                      <p:cBhvr additive="base">
                                        <p:cTn id="44" dur="500" fill="hold"/>
                                        <p:tgtEl>
                                          <p:spTgt spid="19468"/>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3" presetClass="entr" presetSubtype="16" fill="hold" grpId="0" nodeType="clickEffect">
                                  <p:stCondLst>
                                    <p:cond delay="0"/>
                                  </p:stCondLst>
                                  <p:childTnLst>
                                    <p:set>
                                      <p:cBhvr>
                                        <p:cTn id="48" dur="1" fill="hold">
                                          <p:stCondLst>
                                            <p:cond delay="0"/>
                                          </p:stCondLst>
                                        </p:cTn>
                                        <p:tgtEl>
                                          <p:spTgt spid="19465"/>
                                        </p:tgtEl>
                                        <p:attrNameLst>
                                          <p:attrName>style.visibility</p:attrName>
                                        </p:attrNameLst>
                                      </p:cBhvr>
                                      <p:to>
                                        <p:strVal val="visible"/>
                                      </p:to>
                                    </p:set>
                                    <p:anim calcmode="lin" valueType="num">
                                      <p:cBhvr>
                                        <p:cTn id="49" dur="500" fill="hold"/>
                                        <p:tgtEl>
                                          <p:spTgt spid="19465"/>
                                        </p:tgtEl>
                                        <p:attrNameLst>
                                          <p:attrName>ppt_w</p:attrName>
                                        </p:attrNameLst>
                                      </p:cBhvr>
                                      <p:tavLst>
                                        <p:tav tm="0">
                                          <p:val>
                                            <p:fltVal val="0"/>
                                          </p:val>
                                        </p:tav>
                                        <p:tav tm="100000">
                                          <p:val>
                                            <p:strVal val="#ppt_w"/>
                                          </p:val>
                                        </p:tav>
                                      </p:tavLst>
                                    </p:anim>
                                    <p:anim calcmode="lin" valueType="num">
                                      <p:cBhvr>
                                        <p:cTn id="50" dur="500" fill="hold"/>
                                        <p:tgtEl>
                                          <p:spTgt spid="19465"/>
                                        </p:tgtEl>
                                        <p:attrNameLst>
                                          <p:attrName>ppt_h</p:attrName>
                                        </p:attrNameLst>
                                      </p:cBhvr>
                                      <p:tavLst>
                                        <p:tav tm="0">
                                          <p:val>
                                            <p:fltVal val="0"/>
                                          </p:val>
                                        </p:tav>
                                        <p:tav tm="100000">
                                          <p:val>
                                            <p:strVal val="#ppt_h"/>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19462"/>
                                        </p:tgtEl>
                                        <p:attrNameLst>
                                          <p:attrName>style.visibility</p:attrName>
                                        </p:attrNameLst>
                                      </p:cBhvr>
                                      <p:to>
                                        <p:strVal val="visible"/>
                                      </p:to>
                                    </p:set>
                                    <p:anim calcmode="lin" valueType="num">
                                      <p:cBhvr additive="base">
                                        <p:cTn id="55" dur="500" fill="hold"/>
                                        <p:tgtEl>
                                          <p:spTgt spid="19462"/>
                                        </p:tgtEl>
                                        <p:attrNameLst>
                                          <p:attrName>ppt_x</p:attrName>
                                        </p:attrNameLst>
                                      </p:cBhvr>
                                      <p:tavLst>
                                        <p:tav tm="0">
                                          <p:val>
                                            <p:strVal val="0-#ppt_w/2"/>
                                          </p:val>
                                        </p:tav>
                                        <p:tav tm="100000">
                                          <p:val>
                                            <p:strVal val="#ppt_x"/>
                                          </p:val>
                                        </p:tav>
                                      </p:tavLst>
                                    </p:anim>
                                    <p:anim calcmode="lin" valueType="num">
                                      <p:cBhvr additive="base">
                                        <p:cTn id="56" dur="500" fill="hold"/>
                                        <p:tgtEl>
                                          <p:spTgt spid="19462"/>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2" presetClass="entr" presetSubtype="4" fill="hold" grpId="0" nodeType="clickEffect">
                                  <p:stCondLst>
                                    <p:cond delay="0"/>
                                  </p:stCondLst>
                                  <p:childTnLst>
                                    <p:set>
                                      <p:cBhvr>
                                        <p:cTn id="60" dur="1" fill="hold">
                                          <p:stCondLst>
                                            <p:cond delay="0"/>
                                          </p:stCondLst>
                                        </p:cTn>
                                        <p:tgtEl>
                                          <p:spTgt spid="19474"/>
                                        </p:tgtEl>
                                        <p:attrNameLst>
                                          <p:attrName>style.visibility</p:attrName>
                                        </p:attrNameLst>
                                      </p:cBhvr>
                                      <p:to>
                                        <p:strVal val="visible"/>
                                      </p:to>
                                    </p:set>
                                    <p:animEffect transition="in" filter="wipe(down)">
                                      <p:cBhvr>
                                        <p:cTn id="61" dur="500"/>
                                        <p:tgtEl>
                                          <p:spTgt spid="19474"/>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19463"/>
                                        </p:tgtEl>
                                        <p:attrNameLst>
                                          <p:attrName>style.visibility</p:attrName>
                                        </p:attrNameLst>
                                      </p:cBhvr>
                                      <p:to>
                                        <p:strVal val="visible"/>
                                      </p:to>
                                    </p:set>
                                    <p:animEffect transition="in" filter="blinds(horizontal)">
                                      <p:cBhvr>
                                        <p:cTn id="66" dur="500"/>
                                        <p:tgtEl>
                                          <p:spTgt spid="19463"/>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19471"/>
                                        </p:tgtEl>
                                        <p:attrNameLst>
                                          <p:attrName>style.visibility</p:attrName>
                                        </p:attrNameLst>
                                      </p:cBhvr>
                                      <p:to>
                                        <p:strVal val="visible"/>
                                      </p:to>
                                    </p:set>
                                    <p:animEffect transition="in" filter="blinds(horizontal)">
                                      <p:cBhvr>
                                        <p:cTn id="71" dur="500"/>
                                        <p:tgtEl>
                                          <p:spTgt spid="19471"/>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2" presetClass="entr" presetSubtype="12" fill="hold" grpId="0" nodeType="clickEffect">
                                  <p:stCondLst>
                                    <p:cond delay="0"/>
                                  </p:stCondLst>
                                  <p:childTnLst>
                                    <p:set>
                                      <p:cBhvr>
                                        <p:cTn id="75" dur="1" fill="hold">
                                          <p:stCondLst>
                                            <p:cond delay="0"/>
                                          </p:stCondLst>
                                        </p:cTn>
                                        <p:tgtEl>
                                          <p:spTgt spid="19464"/>
                                        </p:tgtEl>
                                        <p:attrNameLst>
                                          <p:attrName>style.visibility</p:attrName>
                                        </p:attrNameLst>
                                      </p:cBhvr>
                                      <p:to>
                                        <p:strVal val="visible"/>
                                      </p:to>
                                    </p:set>
                                    <p:anim calcmode="lin" valueType="num">
                                      <p:cBhvr additive="base">
                                        <p:cTn id="76" dur="500" fill="hold"/>
                                        <p:tgtEl>
                                          <p:spTgt spid="19464"/>
                                        </p:tgtEl>
                                        <p:attrNameLst>
                                          <p:attrName>ppt_x</p:attrName>
                                        </p:attrNameLst>
                                      </p:cBhvr>
                                      <p:tavLst>
                                        <p:tav tm="0">
                                          <p:val>
                                            <p:strVal val="0-#ppt_w/2"/>
                                          </p:val>
                                        </p:tav>
                                        <p:tav tm="100000">
                                          <p:val>
                                            <p:strVal val="#ppt_x"/>
                                          </p:val>
                                        </p:tav>
                                      </p:tavLst>
                                    </p:anim>
                                    <p:anim calcmode="lin" valueType="num">
                                      <p:cBhvr additive="base">
                                        <p:cTn id="77" dur="500" fill="hold"/>
                                        <p:tgtEl>
                                          <p:spTgt spid="19464"/>
                                        </p:tgtEl>
                                        <p:attrNameLst>
                                          <p:attrName>ppt_y</p:attrName>
                                        </p:attrNameLst>
                                      </p:cBhvr>
                                      <p:tavLst>
                                        <p:tav tm="0">
                                          <p:val>
                                            <p:strVal val="1+#ppt_h/2"/>
                                          </p:val>
                                        </p:tav>
                                        <p:tav tm="100000">
                                          <p:val>
                                            <p:strVal val="#ppt_y"/>
                                          </p:val>
                                        </p:tav>
                                      </p:tavLst>
                                    </p:anim>
                                  </p:childTnLst>
                                </p:cTn>
                              </p:par>
                            </p:childTnLst>
                          </p:cTn>
                        </p:par>
                        <p:par>
                          <p:cTn id="78" fill="hold" nodeType="afterGroup">
                            <p:stCondLst>
                              <p:cond delay="500"/>
                            </p:stCondLst>
                            <p:childTnLst>
                              <p:par>
                                <p:cTn id="79" presetID="23" presetClass="entr" presetSubtype="16" fill="hold" grpId="0" nodeType="afterEffect">
                                  <p:stCondLst>
                                    <p:cond delay="0"/>
                                  </p:stCondLst>
                                  <p:childTnLst>
                                    <p:set>
                                      <p:cBhvr>
                                        <p:cTn id="80" dur="1" fill="hold">
                                          <p:stCondLst>
                                            <p:cond delay="0"/>
                                          </p:stCondLst>
                                        </p:cTn>
                                        <p:tgtEl>
                                          <p:spTgt spid="19473"/>
                                        </p:tgtEl>
                                        <p:attrNameLst>
                                          <p:attrName>style.visibility</p:attrName>
                                        </p:attrNameLst>
                                      </p:cBhvr>
                                      <p:to>
                                        <p:strVal val="visible"/>
                                      </p:to>
                                    </p:set>
                                    <p:anim calcmode="lin" valueType="num">
                                      <p:cBhvr>
                                        <p:cTn id="81" dur="500" fill="hold"/>
                                        <p:tgtEl>
                                          <p:spTgt spid="19473"/>
                                        </p:tgtEl>
                                        <p:attrNameLst>
                                          <p:attrName>ppt_w</p:attrName>
                                        </p:attrNameLst>
                                      </p:cBhvr>
                                      <p:tavLst>
                                        <p:tav tm="0">
                                          <p:val>
                                            <p:fltVal val="0"/>
                                          </p:val>
                                        </p:tav>
                                        <p:tav tm="100000">
                                          <p:val>
                                            <p:strVal val="#ppt_w"/>
                                          </p:val>
                                        </p:tav>
                                      </p:tavLst>
                                    </p:anim>
                                    <p:anim calcmode="lin" valueType="num">
                                      <p:cBhvr>
                                        <p:cTn id="82" dur="500" fill="hold"/>
                                        <p:tgtEl>
                                          <p:spTgt spid="19473"/>
                                        </p:tgtEl>
                                        <p:attrNameLst>
                                          <p:attrName>ppt_h</p:attrName>
                                        </p:attrNameLst>
                                      </p:cBhvr>
                                      <p:tavLst>
                                        <p:tav tm="0">
                                          <p:val>
                                            <p:fltVal val="0"/>
                                          </p:val>
                                        </p:tav>
                                        <p:tav tm="100000">
                                          <p:val>
                                            <p:strVal val="#ppt_h"/>
                                          </p:val>
                                        </p:tav>
                                      </p:tavLst>
                                    </p:anim>
                                  </p:childTnLst>
                                </p:cTn>
                              </p:par>
                            </p:childTnLst>
                          </p:cTn>
                        </p:par>
                      </p:childTnLst>
                    </p:cTn>
                  </p:par>
                  <p:par>
                    <p:cTn id="83" fill="hold" nodeType="clickPar">
                      <p:stCondLst>
                        <p:cond delay="indefinite"/>
                      </p:stCondLst>
                      <p:childTnLst>
                        <p:par>
                          <p:cTn id="84" fill="hold" nodeType="withGroup">
                            <p:stCondLst>
                              <p:cond delay="0"/>
                            </p:stCondLst>
                            <p:childTnLst>
                              <p:par>
                                <p:cTn id="85" presetID="15" presetClass="entr" presetSubtype="0" fill="hold" grpId="0" nodeType="clickEffect">
                                  <p:stCondLst>
                                    <p:cond delay="0"/>
                                  </p:stCondLst>
                                  <p:childTnLst>
                                    <p:set>
                                      <p:cBhvr>
                                        <p:cTn id="86" dur="1" fill="hold">
                                          <p:stCondLst>
                                            <p:cond delay="0"/>
                                          </p:stCondLst>
                                        </p:cTn>
                                        <p:tgtEl>
                                          <p:spTgt spid="19472"/>
                                        </p:tgtEl>
                                        <p:attrNameLst>
                                          <p:attrName>style.visibility</p:attrName>
                                        </p:attrNameLst>
                                      </p:cBhvr>
                                      <p:to>
                                        <p:strVal val="visible"/>
                                      </p:to>
                                    </p:set>
                                    <p:anim calcmode="lin" valueType="num">
                                      <p:cBhvr>
                                        <p:cTn id="87" dur="1000" fill="hold"/>
                                        <p:tgtEl>
                                          <p:spTgt spid="19472"/>
                                        </p:tgtEl>
                                        <p:attrNameLst>
                                          <p:attrName>ppt_w</p:attrName>
                                        </p:attrNameLst>
                                      </p:cBhvr>
                                      <p:tavLst>
                                        <p:tav tm="0">
                                          <p:val>
                                            <p:fltVal val="0"/>
                                          </p:val>
                                        </p:tav>
                                        <p:tav tm="100000">
                                          <p:val>
                                            <p:strVal val="#ppt_w"/>
                                          </p:val>
                                        </p:tav>
                                      </p:tavLst>
                                    </p:anim>
                                    <p:anim calcmode="lin" valueType="num">
                                      <p:cBhvr>
                                        <p:cTn id="88" dur="1000" fill="hold"/>
                                        <p:tgtEl>
                                          <p:spTgt spid="19472"/>
                                        </p:tgtEl>
                                        <p:attrNameLst>
                                          <p:attrName>ppt_h</p:attrName>
                                        </p:attrNameLst>
                                      </p:cBhvr>
                                      <p:tavLst>
                                        <p:tav tm="0">
                                          <p:val>
                                            <p:fltVal val="0"/>
                                          </p:val>
                                        </p:tav>
                                        <p:tav tm="100000">
                                          <p:val>
                                            <p:strVal val="#ppt_h"/>
                                          </p:val>
                                        </p:tav>
                                      </p:tavLst>
                                    </p:anim>
                                    <p:anim calcmode="lin" valueType="num">
                                      <p:cBhvr>
                                        <p:cTn id="89" dur="1000" fill="hold"/>
                                        <p:tgtEl>
                                          <p:spTgt spid="19472"/>
                                        </p:tgtEl>
                                        <p:attrNameLst>
                                          <p:attrName>ppt_x</p:attrName>
                                        </p:attrNameLst>
                                      </p:cBhvr>
                                      <p:tavLst>
                                        <p:tav tm="0" fmla="#ppt_x+(cos(-2*pi*(1-$))*-#ppt_x-sin(-2*pi*(1-$))*(1-#ppt_y))*(1-$)">
                                          <p:val>
                                            <p:fltVal val="0"/>
                                          </p:val>
                                        </p:tav>
                                        <p:tav tm="100000">
                                          <p:val>
                                            <p:fltVal val="1"/>
                                          </p:val>
                                        </p:tav>
                                      </p:tavLst>
                                    </p:anim>
                                    <p:anim calcmode="lin" valueType="num">
                                      <p:cBhvr>
                                        <p:cTn id="90" dur="1000" fill="hold"/>
                                        <p:tgtEl>
                                          <p:spTgt spid="1947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91" fill="hold" nodeType="clickPar">
                      <p:stCondLst>
                        <p:cond delay="indefinite"/>
                      </p:stCondLst>
                      <p:childTnLst>
                        <p:par>
                          <p:cTn id="92" fill="hold" nodeType="withGroup">
                            <p:stCondLst>
                              <p:cond delay="0"/>
                            </p:stCondLst>
                            <p:childTnLst>
                              <p:par>
                                <p:cTn id="93" presetID="15" presetClass="entr" presetSubtype="0" fill="hold" grpId="0" nodeType="clickEffect">
                                  <p:stCondLst>
                                    <p:cond delay="0"/>
                                  </p:stCondLst>
                                  <p:childTnLst>
                                    <p:set>
                                      <p:cBhvr>
                                        <p:cTn id="94" dur="1" fill="hold">
                                          <p:stCondLst>
                                            <p:cond delay="0"/>
                                          </p:stCondLst>
                                        </p:cTn>
                                        <p:tgtEl>
                                          <p:spTgt spid="19484"/>
                                        </p:tgtEl>
                                        <p:attrNameLst>
                                          <p:attrName>style.visibility</p:attrName>
                                        </p:attrNameLst>
                                      </p:cBhvr>
                                      <p:to>
                                        <p:strVal val="visible"/>
                                      </p:to>
                                    </p:set>
                                    <p:anim calcmode="lin" valueType="num">
                                      <p:cBhvr>
                                        <p:cTn id="95" dur="1000" fill="hold"/>
                                        <p:tgtEl>
                                          <p:spTgt spid="19484"/>
                                        </p:tgtEl>
                                        <p:attrNameLst>
                                          <p:attrName>ppt_w</p:attrName>
                                        </p:attrNameLst>
                                      </p:cBhvr>
                                      <p:tavLst>
                                        <p:tav tm="0">
                                          <p:val>
                                            <p:fltVal val="0"/>
                                          </p:val>
                                        </p:tav>
                                        <p:tav tm="100000">
                                          <p:val>
                                            <p:strVal val="#ppt_w"/>
                                          </p:val>
                                        </p:tav>
                                      </p:tavLst>
                                    </p:anim>
                                    <p:anim calcmode="lin" valueType="num">
                                      <p:cBhvr>
                                        <p:cTn id="96" dur="1000" fill="hold"/>
                                        <p:tgtEl>
                                          <p:spTgt spid="19484"/>
                                        </p:tgtEl>
                                        <p:attrNameLst>
                                          <p:attrName>ppt_h</p:attrName>
                                        </p:attrNameLst>
                                      </p:cBhvr>
                                      <p:tavLst>
                                        <p:tav tm="0">
                                          <p:val>
                                            <p:fltVal val="0"/>
                                          </p:val>
                                        </p:tav>
                                        <p:tav tm="100000">
                                          <p:val>
                                            <p:strVal val="#ppt_h"/>
                                          </p:val>
                                        </p:tav>
                                      </p:tavLst>
                                    </p:anim>
                                    <p:anim calcmode="lin" valueType="num">
                                      <p:cBhvr>
                                        <p:cTn id="97" dur="1000" fill="hold"/>
                                        <p:tgtEl>
                                          <p:spTgt spid="19484"/>
                                        </p:tgtEl>
                                        <p:attrNameLst>
                                          <p:attrName>ppt_x</p:attrName>
                                        </p:attrNameLst>
                                      </p:cBhvr>
                                      <p:tavLst>
                                        <p:tav tm="0" fmla="#ppt_x+(cos(-2*pi*(1-$))*-#ppt_x-sin(-2*pi*(1-$))*(1-#ppt_y))*(1-$)">
                                          <p:val>
                                            <p:fltVal val="0"/>
                                          </p:val>
                                        </p:tav>
                                        <p:tav tm="100000">
                                          <p:val>
                                            <p:fltVal val="1"/>
                                          </p:val>
                                        </p:tav>
                                      </p:tavLst>
                                    </p:anim>
                                    <p:anim calcmode="lin" valueType="num">
                                      <p:cBhvr>
                                        <p:cTn id="98" dur="1000" fill="hold"/>
                                        <p:tgtEl>
                                          <p:spTgt spid="1948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99" fill="hold" nodeType="clickPar">
                      <p:stCondLst>
                        <p:cond delay="indefinite"/>
                      </p:stCondLst>
                      <p:childTnLst>
                        <p:par>
                          <p:cTn id="100" fill="hold" nodeType="withGroup">
                            <p:stCondLst>
                              <p:cond delay="0"/>
                            </p:stCondLst>
                            <p:childTnLst>
                              <p:par>
                                <p:cTn id="101" presetID="22" presetClass="entr" presetSubtype="4" fill="hold" grpId="0" nodeType="clickEffect">
                                  <p:stCondLst>
                                    <p:cond delay="0"/>
                                  </p:stCondLst>
                                  <p:childTnLst>
                                    <p:set>
                                      <p:cBhvr>
                                        <p:cTn id="102" dur="1" fill="hold">
                                          <p:stCondLst>
                                            <p:cond delay="0"/>
                                          </p:stCondLst>
                                        </p:cTn>
                                        <p:tgtEl>
                                          <p:spTgt spid="19475"/>
                                        </p:tgtEl>
                                        <p:attrNameLst>
                                          <p:attrName>style.visibility</p:attrName>
                                        </p:attrNameLst>
                                      </p:cBhvr>
                                      <p:to>
                                        <p:strVal val="visible"/>
                                      </p:to>
                                    </p:set>
                                    <p:animEffect transition="in" filter="wipe(down)">
                                      <p:cBhvr>
                                        <p:cTn id="103" dur="500"/>
                                        <p:tgtEl>
                                          <p:spTgt spid="19475"/>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22" presetClass="entr" presetSubtype="8" fill="hold" grpId="0" nodeType="clickEffect">
                                  <p:stCondLst>
                                    <p:cond delay="0"/>
                                  </p:stCondLst>
                                  <p:childTnLst>
                                    <p:set>
                                      <p:cBhvr>
                                        <p:cTn id="107" dur="1" fill="hold">
                                          <p:stCondLst>
                                            <p:cond delay="0"/>
                                          </p:stCondLst>
                                        </p:cTn>
                                        <p:tgtEl>
                                          <p:spTgt spid="19476"/>
                                        </p:tgtEl>
                                        <p:attrNameLst>
                                          <p:attrName>style.visibility</p:attrName>
                                        </p:attrNameLst>
                                      </p:cBhvr>
                                      <p:to>
                                        <p:strVal val="visible"/>
                                      </p:to>
                                    </p:set>
                                    <p:animEffect transition="in" filter="wipe(left)">
                                      <p:cBhvr>
                                        <p:cTn id="108" dur="500"/>
                                        <p:tgtEl>
                                          <p:spTgt spid="19476"/>
                                        </p:tgtEl>
                                      </p:cBhvr>
                                    </p:animEffect>
                                  </p:childTnLst>
                                </p:cTn>
                              </p:par>
                            </p:childTnLst>
                          </p:cTn>
                        </p:par>
                        <p:par>
                          <p:cTn id="109" fill="hold" nodeType="afterGroup">
                            <p:stCondLst>
                              <p:cond delay="500"/>
                            </p:stCondLst>
                            <p:childTnLst>
                              <p:par>
                                <p:cTn id="110" presetID="10" presetClass="entr" presetSubtype="0" fill="hold" grpId="0" nodeType="afterEffect">
                                  <p:stCondLst>
                                    <p:cond delay="0"/>
                                  </p:stCondLst>
                                  <p:childTnLst>
                                    <p:set>
                                      <p:cBhvr>
                                        <p:cTn id="111" dur="1" fill="hold">
                                          <p:stCondLst>
                                            <p:cond delay="0"/>
                                          </p:stCondLst>
                                        </p:cTn>
                                        <p:tgtEl>
                                          <p:spTgt spid="19477"/>
                                        </p:tgtEl>
                                        <p:attrNameLst>
                                          <p:attrName>style.visibility</p:attrName>
                                        </p:attrNameLst>
                                      </p:cBhvr>
                                      <p:to>
                                        <p:strVal val="visible"/>
                                      </p:to>
                                    </p:set>
                                    <p:animEffect transition="in" filter="fade">
                                      <p:cBhvr>
                                        <p:cTn id="112" dur="2000"/>
                                        <p:tgtEl>
                                          <p:spTgt spid="19477"/>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22" presetClass="entr" presetSubtype="8" fill="hold" grpId="0" nodeType="clickEffect">
                                  <p:stCondLst>
                                    <p:cond delay="0"/>
                                  </p:stCondLst>
                                  <p:childTnLst>
                                    <p:set>
                                      <p:cBhvr>
                                        <p:cTn id="116" dur="1" fill="hold">
                                          <p:stCondLst>
                                            <p:cond delay="0"/>
                                          </p:stCondLst>
                                        </p:cTn>
                                        <p:tgtEl>
                                          <p:spTgt spid="19478"/>
                                        </p:tgtEl>
                                        <p:attrNameLst>
                                          <p:attrName>style.visibility</p:attrName>
                                        </p:attrNameLst>
                                      </p:cBhvr>
                                      <p:to>
                                        <p:strVal val="visible"/>
                                      </p:to>
                                    </p:set>
                                    <p:animEffect transition="in" filter="wipe(left)">
                                      <p:cBhvr>
                                        <p:cTn id="117" dur="1000"/>
                                        <p:tgtEl>
                                          <p:spTgt spid="19478"/>
                                        </p:tgtEl>
                                      </p:cBhvr>
                                    </p:animEffect>
                                  </p:childTnLst>
                                </p:cTn>
                              </p:par>
                            </p:childTnLst>
                          </p:cTn>
                        </p:par>
                        <p:par>
                          <p:cTn id="118" fill="hold" nodeType="afterGroup">
                            <p:stCondLst>
                              <p:cond delay="1000"/>
                            </p:stCondLst>
                            <p:childTnLst>
                              <p:par>
                                <p:cTn id="119" presetID="22" presetClass="entr" presetSubtype="1" fill="hold" nodeType="afterEffect">
                                  <p:stCondLst>
                                    <p:cond delay="0"/>
                                  </p:stCondLst>
                                  <p:childTnLst>
                                    <p:set>
                                      <p:cBhvr>
                                        <p:cTn id="120" dur="1" fill="hold">
                                          <p:stCondLst>
                                            <p:cond delay="0"/>
                                          </p:stCondLst>
                                        </p:cTn>
                                        <p:tgtEl>
                                          <p:spTgt spid="19479"/>
                                        </p:tgtEl>
                                        <p:attrNameLst>
                                          <p:attrName>style.visibility</p:attrName>
                                        </p:attrNameLst>
                                      </p:cBhvr>
                                      <p:to>
                                        <p:strVal val="visible"/>
                                      </p:to>
                                    </p:set>
                                    <p:animEffect transition="in" filter="wipe(up)">
                                      <p:cBhvr>
                                        <p:cTn id="121" dur="500"/>
                                        <p:tgtEl>
                                          <p:spTgt spid="19479"/>
                                        </p:tgtEl>
                                      </p:cBhvr>
                                    </p:animEffec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22" presetClass="entr" presetSubtype="1" fill="hold" grpId="0" nodeType="clickEffect">
                                  <p:stCondLst>
                                    <p:cond delay="0"/>
                                  </p:stCondLst>
                                  <p:childTnLst>
                                    <p:set>
                                      <p:cBhvr>
                                        <p:cTn id="125" dur="1" fill="hold">
                                          <p:stCondLst>
                                            <p:cond delay="0"/>
                                          </p:stCondLst>
                                        </p:cTn>
                                        <p:tgtEl>
                                          <p:spTgt spid="19480"/>
                                        </p:tgtEl>
                                        <p:attrNameLst>
                                          <p:attrName>style.visibility</p:attrName>
                                        </p:attrNameLst>
                                      </p:cBhvr>
                                      <p:to>
                                        <p:strVal val="visible"/>
                                      </p:to>
                                    </p:set>
                                    <p:animEffect transition="in" filter="wipe(up)">
                                      <p:cBhvr>
                                        <p:cTn id="126" dur="500"/>
                                        <p:tgtEl>
                                          <p:spTgt spid="19480"/>
                                        </p:tgtEl>
                                      </p:cBhvr>
                                    </p:animEffect>
                                  </p:childTnLst>
                                </p:cTn>
                              </p:par>
                            </p:childTnLst>
                          </p:cTn>
                        </p:par>
                      </p:childTnLst>
                    </p:cTn>
                  </p:par>
                  <p:par>
                    <p:cTn id="127" fill="hold" nodeType="clickPar">
                      <p:stCondLst>
                        <p:cond delay="indefinite"/>
                      </p:stCondLst>
                      <p:childTnLst>
                        <p:par>
                          <p:cTn id="128" fill="hold" nodeType="withGroup">
                            <p:stCondLst>
                              <p:cond delay="0"/>
                            </p:stCondLst>
                            <p:childTnLst>
                              <p:par>
                                <p:cTn id="129" presetID="22" presetClass="entr" presetSubtype="8" fill="hold" grpId="0" nodeType="clickEffect">
                                  <p:stCondLst>
                                    <p:cond delay="0"/>
                                  </p:stCondLst>
                                  <p:childTnLst>
                                    <p:set>
                                      <p:cBhvr>
                                        <p:cTn id="130" dur="1" fill="hold">
                                          <p:stCondLst>
                                            <p:cond delay="0"/>
                                          </p:stCondLst>
                                        </p:cTn>
                                        <p:tgtEl>
                                          <p:spTgt spid="19481"/>
                                        </p:tgtEl>
                                        <p:attrNameLst>
                                          <p:attrName>style.visibility</p:attrName>
                                        </p:attrNameLst>
                                      </p:cBhvr>
                                      <p:to>
                                        <p:strVal val="visible"/>
                                      </p:to>
                                    </p:set>
                                    <p:animEffect transition="in" filter="wipe(left)">
                                      <p:cBhvr>
                                        <p:cTn id="131" dur="1000"/>
                                        <p:tgtEl>
                                          <p:spTgt spid="19481"/>
                                        </p:tgtEl>
                                      </p:cBhvr>
                                    </p:animEffect>
                                  </p:childTnLst>
                                </p:cTn>
                              </p:par>
                            </p:childTnLst>
                          </p:cTn>
                        </p:par>
                      </p:childTnLst>
                    </p:cTn>
                  </p:par>
                  <p:par>
                    <p:cTn id="132" fill="hold" nodeType="clickPar">
                      <p:stCondLst>
                        <p:cond delay="indefinite"/>
                      </p:stCondLst>
                      <p:childTnLst>
                        <p:par>
                          <p:cTn id="133" fill="hold" nodeType="withGroup">
                            <p:stCondLst>
                              <p:cond delay="0"/>
                            </p:stCondLst>
                            <p:childTnLst>
                              <p:par>
                                <p:cTn id="134" presetID="17" presetClass="entr" presetSubtype="8" fill="hold" grpId="0" nodeType="clickEffect">
                                  <p:stCondLst>
                                    <p:cond delay="0"/>
                                  </p:stCondLst>
                                  <p:childTnLst>
                                    <p:set>
                                      <p:cBhvr>
                                        <p:cTn id="135" dur="1" fill="hold">
                                          <p:stCondLst>
                                            <p:cond delay="0"/>
                                          </p:stCondLst>
                                        </p:cTn>
                                        <p:tgtEl>
                                          <p:spTgt spid="19483"/>
                                        </p:tgtEl>
                                        <p:attrNameLst>
                                          <p:attrName>style.visibility</p:attrName>
                                        </p:attrNameLst>
                                      </p:cBhvr>
                                      <p:to>
                                        <p:strVal val="visible"/>
                                      </p:to>
                                    </p:set>
                                    <p:anim calcmode="lin" valueType="num">
                                      <p:cBhvr>
                                        <p:cTn id="136" dur="500" fill="hold"/>
                                        <p:tgtEl>
                                          <p:spTgt spid="19483"/>
                                        </p:tgtEl>
                                        <p:attrNameLst>
                                          <p:attrName>ppt_x</p:attrName>
                                        </p:attrNameLst>
                                      </p:cBhvr>
                                      <p:tavLst>
                                        <p:tav tm="0">
                                          <p:val>
                                            <p:strVal val="#ppt_x-#ppt_w/2"/>
                                          </p:val>
                                        </p:tav>
                                        <p:tav tm="100000">
                                          <p:val>
                                            <p:strVal val="#ppt_x"/>
                                          </p:val>
                                        </p:tav>
                                      </p:tavLst>
                                    </p:anim>
                                    <p:anim calcmode="lin" valueType="num">
                                      <p:cBhvr>
                                        <p:cTn id="137" dur="500" fill="hold"/>
                                        <p:tgtEl>
                                          <p:spTgt spid="19483"/>
                                        </p:tgtEl>
                                        <p:attrNameLst>
                                          <p:attrName>ppt_y</p:attrName>
                                        </p:attrNameLst>
                                      </p:cBhvr>
                                      <p:tavLst>
                                        <p:tav tm="0">
                                          <p:val>
                                            <p:strVal val="#ppt_y"/>
                                          </p:val>
                                        </p:tav>
                                        <p:tav tm="100000">
                                          <p:val>
                                            <p:strVal val="#ppt_y"/>
                                          </p:val>
                                        </p:tav>
                                      </p:tavLst>
                                    </p:anim>
                                    <p:anim calcmode="lin" valueType="num">
                                      <p:cBhvr>
                                        <p:cTn id="138" dur="500" fill="hold"/>
                                        <p:tgtEl>
                                          <p:spTgt spid="19483"/>
                                        </p:tgtEl>
                                        <p:attrNameLst>
                                          <p:attrName>ppt_w</p:attrName>
                                        </p:attrNameLst>
                                      </p:cBhvr>
                                      <p:tavLst>
                                        <p:tav tm="0">
                                          <p:val>
                                            <p:fltVal val="0"/>
                                          </p:val>
                                        </p:tav>
                                        <p:tav tm="100000">
                                          <p:val>
                                            <p:strVal val="#ppt_w"/>
                                          </p:val>
                                        </p:tav>
                                      </p:tavLst>
                                    </p:anim>
                                    <p:anim calcmode="lin" valueType="num">
                                      <p:cBhvr>
                                        <p:cTn id="139" dur="500" fill="hold"/>
                                        <p:tgtEl>
                                          <p:spTgt spid="19483"/>
                                        </p:tgtEl>
                                        <p:attrNameLst>
                                          <p:attrName>ppt_h</p:attrName>
                                        </p:attrNameLst>
                                      </p:cBhvr>
                                      <p:tavLst>
                                        <p:tav tm="0">
                                          <p:val>
                                            <p:strVal val="#ppt_h"/>
                                          </p:val>
                                        </p:tav>
                                        <p:tav tm="100000">
                                          <p:val>
                                            <p:strVal val="#ppt_h"/>
                                          </p:val>
                                        </p:tav>
                                      </p:tavLst>
                                    </p:anim>
                                  </p:childTnLst>
                                </p:cTn>
                              </p:par>
                            </p:childTnLst>
                          </p:cTn>
                        </p:par>
                        <p:par>
                          <p:cTn id="140" fill="hold" nodeType="afterGroup">
                            <p:stCondLst>
                              <p:cond delay="500"/>
                            </p:stCondLst>
                            <p:childTnLst>
                              <p:par>
                                <p:cTn id="141" presetID="22" presetClass="entr" presetSubtype="4" fill="hold" nodeType="afterEffect">
                                  <p:stCondLst>
                                    <p:cond delay="0"/>
                                  </p:stCondLst>
                                  <p:childTnLst>
                                    <p:set>
                                      <p:cBhvr>
                                        <p:cTn id="142" dur="1" fill="hold">
                                          <p:stCondLst>
                                            <p:cond delay="0"/>
                                          </p:stCondLst>
                                        </p:cTn>
                                        <p:tgtEl>
                                          <p:spTgt spid="19485"/>
                                        </p:tgtEl>
                                        <p:attrNameLst>
                                          <p:attrName>style.visibility</p:attrName>
                                        </p:attrNameLst>
                                      </p:cBhvr>
                                      <p:to>
                                        <p:strVal val="visible"/>
                                      </p:to>
                                    </p:set>
                                    <p:animEffect transition="in" filter="wipe(down)">
                                      <p:cBhvr>
                                        <p:cTn id="143" dur="1000"/>
                                        <p:tgtEl>
                                          <p:spTgt spid="19485"/>
                                        </p:tgtEl>
                                      </p:cBhvr>
                                    </p:animEffect>
                                  </p:childTnLst>
                                </p:cTn>
                              </p:par>
                            </p:childTnLst>
                          </p:cTn>
                        </p:par>
                      </p:childTnLst>
                    </p:cTn>
                  </p:par>
                  <p:par>
                    <p:cTn id="144" fill="hold" nodeType="clickPar">
                      <p:stCondLst>
                        <p:cond delay="indefinite"/>
                      </p:stCondLst>
                      <p:childTnLst>
                        <p:par>
                          <p:cTn id="145" fill="hold" nodeType="withGroup">
                            <p:stCondLst>
                              <p:cond delay="0"/>
                            </p:stCondLst>
                            <p:childTnLst>
                              <p:par>
                                <p:cTn id="146" presetID="15" presetClass="entr" presetSubtype="0" fill="hold" grpId="0" nodeType="clickEffect">
                                  <p:stCondLst>
                                    <p:cond delay="0"/>
                                  </p:stCondLst>
                                  <p:childTnLst>
                                    <p:set>
                                      <p:cBhvr>
                                        <p:cTn id="147" dur="1" fill="hold">
                                          <p:stCondLst>
                                            <p:cond delay="0"/>
                                          </p:stCondLst>
                                        </p:cTn>
                                        <p:tgtEl>
                                          <p:spTgt spid="19482"/>
                                        </p:tgtEl>
                                        <p:attrNameLst>
                                          <p:attrName>style.visibility</p:attrName>
                                        </p:attrNameLst>
                                      </p:cBhvr>
                                      <p:to>
                                        <p:strVal val="visible"/>
                                      </p:to>
                                    </p:set>
                                    <p:anim calcmode="lin" valueType="num">
                                      <p:cBhvr>
                                        <p:cTn id="148" dur="1000" fill="hold"/>
                                        <p:tgtEl>
                                          <p:spTgt spid="19482"/>
                                        </p:tgtEl>
                                        <p:attrNameLst>
                                          <p:attrName>ppt_w</p:attrName>
                                        </p:attrNameLst>
                                      </p:cBhvr>
                                      <p:tavLst>
                                        <p:tav tm="0">
                                          <p:val>
                                            <p:fltVal val="0"/>
                                          </p:val>
                                        </p:tav>
                                        <p:tav tm="100000">
                                          <p:val>
                                            <p:strVal val="#ppt_w"/>
                                          </p:val>
                                        </p:tav>
                                      </p:tavLst>
                                    </p:anim>
                                    <p:anim calcmode="lin" valueType="num">
                                      <p:cBhvr>
                                        <p:cTn id="149" dur="1000" fill="hold"/>
                                        <p:tgtEl>
                                          <p:spTgt spid="19482"/>
                                        </p:tgtEl>
                                        <p:attrNameLst>
                                          <p:attrName>ppt_h</p:attrName>
                                        </p:attrNameLst>
                                      </p:cBhvr>
                                      <p:tavLst>
                                        <p:tav tm="0">
                                          <p:val>
                                            <p:fltVal val="0"/>
                                          </p:val>
                                        </p:tav>
                                        <p:tav tm="100000">
                                          <p:val>
                                            <p:strVal val="#ppt_h"/>
                                          </p:val>
                                        </p:tav>
                                      </p:tavLst>
                                    </p:anim>
                                    <p:anim calcmode="lin" valueType="num">
                                      <p:cBhvr>
                                        <p:cTn id="150" dur="1000" fill="hold"/>
                                        <p:tgtEl>
                                          <p:spTgt spid="19482"/>
                                        </p:tgtEl>
                                        <p:attrNameLst>
                                          <p:attrName>ppt_x</p:attrName>
                                        </p:attrNameLst>
                                      </p:cBhvr>
                                      <p:tavLst>
                                        <p:tav tm="0" fmla="#ppt_x+(cos(-2*pi*(1-$))*-#ppt_x-sin(-2*pi*(1-$))*(1-#ppt_y))*(1-$)">
                                          <p:val>
                                            <p:fltVal val="0"/>
                                          </p:val>
                                        </p:tav>
                                        <p:tav tm="100000">
                                          <p:val>
                                            <p:fltVal val="1"/>
                                          </p:val>
                                        </p:tav>
                                      </p:tavLst>
                                    </p:anim>
                                    <p:anim calcmode="lin" valueType="num">
                                      <p:cBhvr>
                                        <p:cTn id="151" dur="1000" fill="hold"/>
                                        <p:tgtEl>
                                          <p:spTgt spid="1948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84" grpId="0" animBg="1"/>
      <p:bldP spid="19459" grpId="0" build="p" autoUpdateAnimBg="0" advAuto="0"/>
      <p:bldP spid="19461" grpId="0" build="p" autoUpdateAnimBg="0"/>
      <p:bldP spid="19462" grpId="0" animBg="1" autoUpdateAnimBg="0"/>
      <p:bldP spid="19463" grpId="0" autoUpdateAnimBg="0"/>
      <p:bldP spid="19464" grpId="0" autoUpdateAnimBg="0"/>
      <p:bldP spid="19465" grpId="0" autoUpdateAnimBg="0"/>
      <p:bldP spid="19466" grpId="0" autoUpdateAnimBg="0"/>
      <p:bldP spid="19467" grpId="0" autoUpdateAnimBg="0"/>
      <p:bldP spid="19468" grpId="0" autoUpdateAnimBg="0"/>
      <p:bldP spid="19469" grpId="0" autoUpdateAnimBg="0"/>
      <p:bldP spid="19470" grpId="0" autoUpdateAnimBg="0"/>
      <p:bldP spid="19471" grpId="0" autoUpdateAnimBg="0"/>
      <p:bldP spid="19472" grpId="0" autoUpdateAnimBg="0"/>
      <p:bldP spid="19473" grpId="0" autoUpdateAnimBg="0"/>
      <p:bldP spid="19474" grpId="0" animBg="1" autoUpdateAnimBg="0"/>
      <p:bldP spid="19475" grpId="0"/>
      <p:bldP spid="19476" grpId="0"/>
      <p:bldP spid="19477" grpId="0"/>
      <p:bldP spid="19478" grpId="0"/>
      <p:bldP spid="19480" grpId="0"/>
      <p:bldP spid="19481" grpId="0"/>
      <p:bldP spid="19482" grpId="0"/>
      <p:bldP spid="19483"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84" name="Rectangle 12">
            <a:extLst>
              <a:ext uri="{FF2B5EF4-FFF2-40B4-BE49-F238E27FC236}">
                <a16:creationId xmlns:a16="http://schemas.microsoft.com/office/drawing/2014/main" id="{B1B58A65-6389-4801-B122-E9DE13314536}"/>
              </a:ext>
            </a:extLst>
          </p:cNvPr>
          <p:cNvSpPr>
            <a:spLocks noChangeArrowheads="1"/>
          </p:cNvSpPr>
          <p:nvPr/>
        </p:nvSpPr>
        <p:spPr bwMode="auto">
          <a:xfrm>
            <a:off x="1435100" y="2209800"/>
            <a:ext cx="1155700" cy="495300"/>
          </a:xfrm>
          <a:prstGeom prst="rect">
            <a:avLst/>
          </a:prstGeom>
          <a:solidFill>
            <a:srgbClr val="FFCC00"/>
          </a:solidFill>
          <a:ln w="7620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latin typeface="Arial" panose="020B0604020202020204" pitchFamily="34" charset="0"/>
            </a:endParaRPr>
          </a:p>
        </p:txBody>
      </p:sp>
      <p:sp>
        <p:nvSpPr>
          <p:cNvPr id="9219" name="Rectangle 2">
            <a:extLst>
              <a:ext uri="{FF2B5EF4-FFF2-40B4-BE49-F238E27FC236}">
                <a16:creationId xmlns:a16="http://schemas.microsoft.com/office/drawing/2014/main" id="{C1019BA5-D57E-4FEC-AA94-707E4B9A8192}"/>
              </a:ext>
            </a:extLst>
          </p:cNvPr>
          <p:cNvSpPr>
            <a:spLocks noGrp="1" noChangeArrowheads="1"/>
          </p:cNvSpPr>
          <p:nvPr>
            <p:ph type="title"/>
          </p:nvPr>
        </p:nvSpPr>
        <p:spPr>
          <a:xfrm>
            <a:off x="457200" y="139700"/>
            <a:ext cx="7772400" cy="1143000"/>
          </a:xfrm>
        </p:spPr>
        <p:txBody>
          <a:bodyPr/>
          <a:lstStyle/>
          <a:p>
            <a:pPr algn="ctr" eaLnBrk="1" hangingPunct="1"/>
            <a:r>
              <a:rPr lang="en-US" altLang="en-US" sz="4000" dirty="0">
                <a:solidFill>
                  <a:srgbClr val="FF0000"/>
                </a:solidFill>
              </a:rPr>
              <a:t>Practice:  One-step Equations </a:t>
            </a:r>
            <a:r>
              <a:rPr lang="en-US" altLang="en-US" sz="2800" i="1" dirty="0">
                <a:solidFill>
                  <a:srgbClr val="FF0000"/>
                </a:solidFill>
              </a:rPr>
              <a:t>with addition</a:t>
            </a:r>
          </a:p>
        </p:txBody>
      </p:sp>
      <p:sp>
        <p:nvSpPr>
          <p:cNvPr id="9220" name="Text Box 4">
            <a:extLst>
              <a:ext uri="{FF2B5EF4-FFF2-40B4-BE49-F238E27FC236}">
                <a16:creationId xmlns:a16="http://schemas.microsoft.com/office/drawing/2014/main" id="{4845B5BF-E096-42D7-8020-830ED0467C05}"/>
              </a:ext>
            </a:extLst>
          </p:cNvPr>
          <p:cNvSpPr txBox="1">
            <a:spLocks noChangeArrowheads="1"/>
          </p:cNvSpPr>
          <p:nvPr/>
        </p:nvSpPr>
        <p:spPr bwMode="auto">
          <a:xfrm>
            <a:off x="673100" y="1282700"/>
            <a:ext cx="3111500" cy="433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Arial" panose="020B0604020202020204" pitchFamily="34" charset="0"/>
              </a:defRPr>
            </a:lvl1pPr>
            <a:lvl2pPr marL="914400" indent="-457200">
              <a:defRPr sz="2400">
                <a:solidFill>
                  <a:schemeClr val="tx1"/>
                </a:solidFill>
                <a:latin typeface="Arial" panose="020B0604020202020204" pitchFamily="34" charset="0"/>
              </a:defRPr>
            </a:lvl2pPr>
            <a:lvl3pPr marL="1371600" indent="-457200">
              <a:defRPr sz="2400">
                <a:solidFill>
                  <a:schemeClr val="tx1"/>
                </a:solidFill>
                <a:latin typeface="Arial" panose="020B0604020202020204" pitchFamily="34" charset="0"/>
              </a:defRPr>
            </a:lvl3pPr>
            <a:lvl4pPr marL="1828800" indent="-457200">
              <a:defRPr sz="2400">
                <a:solidFill>
                  <a:schemeClr val="tx1"/>
                </a:solidFill>
                <a:latin typeface="Arial" panose="020B0604020202020204" pitchFamily="34" charset="0"/>
              </a:defRPr>
            </a:lvl4pPr>
            <a:lvl5pPr marL="2286000" indent="-457200">
              <a:defRPr sz="2400">
                <a:solidFill>
                  <a:schemeClr val="tx1"/>
                </a:solidFill>
                <a:latin typeface="Arial" panose="020B0604020202020204" pitchFamily="34" charset="0"/>
              </a:defRPr>
            </a:lvl5pPr>
            <a:lvl6pPr marL="2743200" indent="-457200" eaLnBrk="0" fontAlgn="base" hangingPunct="0">
              <a:spcBef>
                <a:spcPct val="0"/>
              </a:spcBef>
              <a:spcAft>
                <a:spcPct val="0"/>
              </a:spcAft>
              <a:defRPr sz="2400">
                <a:solidFill>
                  <a:schemeClr val="tx1"/>
                </a:solidFill>
                <a:latin typeface="Arial" panose="020B0604020202020204" pitchFamily="34" charset="0"/>
              </a:defRPr>
            </a:lvl6pPr>
            <a:lvl7pPr marL="3200400" indent="-457200" eaLnBrk="0" fontAlgn="base" hangingPunct="0">
              <a:spcBef>
                <a:spcPct val="0"/>
              </a:spcBef>
              <a:spcAft>
                <a:spcPct val="0"/>
              </a:spcAft>
              <a:defRPr sz="2400">
                <a:solidFill>
                  <a:schemeClr val="tx1"/>
                </a:solidFill>
                <a:latin typeface="Arial" panose="020B0604020202020204" pitchFamily="34" charset="0"/>
              </a:defRPr>
            </a:lvl7pPr>
            <a:lvl8pPr marL="3657600" indent="-457200" eaLnBrk="0" fontAlgn="base" hangingPunct="0">
              <a:spcBef>
                <a:spcPct val="0"/>
              </a:spcBef>
              <a:spcAft>
                <a:spcPct val="0"/>
              </a:spcAft>
              <a:defRPr sz="2400">
                <a:solidFill>
                  <a:schemeClr val="tx1"/>
                </a:solidFill>
                <a:latin typeface="Arial" panose="020B0604020202020204" pitchFamily="34" charset="0"/>
              </a:defRPr>
            </a:lvl8pPr>
            <a:lvl9pPr marL="4114800" indent="-4572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0"/>
              </a:spcBef>
            </a:pPr>
            <a:r>
              <a:rPr lang="en-US" altLang="en-US" dirty="0"/>
              <a:t>1.  </a:t>
            </a:r>
            <a:r>
              <a:rPr lang="en-US" altLang="en-US" dirty="0">
                <a:highlight>
                  <a:srgbClr val="00FFFF"/>
                </a:highlight>
              </a:rPr>
              <a:t>m + 9 =  12</a:t>
            </a:r>
          </a:p>
          <a:p>
            <a:pPr eaLnBrk="1" hangingPunct="1">
              <a:spcBef>
                <a:spcPct val="50000"/>
              </a:spcBef>
            </a:pPr>
            <a:endParaRPr lang="en-US" altLang="en-US" dirty="0"/>
          </a:p>
          <a:p>
            <a:pPr eaLnBrk="1" hangingPunct="1">
              <a:spcBef>
                <a:spcPct val="50000"/>
              </a:spcBef>
            </a:pPr>
            <a:endParaRPr lang="en-US" altLang="en-US" dirty="0"/>
          </a:p>
          <a:p>
            <a:pPr eaLnBrk="1" hangingPunct="1">
              <a:spcBef>
                <a:spcPct val="50000"/>
              </a:spcBef>
            </a:pPr>
            <a:endParaRPr lang="en-US" altLang="en-US" dirty="0"/>
          </a:p>
          <a:p>
            <a:pPr eaLnBrk="1" hangingPunct="1">
              <a:spcBef>
                <a:spcPct val="50000"/>
              </a:spcBef>
            </a:pPr>
            <a:endParaRPr lang="en-US" altLang="en-US" dirty="0">
              <a:highlight>
                <a:srgbClr val="00FFFF"/>
              </a:highlight>
            </a:endParaRPr>
          </a:p>
          <a:p>
            <a:pPr eaLnBrk="1" hangingPunct="1">
              <a:spcBef>
                <a:spcPct val="50000"/>
              </a:spcBef>
            </a:pPr>
            <a:endParaRPr lang="en-US" altLang="en-US" dirty="0"/>
          </a:p>
          <a:p>
            <a:pPr eaLnBrk="1" hangingPunct="1">
              <a:spcBef>
                <a:spcPct val="50000"/>
              </a:spcBef>
            </a:pPr>
            <a:endParaRPr lang="en-US" altLang="en-US" dirty="0"/>
          </a:p>
          <a:p>
            <a:pPr eaLnBrk="1" hangingPunct="1">
              <a:spcBef>
                <a:spcPct val="50000"/>
              </a:spcBef>
            </a:pPr>
            <a:endParaRPr lang="en-US" altLang="en-US" dirty="0"/>
          </a:p>
        </p:txBody>
      </p:sp>
      <p:sp>
        <p:nvSpPr>
          <p:cNvPr id="9221" name="Text Box 5">
            <a:extLst>
              <a:ext uri="{FF2B5EF4-FFF2-40B4-BE49-F238E27FC236}">
                <a16:creationId xmlns:a16="http://schemas.microsoft.com/office/drawing/2014/main" id="{0291780B-EBB3-4F81-A18A-409169842BA8}"/>
              </a:ext>
            </a:extLst>
          </p:cNvPr>
          <p:cNvSpPr txBox="1">
            <a:spLocks noChangeArrowheads="1"/>
          </p:cNvSpPr>
          <p:nvPr/>
        </p:nvSpPr>
        <p:spPr bwMode="auto">
          <a:xfrm>
            <a:off x="673100" y="4058497"/>
            <a:ext cx="29337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Arial" panose="020B0604020202020204" pitchFamily="34" charset="0"/>
              </a:defRPr>
            </a:lvl1pPr>
            <a:lvl2pPr marL="914400" indent="-457200">
              <a:defRPr sz="2400">
                <a:solidFill>
                  <a:schemeClr val="tx1"/>
                </a:solidFill>
                <a:latin typeface="Arial" panose="020B0604020202020204" pitchFamily="34" charset="0"/>
              </a:defRPr>
            </a:lvl2pPr>
            <a:lvl3pPr marL="1371600" indent="-457200">
              <a:defRPr sz="2400">
                <a:solidFill>
                  <a:schemeClr val="tx1"/>
                </a:solidFill>
                <a:latin typeface="Arial" panose="020B0604020202020204" pitchFamily="34" charset="0"/>
              </a:defRPr>
            </a:lvl3pPr>
            <a:lvl4pPr marL="1828800" indent="-457200">
              <a:defRPr sz="2400">
                <a:solidFill>
                  <a:schemeClr val="tx1"/>
                </a:solidFill>
                <a:latin typeface="Arial" panose="020B0604020202020204" pitchFamily="34" charset="0"/>
              </a:defRPr>
            </a:lvl4pPr>
            <a:lvl5pPr marL="2286000" indent="-457200">
              <a:defRPr sz="2400">
                <a:solidFill>
                  <a:schemeClr val="tx1"/>
                </a:solidFill>
                <a:latin typeface="Arial" panose="020B0604020202020204" pitchFamily="34" charset="0"/>
              </a:defRPr>
            </a:lvl5pPr>
            <a:lvl6pPr marL="2743200" indent="-457200" eaLnBrk="0" fontAlgn="base" hangingPunct="0">
              <a:spcBef>
                <a:spcPct val="0"/>
              </a:spcBef>
              <a:spcAft>
                <a:spcPct val="0"/>
              </a:spcAft>
              <a:defRPr sz="2400">
                <a:solidFill>
                  <a:schemeClr val="tx1"/>
                </a:solidFill>
                <a:latin typeface="Arial" panose="020B0604020202020204" pitchFamily="34" charset="0"/>
              </a:defRPr>
            </a:lvl6pPr>
            <a:lvl7pPr marL="3200400" indent="-457200" eaLnBrk="0" fontAlgn="base" hangingPunct="0">
              <a:spcBef>
                <a:spcPct val="0"/>
              </a:spcBef>
              <a:spcAft>
                <a:spcPct val="0"/>
              </a:spcAft>
              <a:defRPr sz="2400">
                <a:solidFill>
                  <a:schemeClr val="tx1"/>
                </a:solidFill>
                <a:latin typeface="Arial" panose="020B0604020202020204" pitchFamily="34" charset="0"/>
              </a:defRPr>
            </a:lvl7pPr>
            <a:lvl8pPr marL="3657600" indent="-457200" eaLnBrk="0" fontAlgn="base" hangingPunct="0">
              <a:spcBef>
                <a:spcPct val="0"/>
              </a:spcBef>
              <a:spcAft>
                <a:spcPct val="0"/>
              </a:spcAft>
              <a:defRPr sz="2400">
                <a:solidFill>
                  <a:schemeClr val="tx1"/>
                </a:solidFill>
                <a:latin typeface="Arial" panose="020B0604020202020204" pitchFamily="34" charset="0"/>
              </a:defRPr>
            </a:lvl8pPr>
            <a:lvl9pPr marL="4114800" indent="-4572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spcBef>
                <a:spcPct val="50000"/>
              </a:spcBef>
            </a:pPr>
            <a:r>
              <a:rPr lang="en-US" altLang="en-US" dirty="0"/>
              <a:t>2.   </a:t>
            </a:r>
            <a:r>
              <a:rPr lang="en-US" altLang="en-US" dirty="0">
                <a:highlight>
                  <a:srgbClr val="00FFFF"/>
                </a:highlight>
              </a:rPr>
              <a:t>c + 5  =  15</a:t>
            </a:r>
          </a:p>
        </p:txBody>
      </p:sp>
      <p:sp>
        <p:nvSpPr>
          <p:cNvPr id="28678" name="Text Box 6">
            <a:extLst>
              <a:ext uri="{FF2B5EF4-FFF2-40B4-BE49-F238E27FC236}">
                <a16:creationId xmlns:a16="http://schemas.microsoft.com/office/drawing/2014/main" id="{C8154865-2909-40E1-9358-5979E808B3A7}"/>
              </a:ext>
            </a:extLst>
          </p:cNvPr>
          <p:cNvSpPr txBox="1">
            <a:spLocks noChangeArrowheads="1"/>
          </p:cNvSpPr>
          <p:nvPr/>
        </p:nvSpPr>
        <p:spPr bwMode="auto">
          <a:xfrm>
            <a:off x="1397000" y="1714500"/>
            <a:ext cx="1409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solidFill>
                  <a:srgbClr val="FF0000"/>
                </a:solidFill>
                <a:latin typeface="Arial" panose="020B0604020202020204" pitchFamily="34" charset="0"/>
              </a:rPr>
              <a:t>- 9   - 9</a:t>
            </a:r>
          </a:p>
        </p:txBody>
      </p:sp>
      <p:sp>
        <p:nvSpPr>
          <p:cNvPr id="28679" name="Line 7">
            <a:extLst>
              <a:ext uri="{FF2B5EF4-FFF2-40B4-BE49-F238E27FC236}">
                <a16:creationId xmlns:a16="http://schemas.microsoft.com/office/drawing/2014/main" id="{1D48CC23-0947-4DE7-A96F-C73739EC8F6A}"/>
              </a:ext>
            </a:extLst>
          </p:cNvPr>
          <p:cNvSpPr>
            <a:spLocks noChangeShapeType="1"/>
          </p:cNvSpPr>
          <p:nvPr/>
        </p:nvSpPr>
        <p:spPr bwMode="auto">
          <a:xfrm>
            <a:off x="1219200" y="2082800"/>
            <a:ext cx="723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80" name="Line 8">
            <a:extLst>
              <a:ext uri="{FF2B5EF4-FFF2-40B4-BE49-F238E27FC236}">
                <a16:creationId xmlns:a16="http://schemas.microsoft.com/office/drawing/2014/main" id="{2F53A8DC-789B-424E-AC8A-C01C2DAA8FC2}"/>
              </a:ext>
            </a:extLst>
          </p:cNvPr>
          <p:cNvSpPr>
            <a:spLocks noChangeShapeType="1"/>
          </p:cNvSpPr>
          <p:nvPr/>
        </p:nvSpPr>
        <p:spPr bwMode="auto">
          <a:xfrm>
            <a:off x="2133600" y="2082800"/>
            <a:ext cx="723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81" name="Text Box 9">
            <a:extLst>
              <a:ext uri="{FF2B5EF4-FFF2-40B4-BE49-F238E27FC236}">
                <a16:creationId xmlns:a16="http://schemas.microsoft.com/office/drawing/2014/main" id="{347F73A6-6BF2-479F-9A31-C895B9E76744}"/>
              </a:ext>
            </a:extLst>
          </p:cNvPr>
          <p:cNvSpPr txBox="1">
            <a:spLocks noChangeArrowheads="1"/>
          </p:cNvSpPr>
          <p:nvPr/>
        </p:nvSpPr>
        <p:spPr bwMode="auto">
          <a:xfrm>
            <a:off x="1476949" y="2236256"/>
            <a:ext cx="1358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m = 3</a:t>
            </a:r>
          </a:p>
        </p:txBody>
      </p:sp>
      <p:sp>
        <p:nvSpPr>
          <p:cNvPr id="28682" name="Text Box 10">
            <a:extLst>
              <a:ext uri="{FF2B5EF4-FFF2-40B4-BE49-F238E27FC236}">
                <a16:creationId xmlns:a16="http://schemas.microsoft.com/office/drawing/2014/main" id="{6DF0FF10-F2E9-4059-8C74-A5FE1C9D1F2A}"/>
              </a:ext>
            </a:extLst>
          </p:cNvPr>
          <p:cNvSpPr txBox="1">
            <a:spLocks noChangeArrowheads="1"/>
          </p:cNvSpPr>
          <p:nvPr/>
        </p:nvSpPr>
        <p:spPr bwMode="auto">
          <a:xfrm>
            <a:off x="4438650" y="1708149"/>
            <a:ext cx="33083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NOW check: 3 + 9 = ?</a:t>
            </a:r>
          </a:p>
        </p:txBody>
      </p:sp>
      <p:sp>
        <p:nvSpPr>
          <p:cNvPr id="28683" name="Text Box 11">
            <a:extLst>
              <a:ext uri="{FF2B5EF4-FFF2-40B4-BE49-F238E27FC236}">
                <a16:creationId xmlns:a16="http://schemas.microsoft.com/office/drawing/2014/main" id="{D47F542E-CEAD-4513-BAB8-1DD0AE76E4AE}"/>
              </a:ext>
            </a:extLst>
          </p:cNvPr>
          <p:cNvSpPr txBox="1">
            <a:spLocks noChangeArrowheads="1"/>
          </p:cNvSpPr>
          <p:nvPr/>
        </p:nvSpPr>
        <p:spPr bwMode="auto">
          <a:xfrm>
            <a:off x="6565900" y="2174279"/>
            <a:ext cx="1663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12 = 12 </a:t>
            </a:r>
            <a:r>
              <a:rPr lang="en-US" altLang="en-US" sz="2400" dirty="0">
                <a:latin typeface="Arial" panose="020B0604020202020204" pitchFamily="34" charset="0"/>
                <a:sym typeface="Wingdings" panose="05000000000000000000" pitchFamily="2" charset="2"/>
              </a:rPr>
              <a:t></a:t>
            </a:r>
          </a:p>
        </p:txBody>
      </p:sp>
      <p:sp>
        <p:nvSpPr>
          <p:cNvPr id="28699" name="Rectangle 27">
            <a:extLst>
              <a:ext uri="{FF2B5EF4-FFF2-40B4-BE49-F238E27FC236}">
                <a16:creationId xmlns:a16="http://schemas.microsoft.com/office/drawing/2014/main" id="{F5E459B0-215D-47D8-8C51-C86BA5B4C228}"/>
              </a:ext>
            </a:extLst>
          </p:cNvPr>
          <p:cNvSpPr>
            <a:spLocks noChangeArrowheads="1"/>
          </p:cNvSpPr>
          <p:nvPr/>
        </p:nvSpPr>
        <p:spPr bwMode="auto">
          <a:xfrm>
            <a:off x="1357972" y="5091221"/>
            <a:ext cx="1422400" cy="495300"/>
          </a:xfrm>
          <a:prstGeom prst="rect">
            <a:avLst/>
          </a:prstGeom>
          <a:solidFill>
            <a:srgbClr val="FFCC00"/>
          </a:solidFill>
          <a:ln w="7620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latin typeface="Arial" panose="020B0604020202020204" pitchFamily="34" charset="0"/>
            </a:endParaRPr>
          </a:p>
        </p:txBody>
      </p:sp>
      <p:sp>
        <p:nvSpPr>
          <p:cNvPr id="28700" name="Text Box 28">
            <a:extLst>
              <a:ext uri="{FF2B5EF4-FFF2-40B4-BE49-F238E27FC236}">
                <a16:creationId xmlns:a16="http://schemas.microsoft.com/office/drawing/2014/main" id="{394DDB9B-5D12-4A91-89E4-E194DFF50A27}"/>
              </a:ext>
            </a:extLst>
          </p:cNvPr>
          <p:cNvSpPr txBox="1">
            <a:spLocks noChangeArrowheads="1"/>
          </p:cNvSpPr>
          <p:nvPr/>
        </p:nvSpPr>
        <p:spPr bwMode="auto">
          <a:xfrm>
            <a:off x="1472434" y="4520162"/>
            <a:ext cx="2057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solidFill>
                  <a:srgbClr val="FF0000"/>
                </a:solidFill>
                <a:latin typeface="Arial" panose="020B0604020202020204" pitchFamily="34" charset="0"/>
              </a:rPr>
              <a:t>- 5    - 5</a:t>
            </a:r>
          </a:p>
        </p:txBody>
      </p:sp>
      <p:sp>
        <p:nvSpPr>
          <p:cNvPr id="28701" name="Line 29">
            <a:extLst>
              <a:ext uri="{FF2B5EF4-FFF2-40B4-BE49-F238E27FC236}">
                <a16:creationId xmlns:a16="http://schemas.microsoft.com/office/drawing/2014/main" id="{FCE80273-80A0-4364-93BF-D1D2E5CA7A88}"/>
              </a:ext>
            </a:extLst>
          </p:cNvPr>
          <p:cNvSpPr>
            <a:spLocks noChangeShapeType="1"/>
          </p:cNvSpPr>
          <p:nvPr/>
        </p:nvSpPr>
        <p:spPr bwMode="auto">
          <a:xfrm>
            <a:off x="1289050" y="4977362"/>
            <a:ext cx="723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702" name="Line 30">
            <a:extLst>
              <a:ext uri="{FF2B5EF4-FFF2-40B4-BE49-F238E27FC236}">
                <a16:creationId xmlns:a16="http://schemas.microsoft.com/office/drawing/2014/main" id="{26F1D3D9-05A9-4D3F-8BA5-E92FA4B9074A}"/>
              </a:ext>
            </a:extLst>
          </p:cNvPr>
          <p:cNvSpPr>
            <a:spLocks noChangeShapeType="1"/>
          </p:cNvSpPr>
          <p:nvPr/>
        </p:nvSpPr>
        <p:spPr bwMode="auto">
          <a:xfrm>
            <a:off x="2139950" y="4977362"/>
            <a:ext cx="723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703" name="Text Box 31">
            <a:extLst>
              <a:ext uri="{FF2B5EF4-FFF2-40B4-BE49-F238E27FC236}">
                <a16:creationId xmlns:a16="http://schemas.microsoft.com/office/drawing/2014/main" id="{AC1B6C98-2201-46D9-8C53-4A30BDF38ADC}"/>
              </a:ext>
            </a:extLst>
          </p:cNvPr>
          <p:cNvSpPr txBox="1">
            <a:spLocks noChangeArrowheads="1"/>
          </p:cNvSpPr>
          <p:nvPr/>
        </p:nvSpPr>
        <p:spPr bwMode="auto">
          <a:xfrm>
            <a:off x="1533085" y="5095653"/>
            <a:ext cx="1358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c  =  10</a:t>
            </a:r>
          </a:p>
        </p:txBody>
      </p:sp>
      <p:sp>
        <p:nvSpPr>
          <p:cNvPr id="28704" name="Text Box 32">
            <a:extLst>
              <a:ext uri="{FF2B5EF4-FFF2-40B4-BE49-F238E27FC236}">
                <a16:creationId xmlns:a16="http://schemas.microsoft.com/office/drawing/2014/main" id="{89195A7C-1ED8-4587-AC6E-CC56C980F7C1}"/>
              </a:ext>
            </a:extLst>
          </p:cNvPr>
          <p:cNvSpPr txBox="1">
            <a:spLocks noChangeArrowheads="1"/>
          </p:cNvSpPr>
          <p:nvPr/>
        </p:nvSpPr>
        <p:spPr bwMode="auto">
          <a:xfrm>
            <a:off x="4433762" y="4474851"/>
            <a:ext cx="36512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NOW check:   10 + 5 = ?</a:t>
            </a:r>
          </a:p>
        </p:txBody>
      </p:sp>
      <p:sp>
        <p:nvSpPr>
          <p:cNvPr id="28705" name="Text Box 33">
            <a:extLst>
              <a:ext uri="{FF2B5EF4-FFF2-40B4-BE49-F238E27FC236}">
                <a16:creationId xmlns:a16="http://schemas.microsoft.com/office/drawing/2014/main" id="{28D0F57A-A2CB-4B37-8A5A-C7EAC23B4960}"/>
              </a:ext>
            </a:extLst>
          </p:cNvPr>
          <p:cNvSpPr txBox="1">
            <a:spLocks noChangeArrowheads="1"/>
          </p:cNvSpPr>
          <p:nvPr/>
        </p:nvSpPr>
        <p:spPr bwMode="auto">
          <a:xfrm>
            <a:off x="6738116" y="4936516"/>
            <a:ext cx="1866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 15  = 15 </a:t>
            </a:r>
            <a:r>
              <a:rPr lang="en-US" altLang="en-US" sz="2400" dirty="0">
                <a:latin typeface="Arial" panose="020B0604020202020204" pitchFamily="34" charset="0"/>
                <a:sym typeface="Wingdings" panose="05000000000000000000" pitchFamily="2" charset="2"/>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678"/>
                                        </p:tgtEl>
                                        <p:attrNameLst>
                                          <p:attrName>style.visibility</p:attrName>
                                        </p:attrNameLst>
                                      </p:cBhvr>
                                      <p:to>
                                        <p:strVal val="visible"/>
                                      </p:to>
                                    </p:set>
                                    <p:animEffect transition="in" filter="wipe(left)">
                                      <p:cBhvr>
                                        <p:cTn id="7" dur="500"/>
                                        <p:tgtEl>
                                          <p:spTgt spid="28678"/>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28679"/>
                                        </p:tgtEl>
                                        <p:attrNameLst>
                                          <p:attrName>style.visibility</p:attrName>
                                        </p:attrNameLst>
                                      </p:cBhvr>
                                      <p:to>
                                        <p:strVal val="visible"/>
                                      </p:to>
                                    </p:set>
                                    <p:animEffect transition="in" filter="wipe(left)">
                                      <p:cBhvr>
                                        <p:cTn id="11" dur="500"/>
                                        <p:tgtEl>
                                          <p:spTgt spid="28679"/>
                                        </p:tgtEl>
                                      </p:cBhvr>
                                    </p:animEffect>
                                  </p:childTnLst>
                                </p:cTn>
                              </p:par>
                            </p:childTnLst>
                          </p:cTn>
                        </p:par>
                        <p:par>
                          <p:cTn id="12" fill="hold" nodeType="afterGroup">
                            <p:stCondLst>
                              <p:cond delay="1000"/>
                            </p:stCondLst>
                            <p:childTnLst>
                              <p:par>
                                <p:cTn id="13" presetID="22" presetClass="entr" presetSubtype="8" fill="hold" nodeType="afterEffect">
                                  <p:stCondLst>
                                    <p:cond delay="0"/>
                                  </p:stCondLst>
                                  <p:childTnLst>
                                    <p:set>
                                      <p:cBhvr>
                                        <p:cTn id="14" dur="1" fill="hold">
                                          <p:stCondLst>
                                            <p:cond delay="0"/>
                                          </p:stCondLst>
                                        </p:cTn>
                                        <p:tgtEl>
                                          <p:spTgt spid="28680"/>
                                        </p:tgtEl>
                                        <p:attrNameLst>
                                          <p:attrName>style.visibility</p:attrName>
                                        </p:attrNameLst>
                                      </p:cBhvr>
                                      <p:to>
                                        <p:strVal val="visible"/>
                                      </p:to>
                                    </p:set>
                                    <p:animEffect transition="in" filter="wipe(left)">
                                      <p:cBhvr>
                                        <p:cTn id="15" dur="500"/>
                                        <p:tgtEl>
                                          <p:spTgt spid="28680"/>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28681"/>
                                        </p:tgtEl>
                                        <p:attrNameLst>
                                          <p:attrName>style.visibility</p:attrName>
                                        </p:attrNameLst>
                                      </p:cBhvr>
                                      <p:to>
                                        <p:strVal val="visible"/>
                                      </p:to>
                                    </p:set>
                                    <p:animEffect transition="in" filter="wipe(left)">
                                      <p:cBhvr>
                                        <p:cTn id="20" dur="500"/>
                                        <p:tgtEl>
                                          <p:spTgt spid="28681"/>
                                        </p:tgtEl>
                                      </p:cBhvr>
                                    </p:animEffect>
                                  </p:childTnLst>
                                </p:cTn>
                              </p:par>
                            </p:childTnLst>
                          </p:cTn>
                        </p:par>
                        <p:par>
                          <p:cTn id="21" fill="hold" nodeType="afterGroup">
                            <p:stCondLst>
                              <p:cond delay="500"/>
                            </p:stCondLst>
                            <p:childTnLst>
                              <p:par>
                                <p:cTn id="22" presetID="15" presetClass="entr" presetSubtype="0" fill="hold" grpId="0" nodeType="afterEffect">
                                  <p:stCondLst>
                                    <p:cond delay="0"/>
                                  </p:stCondLst>
                                  <p:childTnLst>
                                    <p:set>
                                      <p:cBhvr>
                                        <p:cTn id="23" dur="1" fill="hold">
                                          <p:stCondLst>
                                            <p:cond delay="0"/>
                                          </p:stCondLst>
                                        </p:cTn>
                                        <p:tgtEl>
                                          <p:spTgt spid="28684"/>
                                        </p:tgtEl>
                                        <p:attrNameLst>
                                          <p:attrName>style.visibility</p:attrName>
                                        </p:attrNameLst>
                                      </p:cBhvr>
                                      <p:to>
                                        <p:strVal val="visible"/>
                                      </p:to>
                                    </p:set>
                                    <p:anim calcmode="lin" valueType="num">
                                      <p:cBhvr>
                                        <p:cTn id="24" dur="1000" fill="hold"/>
                                        <p:tgtEl>
                                          <p:spTgt spid="28684"/>
                                        </p:tgtEl>
                                        <p:attrNameLst>
                                          <p:attrName>ppt_w</p:attrName>
                                        </p:attrNameLst>
                                      </p:cBhvr>
                                      <p:tavLst>
                                        <p:tav tm="0">
                                          <p:val>
                                            <p:fltVal val="0"/>
                                          </p:val>
                                        </p:tav>
                                        <p:tav tm="100000">
                                          <p:val>
                                            <p:strVal val="#ppt_w"/>
                                          </p:val>
                                        </p:tav>
                                      </p:tavLst>
                                    </p:anim>
                                    <p:anim calcmode="lin" valueType="num">
                                      <p:cBhvr>
                                        <p:cTn id="25" dur="1000" fill="hold"/>
                                        <p:tgtEl>
                                          <p:spTgt spid="28684"/>
                                        </p:tgtEl>
                                        <p:attrNameLst>
                                          <p:attrName>ppt_h</p:attrName>
                                        </p:attrNameLst>
                                      </p:cBhvr>
                                      <p:tavLst>
                                        <p:tav tm="0">
                                          <p:val>
                                            <p:fltVal val="0"/>
                                          </p:val>
                                        </p:tav>
                                        <p:tav tm="100000">
                                          <p:val>
                                            <p:strVal val="#ppt_h"/>
                                          </p:val>
                                        </p:tav>
                                      </p:tavLst>
                                    </p:anim>
                                    <p:anim calcmode="lin" valueType="num">
                                      <p:cBhvr>
                                        <p:cTn id="26" dur="1000" fill="hold"/>
                                        <p:tgtEl>
                                          <p:spTgt spid="28684"/>
                                        </p:tgtEl>
                                        <p:attrNameLst>
                                          <p:attrName>ppt_x</p:attrName>
                                        </p:attrNameLst>
                                      </p:cBhvr>
                                      <p:tavLst>
                                        <p:tav tm="0" fmla="#ppt_x+(cos(-2*pi*(1-$))*-#ppt_x-sin(-2*pi*(1-$))*(1-#ppt_y))*(1-$)">
                                          <p:val>
                                            <p:fltVal val="0"/>
                                          </p:val>
                                        </p:tav>
                                        <p:tav tm="100000">
                                          <p:val>
                                            <p:fltVal val="1"/>
                                          </p:val>
                                        </p:tav>
                                      </p:tavLst>
                                    </p:anim>
                                    <p:anim calcmode="lin" valueType="num">
                                      <p:cBhvr>
                                        <p:cTn id="27" dur="1000" fill="hold"/>
                                        <p:tgtEl>
                                          <p:spTgt spid="2868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8682"/>
                                        </p:tgtEl>
                                        <p:attrNameLst>
                                          <p:attrName>style.visibility</p:attrName>
                                        </p:attrNameLst>
                                      </p:cBhvr>
                                      <p:to>
                                        <p:strVal val="visible"/>
                                      </p:to>
                                    </p:set>
                                    <p:animEffect transition="in" filter="wipe(left)">
                                      <p:cBhvr>
                                        <p:cTn id="32" dur="500"/>
                                        <p:tgtEl>
                                          <p:spTgt spid="2868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8683"/>
                                        </p:tgtEl>
                                        <p:attrNameLst>
                                          <p:attrName>style.visibility</p:attrName>
                                        </p:attrNameLst>
                                      </p:cBhvr>
                                      <p:to>
                                        <p:strVal val="visible"/>
                                      </p:to>
                                    </p:set>
                                    <p:animEffect transition="in" filter="wipe(left)">
                                      <p:cBhvr>
                                        <p:cTn id="37" dur="1000"/>
                                        <p:tgtEl>
                                          <p:spTgt spid="2868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28700"/>
                                        </p:tgtEl>
                                        <p:attrNameLst>
                                          <p:attrName>style.visibility</p:attrName>
                                        </p:attrNameLst>
                                      </p:cBhvr>
                                      <p:to>
                                        <p:strVal val="visible"/>
                                      </p:to>
                                    </p:set>
                                    <p:animEffect transition="in" filter="wipe(left)">
                                      <p:cBhvr>
                                        <p:cTn id="42" dur="500"/>
                                        <p:tgtEl>
                                          <p:spTgt spid="28700"/>
                                        </p:tgtEl>
                                      </p:cBhvr>
                                    </p:animEffect>
                                  </p:childTnLst>
                                </p:cTn>
                              </p:par>
                            </p:childTnLst>
                          </p:cTn>
                        </p:par>
                        <p:par>
                          <p:cTn id="43" fill="hold" nodeType="afterGroup">
                            <p:stCondLst>
                              <p:cond delay="500"/>
                            </p:stCondLst>
                            <p:childTnLst>
                              <p:par>
                                <p:cTn id="44" presetID="22" presetClass="entr" presetSubtype="8" fill="hold" nodeType="afterEffect">
                                  <p:stCondLst>
                                    <p:cond delay="0"/>
                                  </p:stCondLst>
                                  <p:childTnLst>
                                    <p:set>
                                      <p:cBhvr>
                                        <p:cTn id="45" dur="1" fill="hold">
                                          <p:stCondLst>
                                            <p:cond delay="0"/>
                                          </p:stCondLst>
                                        </p:cTn>
                                        <p:tgtEl>
                                          <p:spTgt spid="28701"/>
                                        </p:tgtEl>
                                        <p:attrNameLst>
                                          <p:attrName>style.visibility</p:attrName>
                                        </p:attrNameLst>
                                      </p:cBhvr>
                                      <p:to>
                                        <p:strVal val="visible"/>
                                      </p:to>
                                    </p:set>
                                    <p:animEffect transition="in" filter="wipe(left)">
                                      <p:cBhvr>
                                        <p:cTn id="46" dur="500"/>
                                        <p:tgtEl>
                                          <p:spTgt spid="28701"/>
                                        </p:tgtEl>
                                      </p:cBhvr>
                                    </p:animEffect>
                                  </p:childTnLst>
                                </p:cTn>
                              </p:par>
                            </p:childTnLst>
                          </p:cTn>
                        </p:par>
                        <p:par>
                          <p:cTn id="47" fill="hold" nodeType="afterGroup">
                            <p:stCondLst>
                              <p:cond delay="1000"/>
                            </p:stCondLst>
                            <p:childTnLst>
                              <p:par>
                                <p:cTn id="48" presetID="22" presetClass="entr" presetSubtype="8" fill="hold" nodeType="afterEffect">
                                  <p:stCondLst>
                                    <p:cond delay="0"/>
                                  </p:stCondLst>
                                  <p:childTnLst>
                                    <p:set>
                                      <p:cBhvr>
                                        <p:cTn id="49" dur="1" fill="hold">
                                          <p:stCondLst>
                                            <p:cond delay="0"/>
                                          </p:stCondLst>
                                        </p:cTn>
                                        <p:tgtEl>
                                          <p:spTgt spid="28702"/>
                                        </p:tgtEl>
                                        <p:attrNameLst>
                                          <p:attrName>style.visibility</p:attrName>
                                        </p:attrNameLst>
                                      </p:cBhvr>
                                      <p:to>
                                        <p:strVal val="visible"/>
                                      </p:to>
                                    </p:set>
                                    <p:animEffect transition="in" filter="wipe(left)">
                                      <p:cBhvr>
                                        <p:cTn id="50" dur="500"/>
                                        <p:tgtEl>
                                          <p:spTgt spid="28702"/>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2" presetClass="entr" presetSubtype="8" fill="hold" grpId="0" nodeType="clickEffect">
                                  <p:stCondLst>
                                    <p:cond delay="0"/>
                                  </p:stCondLst>
                                  <p:childTnLst>
                                    <p:set>
                                      <p:cBhvr>
                                        <p:cTn id="54" dur="1" fill="hold">
                                          <p:stCondLst>
                                            <p:cond delay="0"/>
                                          </p:stCondLst>
                                        </p:cTn>
                                        <p:tgtEl>
                                          <p:spTgt spid="28703"/>
                                        </p:tgtEl>
                                        <p:attrNameLst>
                                          <p:attrName>style.visibility</p:attrName>
                                        </p:attrNameLst>
                                      </p:cBhvr>
                                      <p:to>
                                        <p:strVal val="visible"/>
                                      </p:to>
                                    </p:set>
                                    <p:animEffect transition="in" filter="wipe(left)">
                                      <p:cBhvr>
                                        <p:cTn id="55" dur="500"/>
                                        <p:tgtEl>
                                          <p:spTgt spid="28703"/>
                                        </p:tgtEl>
                                      </p:cBhvr>
                                    </p:animEffect>
                                  </p:childTnLst>
                                </p:cTn>
                              </p:par>
                            </p:childTnLst>
                          </p:cTn>
                        </p:par>
                        <p:par>
                          <p:cTn id="56" fill="hold" nodeType="afterGroup">
                            <p:stCondLst>
                              <p:cond delay="500"/>
                            </p:stCondLst>
                            <p:childTnLst>
                              <p:par>
                                <p:cTn id="57" presetID="15" presetClass="entr" presetSubtype="0" fill="hold" grpId="0" nodeType="afterEffect">
                                  <p:stCondLst>
                                    <p:cond delay="0"/>
                                  </p:stCondLst>
                                  <p:childTnLst>
                                    <p:set>
                                      <p:cBhvr>
                                        <p:cTn id="58" dur="1" fill="hold">
                                          <p:stCondLst>
                                            <p:cond delay="0"/>
                                          </p:stCondLst>
                                        </p:cTn>
                                        <p:tgtEl>
                                          <p:spTgt spid="28699"/>
                                        </p:tgtEl>
                                        <p:attrNameLst>
                                          <p:attrName>style.visibility</p:attrName>
                                        </p:attrNameLst>
                                      </p:cBhvr>
                                      <p:to>
                                        <p:strVal val="visible"/>
                                      </p:to>
                                    </p:set>
                                    <p:anim calcmode="lin" valueType="num">
                                      <p:cBhvr>
                                        <p:cTn id="59" dur="1000" fill="hold"/>
                                        <p:tgtEl>
                                          <p:spTgt spid="28699"/>
                                        </p:tgtEl>
                                        <p:attrNameLst>
                                          <p:attrName>ppt_w</p:attrName>
                                        </p:attrNameLst>
                                      </p:cBhvr>
                                      <p:tavLst>
                                        <p:tav tm="0">
                                          <p:val>
                                            <p:fltVal val="0"/>
                                          </p:val>
                                        </p:tav>
                                        <p:tav tm="100000">
                                          <p:val>
                                            <p:strVal val="#ppt_w"/>
                                          </p:val>
                                        </p:tav>
                                      </p:tavLst>
                                    </p:anim>
                                    <p:anim calcmode="lin" valueType="num">
                                      <p:cBhvr>
                                        <p:cTn id="60" dur="1000" fill="hold"/>
                                        <p:tgtEl>
                                          <p:spTgt spid="28699"/>
                                        </p:tgtEl>
                                        <p:attrNameLst>
                                          <p:attrName>ppt_h</p:attrName>
                                        </p:attrNameLst>
                                      </p:cBhvr>
                                      <p:tavLst>
                                        <p:tav tm="0">
                                          <p:val>
                                            <p:fltVal val="0"/>
                                          </p:val>
                                        </p:tav>
                                        <p:tav tm="100000">
                                          <p:val>
                                            <p:strVal val="#ppt_h"/>
                                          </p:val>
                                        </p:tav>
                                      </p:tavLst>
                                    </p:anim>
                                    <p:anim calcmode="lin" valueType="num">
                                      <p:cBhvr>
                                        <p:cTn id="61" dur="1000" fill="hold"/>
                                        <p:tgtEl>
                                          <p:spTgt spid="28699"/>
                                        </p:tgtEl>
                                        <p:attrNameLst>
                                          <p:attrName>ppt_x</p:attrName>
                                        </p:attrNameLst>
                                      </p:cBhvr>
                                      <p:tavLst>
                                        <p:tav tm="0" fmla="#ppt_x+(cos(-2*pi*(1-$))*-#ppt_x-sin(-2*pi*(1-$))*(1-#ppt_y))*(1-$)">
                                          <p:val>
                                            <p:fltVal val="0"/>
                                          </p:val>
                                        </p:tav>
                                        <p:tav tm="100000">
                                          <p:val>
                                            <p:fltVal val="1"/>
                                          </p:val>
                                        </p:tav>
                                      </p:tavLst>
                                    </p:anim>
                                    <p:anim calcmode="lin" valueType="num">
                                      <p:cBhvr>
                                        <p:cTn id="62" dur="1000" fill="hold"/>
                                        <p:tgtEl>
                                          <p:spTgt spid="28699"/>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28704"/>
                                        </p:tgtEl>
                                        <p:attrNameLst>
                                          <p:attrName>style.visibility</p:attrName>
                                        </p:attrNameLst>
                                      </p:cBhvr>
                                      <p:to>
                                        <p:strVal val="visible"/>
                                      </p:to>
                                    </p:set>
                                    <p:animEffect transition="in" filter="wipe(left)">
                                      <p:cBhvr>
                                        <p:cTn id="67" dur="500"/>
                                        <p:tgtEl>
                                          <p:spTgt spid="28704"/>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2" presetClass="entr" presetSubtype="8" fill="hold" grpId="0" nodeType="clickEffect">
                                  <p:stCondLst>
                                    <p:cond delay="0"/>
                                  </p:stCondLst>
                                  <p:childTnLst>
                                    <p:set>
                                      <p:cBhvr>
                                        <p:cTn id="71" dur="1" fill="hold">
                                          <p:stCondLst>
                                            <p:cond delay="0"/>
                                          </p:stCondLst>
                                        </p:cTn>
                                        <p:tgtEl>
                                          <p:spTgt spid="28705"/>
                                        </p:tgtEl>
                                        <p:attrNameLst>
                                          <p:attrName>style.visibility</p:attrName>
                                        </p:attrNameLst>
                                      </p:cBhvr>
                                      <p:to>
                                        <p:strVal val="visible"/>
                                      </p:to>
                                    </p:set>
                                    <p:animEffect transition="in" filter="wipe(left)">
                                      <p:cBhvr>
                                        <p:cTn id="72" dur="1000"/>
                                        <p:tgtEl>
                                          <p:spTgt spid="287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4" grpId="0" animBg="1"/>
      <p:bldP spid="28678" grpId="0"/>
      <p:bldP spid="28681" grpId="0"/>
      <p:bldP spid="28682" grpId="0"/>
      <p:bldP spid="28683" grpId="0"/>
      <p:bldP spid="28699" grpId="0" animBg="1"/>
      <p:bldP spid="28700" grpId="0"/>
      <p:bldP spid="28703" grpId="0"/>
      <p:bldP spid="28704" grpId="0"/>
      <p:bldP spid="28705" grpId="0"/>
    </p:bld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53" name="Rectangle 25">
            <a:extLst>
              <a:ext uri="{FF2B5EF4-FFF2-40B4-BE49-F238E27FC236}">
                <a16:creationId xmlns:a16="http://schemas.microsoft.com/office/drawing/2014/main" id="{6AA74062-74CB-4BEC-A1F5-38090EBCE557}"/>
              </a:ext>
            </a:extLst>
          </p:cNvPr>
          <p:cNvSpPr>
            <a:spLocks noChangeArrowheads="1"/>
          </p:cNvSpPr>
          <p:nvPr/>
        </p:nvSpPr>
        <p:spPr bwMode="auto">
          <a:xfrm>
            <a:off x="3708400" y="3860800"/>
            <a:ext cx="1270000" cy="482600"/>
          </a:xfrm>
          <a:prstGeom prst="rect">
            <a:avLst/>
          </a:prstGeom>
          <a:solidFill>
            <a:srgbClr val="FFCC00"/>
          </a:solidFill>
          <a:ln w="7620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latin typeface="Arial" panose="020B0604020202020204" pitchFamily="34" charset="0"/>
            </a:endParaRPr>
          </a:p>
        </p:txBody>
      </p:sp>
      <p:sp>
        <p:nvSpPr>
          <p:cNvPr id="10243" name="Rectangle 2">
            <a:extLst>
              <a:ext uri="{FF2B5EF4-FFF2-40B4-BE49-F238E27FC236}">
                <a16:creationId xmlns:a16="http://schemas.microsoft.com/office/drawing/2014/main" id="{FD03F5F1-B382-42D0-B397-963A0BD3C783}"/>
              </a:ext>
            </a:extLst>
          </p:cNvPr>
          <p:cNvSpPr>
            <a:spLocks noGrp="1" noChangeArrowheads="1"/>
          </p:cNvSpPr>
          <p:nvPr>
            <p:ph type="title"/>
          </p:nvPr>
        </p:nvSpPr>
        <p:spPr>
          <a:xfrm>
            <a:off x="393700" y="152400"/>
            <a:ext cx="8426772" cy="838200"/>
          </a:xfrm>
        </p:spPr>
        <p:txBody>
          <a:bodyPr>
            <a:normAutofit fontScale="90000"/>
          </a:bodyPr>
          <a:lstStyle/>
          <a:p>
            <a:pPr algn="ctr" eaLnBrk="1" hangingPunct="1"/>
            <a:r>
              <a:rPr lang="en-US" altLang="en-US" sz="4000" dirty="0">
                <a:solidFill>
                  <a:srgbClr val="FF0000"/>
                </a:solidFill>
                <a:latin typeface="+mn-lt"/>
              </a:rPr>
              <a:t>One - Step Equations </a:t>
            </a:r>
            <a:r>
              <a:rPr lang="en-US" altLang="en-US" sz="3200" i="1" dirty="0">
                <a:solidFill>
                  <a:srgbClr val="FF0000"/>
                </a:solidFill>
                <a:latin typeface="+mn-lt"/>
              </a:rPr>
              <a:t>with subtraction</a:t>
            </a:r>
          </a:p>
        </p:txBody>
      </p:sp>
      <p:sp>
        <p:nvSpPr>
          <p:cNvPr id="22531" name="Rectangle 3">
            <a:extLst>
              <a:ext uri="{FF2B5EF4-FFF2-40B4-BE49-F238E27FC236}">
                <a16:creationId xmlns:a16="http://schemas.microsoft.com/office/drawing/2014/main" id="{4C235664-4A5C-4BF0-A748-5EB73F779834}"/>
              </a:ext>
            </a:extLst>
          </p:cNvPr>
          <p:cNvSpPr>
            <a:spLocks noGrp="1" noChangeArrowheads="1"/>
          </p:cNvSpPr>
          <p:nvPr>
            <p:ph type="body" idx="1"/>
          </p:nvPr>
        </p:nvSpPr>
        <p:spPr>
          <a:xfrm>
            <a:off x="977900" y="962465"/>
            <a:ext cx="7772400" cy="457200"/>
          </a:xfrm>
        </p:spPr>
        <p:txBody>
          <a:bodyPr/>
          <a:lstStyle/>
          <a:p>
            <a:pPr algn="ctr" eaLnBrk="1" hangingPunct="1">
              <a:buFontTx/>
              <a:buNone/>
            </a:pPr>
            <a:r>
              <a:rPr lang="en-US" altLang="en-US" sz="2400" b="1" u="sng" dirty="0">
                <a:latin typeface="Arial" panose="020B0604020202020204" pitchFamily="34" charset="0"/>
              </a:rPr>
              <a:t>Example 2</a:t>
            </a:r>
            <a:r>
              <a:rPr lang="en-US" altLang="en-US" sz="2400" b="1" dirty="0">
                <a:latin typeface="Arial" panose="020B0604020202020204" pitchFamily="34" charset="0"/>
              </a:rPr>
              <a:t>   Solve y – 7 =  13</a:t>
            </a:r>
          </a:p>
        </p:txBody>
      </p:sp>
      <p:sp>
        <p:nvSpPr>
          <p:cNvPr id="22532" name="Text Box 4">
            <a:extLst>
              <a:ext uri="{FF2B5EF4-FFF2-40B4-BE49-F238E27FC236}">
                <a16:creationId xmlns:a16="http://schemas.microsoft.com/office/drawing/2014/main" id="{14FB5462-DB18-4329-83CE-12D6965A8B7D}"/>
              </a:ext>
            </a:extLst>
          </p:cNvPr>
          <p:cNvSpPr txBox="1">
            <a:spLocks noChangeArrowheads="1"/>
          </p:cNvSpPr>
          <p:nvPr/>
        </p:nvSpPr>
        <p:spPr bwMode="auto">
          <a:xfrm>
            <a:off x="685800" y="1574800"/>
            <a:ext cx="26241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solidFill>
                  <a:srgbClr val="008000"/>
                </a:solidFill>
                <a:latin typeface="Arial" panose="020B0604020202020204" pitchFamily="34" charset="0"/>
              </a:rPr>
              <a:t>What is the variable?</a:t>
            </a:r>
            <a:r>
              <a:rPr lang="en-US" altLang="en-US" sz="2000">
                <a:solidFill>
                  <a:srgbClr val="008080"/>
                </a:solidFill>
                <a:latin typeface="Arial" panose="020B0604020202020204" pitchFamily="34" charset="0"/>
              </a:rPr>
              <a:t> </a:t>
            </a:r>
          </a:p>
        </p:txBody>
      </p:sp>
      <p:sp>
        <p:nvSpPr>
          <p:cNvPr id="22533" name="Text Box 5">
            <a:extLst>
              <a:ext uri="{FF2B5EF4-FFF2-40B4-BE49-F238E27FC236}">
                <a16:creationId xmlns:a16="http://schemas.microsoft.com/office/drawing/2014/main" id="{971620AE-5DE1-4E9A-AB90-6411D40663C7}"/>
              </a:ext>
            </a:extLst>
          </p:cNvPr>
          <p:cNvSpPr txBox="1">
            <a:spLocks noChangeArrowheads="1"/>
          </p:cNvSpPr>
          <p:nvPr/>
        </p:nvSpPr>
        <p:spPr bwMode="auto">
          <a:xfrm>
            <a:off x="393700" y="2959100"/>
            <a:ext cx="2159000" cy="1323439"/>
          </a:xfrm>
          <a:prstGeom prst="rect">
            <a:avLst/>
          </a:prstGeom>
          <a:noFill/>
          <a:ln w="5715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2000" b="1" dirty="0">
                <a:latin typeface="+mn-lt"/>
              </a:rPr>
              <a:t>Using </a:t>
            </a:r>
            <a:r>
              <a:rPr lang="en-US" altLang="en-US" sz="2000" b="1" dirty="0">
                <a:solidFill>
                  <a:srgbClr val="008000"/>
                </a:solidFill>
                <a:latin typeface="+mn-lt"/>
              </a:rPr>
              <a:t>addition </a:t>
            </a:r>
            <a:r>
              <a:rPr lang="en-US" altLang="en-US" sz="2000" b="1" dirty="0">
                <a:latin typeface="+mn-lt"/>
              </a:rPr>
              <a:t>add 7 to both sides of the equation.</a:t>
            </a:r>
          </a:p>
        </p:txBody>
      </p:sp>
      <p:sp>
        <p:nvSpPr>
          <p:cNvPr id="22534" name="Text Box 6">
            <a:extLst>
              <a:ext uri="{FF2B5EF4-FFF2-40B4-BE49-F238E27FC236}">
                <a16:creationId xmlns:a16="http://schemas.microsoft.com/office/drawing/2014/main" id="{37D7A32A-A786-4334-AE0F-F315D0F0088C}"/>
              </a:ext>
            </a:extLst>
          </p:cNvPr>
          <p:cNvSpPr txBox="1">
            <a:spLocks noChangeArrowheads="1"/>
          </p:cNvSpPr>
          <p:nvPr/>
        </p:nvSpPr>
        <p:spPr bwMode="auto">
          <a:xfrm>
            <a:off x="3327400" y="30353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400" b="1" dirty="0">
                <a:latin typeface="Arial" panose="020B0604020202020204" pitchFamily="34" charset="0"/>
              </a:rPr>
              <a:t>y – 7 =  13</a:t>
            </a:r>
          </a:p>
        </p:txBody>
      </p:sp>
      <p:sp>
        <p:nvSpPr>
          <p:cNvPr id="22535" name="Text Box 7">
            <a:extLst>
              <a:ext uri="{FF2B5EF4-FFF2-40B4-BE49-F238E27FC236}">
                <a16:creationId xmlns:a16="http://schemas.microsoft.com/office/drawing/2014/main" id="{5E094A3B-CE26-4CF9-A0D3-FE983C9DF231}"/>
              </a:ext>
            </a:extLst>
          </p:cNvPr>
          <p:cNvSpPr txBox="1">
            <a:spLocks noChangeArrowheads="1"/>
          </p:cNvSpPr>
          <p:nvPr/>
        </p:nvSpPr>
        <p:spPr bwMode="auto">
          <a:xfrm>
            <a:off x="3441700" y="3390900"/>
            <a:ext cx="7000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400" b="1" u="sng" dirty="0">
                <a:solidFill>
                  <a:srgbClr val="FF0000"/>
                </a:solidFill>
                <a:latin typeface="Arial" panose="020B0604020202020204" pitchFamily="34" charset="0"/>
              </a:rPr>
              <a:t> + 7</a:t>
            </a:r>
            <a:endParaRPr lang="en-US" altLang="en-US" sz="2400" b="1" dirty="0">
              <a:solidFill>
                <a:srgbClr val="FF0000"/>
              </a:solidFill>
            </a:endParaRPr>
          </a:p>
        </p:txBody>
      </p:sp>
      <p:sp>
        <p:nvSpPr>
          <p:cNvPr id="22536" name="Text Box 8">
            <a:extLst>
              <a:ext uri="{FF2B5EF4-FFF2-40B4-BE49-F238E27FC236}">
                <a16:creationId xmlns:a16="http://schemas.microsoft.com/office/drawing/2014/main" id="{F1318888-323E-423F-9202-8D81095D769A}"/>
              </a:ext>
            </a:extLst>
          </p:cNvPr>
          <p:cNvSpPr txBox="1">
            <a:spLocks noChangeArrowheads="1"/>
          </p:cNvSpPr>
          <p:nvPr/>
        </p:nvSpPr>
        <p:spPr bwMode="auto">
          <a:xfrm>
            <a:off x="3797300" y="3886200"/>
            <a:ext cx="7540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400" b="1" dirty="0">
                <a:latin typeface="Arial" panose="020B0604020202020204" pitchFamily="34" charset="0"/>
              </a:rPr>
              <a:t>y  =</a:t>
            </a:r>
            <a:endParaRPr lang="en-US" altLang="en-US" sz="2400" b="1" dirty="0"/>
          </a:p>
        </p:txBody>
      </p:sp>
      <p:sp>
        <p:nvSpPr>
          <p:cNvPr id="22537" name="Text Box 9">
            <a:extLst>
              <a:ext uri="{FF2B5EF4-FFF2-40B4-BE49-F238E27FC236}">
                <a16:creationId xmlns:a16="http://schemas.microsoft.com/office/drawing/2014/main" id="{B864A08E-8464-464D-A55B-B4EA015C4480}"/>
              </a:ext>
            </a:extLst>
          </p:cNvPr>
          <p:cNvSpPr txBox="1">
            <a:spLocks noChangeArrowheads="1"/>
          </p:cNvSpPr>
          <p:nvPr/>
        </p:nvSpPr>
        <p:spPr bwMode="auto">
          <a:xfrm>
            <a:off x="3352800" y="1574800"/>
            <a:ext cx="213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solidFill>
                  <a:schemeClr val="accent2"/>
                </a:solidFill>
                <a:latin typeface="Arial" panose="020B0604020202020204" pitchFamily="34" charset="0"/>
              </a:rPr>
              <a:t>The variable is y.</a:t>
            </a:r>
            <a:endParaRPr lang="en-US" altLang="en-US" sz="2400">
              <a:latin typeface="Arial" panose="020B0604020202020204" pitchFamily="34" charset="0"/>
            </a:endParaRPr>
          </a:p>
        </p:txBody>
      </p:sp>
      <p:sp>
        <p:nvSpPr>
          <p:cNvPr id="22538" name="Text Box 10">
            <a:extLst>
              <a:ext uri="{FF2B5EF4-FFF2-40B4-BE49-F238E27FC236}">
                <a16:creationId xmlns:a16="http://schemas.microsoft.com/office/drawing/2014/main" id="{033D01E6-CF83-442C-B88C-C4CAF1AF50ED}"/>
              </a:ext>
            </a:extLst>
          </p:cNvPr>
          <p:cNvSpPr txBox="1">
            <a:spLocks noChangeArrowheads="1"/>
          </p:cNvSpPr>
          <p:nvPr/>
        </p:nvSpPr>
        <p:spPr bwMode="auto">
          <a:xfrm>
            <a:off x="4946089" y="1968500"/>
            <a:ext cx="1828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solidFill>
                  <a:schemeClr val="accent2"/>
                </a:solidFill>
                <a:latin typeface="Arial" panose="020B0604020202020204" pitchFamily="34" charset="0"/>
              </a:rPr>
              <a:t>Subtraction.</a:t>
            </a:r>
            <a:r>
              <a:rPr lang="en-US" altLang="en-US" sz="2000">
                <a:latin typeface="Arial" panose="020B0604020202020204" pitchFamily="34" charset="0"/>
              </a:rPr>
              <a:t> </a:t>
            </a:r>
            <a:endParaRPr lang="en-US" altLang="en-US" sz="2400">
              <a:latin typeface="Arial" panose="020B0604020202020204" pitchFamily="34" charset="0"/>
            </a:endParaRPr>
          </a:p>
        </p:txBody>
      </p:sp>
      <p:sp>
        <p:nvSpPr>
          <p:cNvPr id="22539" name="Text Box 11">
            <a:extLst>
              <a:ext uri="{FF2B5EF4-FFF2-40B4-BE49-F238E27FC236}">
                <a16:creationId xmlns:a16="http://schemas.microsoft.com/office/drawing/2014/main" id="{D5237F3E-423A-4DE9-AA39-267A8AF4129A}"/>
              </a:ext>
            </a:extLst>
          </p:cNvPr>
          <p:cNvSpPr txBox="1">
            <a:spLocks noChangeArrowheads="1"/>
          </p:cNvSpPr>
          <p:nvPr/>
        </p:nvSpPr>
        <p:spPr bwMode="auto">
          <a:xfrm>
            <a:off x="4419600" y="2336800"/>
            <a:ext cx="1600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solidFill>
                  <a:schemeClr val="accent2"/>
                </a:solidFill>
                <a:latin typeface="Arial" panose="020B0604020202020204" pitchFamily="34" charset="0"/>
              </a:rPr>
              <a:t>Addition.</a:t>
            </a:r>
            <a:endParaRPr lang="en-US" altLang="en-US" sz="2400">
              <a:latin typeface="Arial" panose="020B0604020202020204" pitchFamily="34" charset="0"/>
            </a:endParaRPr>
          </a:p>
        </p:txBody>
      </p:sp>
      <p:sp>
        <p:nvSpPr>
          <p:cNvPr id="22540" name="Text Box 12">
            <a:extLst>
              <a:ext uri="{FF2B5EF4-FFF2-40B4-BE49-F238E27FC236}">
                <a16:creationId xmlns:a16="http://schemas.microsoft.com/office/drawing/2014/main" id="{8677462A-B4A2-46B6-9A35-2966DAFCCF43}"/>
              </a:ext>
            </a:extLst>
          </p:cNvPr>
          <p:cNvSpPr txBox="1">
            <a:spLocks noChangeArrowheads="1"/>
          </p:cNvSpPr>
          <p:nvPr/>
        </p:nvSpPr>
        <p:spPr bwMode="auto">
          <a:xfrm>
            <a:off x="685800" y="1955800"/>
            <a:ext cx="429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dirty="0">
                <a:solidFill>
                  <a:srgbClr val="008000"/>
                </a:solidFill>
                <a:latin typeface="Arial" panose="020B0604020202020204" pitchFamily="34" charset="0"/>
              </a:rPr>
              <a:t>What operation is being performed?</a:t>
            </a:r>
            <a:endParaRPr lang="en-US" altLang="en-US" sz="2400" dirty="0">
              <a:solidFill>
                <a:srgbClr val="008000"/>
              </a:solidFill>
              <a:latin typeface="Arial" panose="020B0604020202020204" pitchFamily="34" charset="0"/>
            </a:endParaRPr>
          </a:p>
        </p:txBody>
      </p:sp>
      <p:sp>
        <p:nvSpPr>
          <p:cNvPr id="22541" name="Text Box 13">
            <a:extLst>
              <a:ext uri="{FF2B5EF4-FFF2-40B4-BE49-F238E27FC236}">
                <a16:creationId xmlns:a16="http://schemas.microsoft.com/office/drawing/2014/main" id="{4B5B2D6B-2CEB-4132-B9F9-52CD18CADD5D}"/>
              </a:ext>
            </a:extLst>
          </p:cNvPr>
          <p:cNvSpPr txBox="1">
            <a:spLocks noChangeArrowheads="1"/>
          </p:cNvSpPr>
          <p:nvPr/>
        </p:nvSpPr>
        <p:spPr bwMode="auto">
          <a:xfrm>
            <a:off x="685800" y="2336800"/>
            <a:ext cx="7848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solidFill>
                  <a:srgbClr val="008000"/>
                </a:solidFill>
                <a:latin typeface="Arial" panose="020B0604020202020204" pitchFamily="34" charset="0"/>
              </a:rPr>
              <a:t>What is the inverse operation? </a:t>
            </a:r>
          </a:p>
        </p:txBody>
      </p:sp>
      <p:sp>
        <p:nvSpPr>
          <p:cNvPr id="22542" name="Text Box 14">
            <a:extLst>
              <a:ext uri="{FF2B5EF4-FFF2-40B4-BE49-F238E27FC236}">
                <a16:creationId xmlns:a16="http://schemas.microsoft.com/office/drawing/2014/main" id="{B433D8D8-C6C1-48F6-B167-447C78D5D85C}"/>
              </a:ext>
            </a:extLst>
          </p:cNvPr>
          <p:cNvSpPr txBox="1">
            <a:spLocks noChangeArrowheads="1"/>
          </p:cNvSpPr>
          <p:nvPr/>
        </p:nvSpPr>
        <p:spPr bwMode="auto">
          <a:xfrm>
            <a:off x="4356100" y="33782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400" b="1" u="sng" dirty="0">
                <a:solidFill>
                  <a:srgbClr val="FF0000"/>
                </a:solidFill>
                <a:latin typeface="Arial" panose="020B0604020202020204" pitchFamily="34" charset="0"/>
              </a:rPr>
              <a:t>+ 7</a:t>
            </a:r>
            <a:endParaRPr lang="en-US" altLang="en-US" sz="2400" b="1" dirty="0">
              <a:solidFill>
                <a:srgbClr val="FF0000"/>
              </a:solidFill>
              <a:latin typeface="Arial" panose="020B0604020202020204" pitchFamily="34" charset="0"/>
            </a:endParaRPr>
          </a:p>
        </p:txBody>
      </p:sp>
      <p:sp>
        <p:nvSpPr>
          <p:cNvPr id="22544" name="Text Box 16">
            <a:extLst>
              <a:ext uri="{FF2B5EF4-FFF2-40B4-BE49-F238E27FC236}">
                <a16:creationId xmlns:a16="http://schemas.microsoft.com/office/drawing/2014/main" id="{C19D4006-E9F4-4E0D-80AE-5B80197ED41A}"/>
              </a:ext>
            </a:extLst>
          </p:cNvPr>
          <p:cNvSpPr txBox="1">
            <a:spLocks noChangeArrowheads="1"/>
          </p:cNvSpPr>
          <p:nvPr/>
        </p:nvSpPr>
        <p:spPr bwMode="auto">
          <a:xfrm>
            <a:off x="4432300" y="3860800"/>
            <a:ext cx="609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400" b="1" dirty="0">
                <a:latin typeface="Arial" panose="020B0604020202020204" pitchFamily="34" charset="0"/>
              </a:rPr>
              <a:t>20</a:t>
            </a:r>
          </a:p>
        </p:txBody>
      </p:sp>
      <p:sp>
        <p:nvSpPr>
          <p:cNvPr id="22545" name="Text Box 17">
            <a:extLst>
              <a:ext uri="{FF2B5EF4-FFF2-40B4-BE49-F238E27FC236}">
                <a16:creationId xmlns:a16="http://schemas.microsoft.com/office/drawing/2014/main" id="{F03C15AC-BD6C-419D-BE75-784B63C506E5}"/>
              </a:ext>
            </a:extLst>
          </p:cNvPr>
          <p:cNvSpPr txBox="1">
            <a:spLocks noChangeArrowheads="1"/>
          </p:cNvSpPr>
          <p:nvPr/>
        </p:nvSpPr>
        <p:spPr bwMode="auto">
          <a:xfrm>
            <a:off x="6210300" y="2717800"/>
            <a:ext cx="2209800" cy="1631216"/>
          </a:xfrm>
          <a:prstGeom prst="rect">
            <a:avLst/>
          </a:prstGeom>
          <a:noFill/>
          <a:ln w="5715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2000" b="1" dirty="0">
                <a:latin typeface="+mn-lt"/>
              </a:rPr>
              <a:t>We add the same thing on both sides to keep the equation equal.</a:t>
            </a:r>
            <a:endParaRPr lang="en-US" altLang="en-US" sz="2400" b="1" dirty="0">
              <a:latin typeface="+mn-lt"/>
            </a:endParaRPr>
          </a:p>
        </p:txBody>
      </p:sp>
      <p:sp>
        <p:nvSpPr>
          <p:cNvPr id="22546" name="Text Box 18">
            <a:extLst>
              <a:ext uri="{FF2B5EF4-FFF2-40B4-BE49-F238E27FC236}">
                <a16:creationId xmlns:a16="http://schemas.microsoft.com/office/drawing/2014/main" id="{98DBE9A4-B2E9-4F3A-B989-E01B0E29C497}"/>
              </a:ext>
            </a:extLst>
          </p:cNvPr>
          <p:cNvSpPr txBox="1">
            <a:spLocks noChangeArrowheads="1"/>
          </p:cNvSpPr>
          <p:nvPr/>
        </p:nvSpPr>
        <p:spPr bwMode="auto">
          <a:xfrm>
            <a:off x="2603500" y="4495506"/>
            <a:ext cx="3352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2400" dirty="0">
                <a:latin typeface="Arial" panose="020B0604020202020204" pitchFamily="34" charset="0"/>
              </a:rPr>
              <a:t>Now check your work!</a:t>
            </a:r>
          </a:p>
        </p:txBody>
      </p:sp>
      <p:sp>
        <p:nvSpPr>
          <p:cNvPr id="22547" name="Text Box 19">
            <a:extLst>
              <a:ext uri="{FF2B5EF4-FFF2-40B4-BE49-F238E27FC236}">
                <a16:creationId xmlns:a16="http://schemas.microsoft.com/office/drawing/2014/main" id="{6303730C-C7F6-466F-9D2C-845E12D7A10C}"/>
              </a:ext>
            </a:extLst>
          </p:cNvPr>
          <p:cNvSpPr txBox="1">
            <a:spLocks noChangeArrowheads="1"/>
          </p:cNvSpPr>
          <p:nvPr/>
        </p:nvSpPr>
        <p:spPr bwMode="auto">
          <a:xfrm>
            <a:off x="4204958" y="5049241"/>
            <a:ext cx="1892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y – 7 = 13</a:t>
            </a:r>
          </a:p>
        </p:txBody>
      </p:sp>
      <p:sp>
        <p:nvSpPr>
          <p:cNvPr id="22549" name="Text Box 21">
            <a:extLst>
              <a:ext uri="{FF2B5EF4-FFF2-40B4-BE49-F238E27FC236}">
                <a16:creationId xmlns:a16="http://schemas.microsoft.com/office/drawing/2014/main" id="{8A37412D-8F9D-4FF2-83C9-79C5F46EE517}"/>
              </a:ext>
            </a:extLst>
          </p:cNvPr>
          <p:cNvSpPr txBox="1">
            <a:spLocks noChangeArrowheads="1"/>
          </p:cNvSpPr>
          <p:nvPr/>
        </p:nvSpPr>
        <p:spPr bwMode="auto">
          <a:xfrm>
            <a:off x="522412" y="5603160"/>
            <a:ext cx="302088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2000" dirty="0">
                <a:latin typeface="+mn-lt"/>
              </a:rPr>
              <a:t>Plug in your answer.</a:t>
            </a:r>
          </a:p>
        </p:txBody>
      </p:sp>
      <p:sp>
        <p:nvSpPr>
          <p:cNvPr id="22550" name="Text Box 22">
            <a:extLst>
              <a:ext uri="{FF2B5EF4-FFF2-40B4-BE49-F238E27FC236}">
                <a16:creationId xmlns:a16="http://schemas.microsoft.com/office/drawing/2014/main" id="{95A88219-A18D-4720-8983-EE92DBA004D5}"/>
              </a:ext>
            </a:extLst>
          </p:cNvPr>
          <p:cNvSpPr txBox="1">
            <a:spLocks noChangeArrowheads="1"/>
          </p:cNvSpPr>
          <p:nvPr/>
        </p:nvSpPr>
        <p:spPr bwMode="auto">
          <a:xfrm>
            <a:off x="4114800" y="5537596"/>
            <a:ext cx="172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20 – 7 =  ?</a:t>
            </a:r>
          </a:p>
        </p:txBody>
      </p:sp>
      <p:sp>
        <p:nvSpPr>
          <p:cNvPr id="22551" name="Text Box 23">
            <a:extLst>
              <a:ext uri="{FF2B5EF4-FFF2-40B4-BE49-F238E27FC236}">
                <a16:creationId xmlns:a16="http://schemas.microsoft.com/office/drawing/2014/main" id="{5D057EB4-B9A3-4BE5-A71A-6E45A6E788A3}"/>
              </a:ext>
            </a:extLst>
          </p:cNvPr>
          <p:cNvSpPr txBox="1">
            <a:spLocks noChangeArrowheads="1"/>
          </p:cNvSpPr>
          <p:nvPr/>
        </p:nvSpPr>
        <p:spPr bwMode="auto">
          <a:xfrm>
            <a:off x="4978400" y="6033852"/>
            <a:ext cx="71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  13</a:t>
            </a:r>
          </a:p>
        </p:txBody>
      </p:sp>
      <p:sp>
        <p:nvSpPr>
          <p:cNvPr id="22552" name="Text Box 24">
            <a:extLst>
              <a:ext uri="{FF2B5EF4-FFF2-40B4-BE49-F238E27FC236}">
                <a16:creationId xmlns:a16="http://schemas.microsoft.com/office/drawing/2014/main" id="{6299FD6D-A852-43BF-8E75-6677EE8DE8D6}"/>
              </a:ext>
            </a:extLst>
          </p:cNvPr>
          <p:cNvSpPr txBox="1">
            <a:spLocks noChangeArrowheads="1"/>
          </p:cNvSpPr>
          <p:nvPr/>
        </p:nvSpPr>
        <p:spPr bwMode="auto">
          <a:xfrm>
            <a:off x="6699800" y="5594454"/>
            <a:ext cx="2222500" cy="457200"/>
          </a:xfrm>
          <a:prstGeom prst="rect">
            <a:avLst/>
          </a:prstGeom>
          <a:noFill/>
          <a:ln>
            <a:noFill/>
          </a:ln>
          <a:effectLst/>
        </p:spPr>
        <p:txBody>
          <a:bodyPr>
            <a:spAutoFit/>
          </a:bodyPr>
          <a:lstStyle/>
          <a:p>
            <a:pPr eaLnBrk="1" hangingPunct="1">
              <a:spcBef>
                <a:spcPct val="50000"/>
              </a:spcBef>
              <a:defRPr/>
            </a:pPr>
            <a:r>
              <a:rPr lang="en-US" b="1" i="1" u="sng">
                <a:solidFill>
                  <a:srgbClr val="FF0000"/>
                </a:solidFill>
                <a:effectLst>
                  <a:outerShdw blurRad="38100" dist="38100" dir="2700000" algn="tl">
                    <a:srgbClr val="000000"/>
                  </a:outerShdw>
                </a:effectLst>
              </a:rPr>
              <a:t>CORRECT!</a:t>
            </a:r>
          </a:p>
        </p:txBody>
      </p:sp>
      <p:sp>
        <p:nvSpPr>
          <p:cNvPr id="22554" name="Freeform 26">
            <a:extLst>
              <a:ext uri="{FF2B5EF4-FFF2-40B4-BE49-F238E27FC236}">
                <a16:creationId xmlns:a16="http://schemas.microsoft.com/office/drawing/2014/main" id="{A2D5BC17-4BAF-4054-B4B8-46189AB0752C}"/>
              </a:ext>
            </a:extLst>
          </p:cNvPr>
          <p:cNvSpPr>
            <a:spLocks/>
          </p:cNvSpPr>
          <p:nvPr/>
        </p:nvSpPr>
        <p:spPr bwMode="auto">
          <a:xfrm rot="19922251">
            <a:off x="5680732" y="5289644"/>
            <a:ext cx="723477" cy="902756"/>
          </a:xfrm>
          <a:custGeom>
            <a:avLst/>
            <a:gdLst>
              <a:gd name="T0" fmla="*/ 0 w 599"/>
              <a:gd name="T1" fmla="*/ 2147483646 h 713"/>
              <a:gd name="T2" fmla="*/ 2147483646 w 599"/>
              <a:gd name="T3" fmla="*/ 2147483646 h 713"/>
              <a:gd name="T4" fmla="*/ 2147483646 w 599"/>
              <a:gd name="T5" fmla="*/ 2147483646 h 713"/>
              <a:gd name="T6" fmla="*/ 2147483646 w 599"/>
              <a:gd name="T7" fmla="*/ 2147483646 h 713"/>
              <a:gd name="T8" fmla="*/ 2147483646 w 599"/>
              <a:gd name="T9" fmla="*/ 0 h 71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99" h="713">
                <a:moveTo>
                  <a:pt x="0" y="656"/>
                </a:moveTo>
                <a:cubicBezTo>
                  <a:pt x="64" y="684"/>
                  <a:pt x="129" y="713"/>
                  <a:pt x="216" y="696"/>
                </a:cubicBezTo>
                <a:cubicBezTo>
                  <a:pt x="303" y="679"/>
                  <a:pt x="457" y="631"/>
                  <a:pt x="520" y="552"/>
                </a:cubicBezTo>
                <a:cubicBezTo>
                  <a:pt x="583" y="473"/>
                  <a:pt x="599" y="316"/>
                  <a:pt x="592" y="224"/>
                </a:cubicBezTo>
                <a:cubicBezTo>
                  <a:pt x="585" y="132"/>
                  <a:pt x="499" y="37"/>
                  <a:pt x="480" y="0"/>
                </a:cubicBezTo>
              </a:path>
            </a:pathLst>
          </a:custGeom>
          <a:noFill/>
          <a:ln w="38100" cmpd="sng">
            <a:solidFill>
              <a:schemeClr val="tx1"/>
            </a:solidFill>
            <a:round/>
            <a:headEnd type="none"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Text Box 20">
            <a:extLst>
              <a:ext uri="{FF2B5EF4-FFF2-40B4-BE49-F238E27FC236}">
                <a16:creationId xmlns:a16="http://schemas.microsoft.com/office/drawing/2014/main" id="{ED2DB1D7-C367-4897-A54D-0F543B02223C}"/>
              </a:ext>
            </a:extLst>
          </p:cNvPr>
          <p:cNvSpPr txBox="1">
            <a:spLocks noChangeArrowheads="1"/>
          </p:cNvSpPr>
          <p:nvPr/>
        </p:nvSpPr>
        <p:spPr bwMode="auto">
          <a:xfrm>
            <a:off x="88658" y="5130212"/>
            <a:ext cx="4724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000" dirty="0">
                <a:latin typeface="+mn-lt"/>
              </a:rPr>
              <a:t>Start with the original problem.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 calcmode="lin" valueType="num">
                                      <p:cBhvr additive="base">
                                        <p:cTn id="7" dur="500" fill="hold"/>
                                        <p:tgtEl>
                                          <p:spTgt spid="2253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253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2532">
                                            <p:txEl>
                                              <p:pRg st="0" end="0"/>
                                            </p:txEl>
                                          </p:spTgt>
                                        </p:tgtEl>
                                        <p:attrNameLst>
                                          <p:attrName>style.visibility</p:attrName>
                                        </p:attrNameLst>
                                      </p:cBhvr>
                                      <p:to>
                                        <p:strVal val="visible"/>
                                      </p:to>
                                    </p:set>
                                    <p:anim calcmode="lin" valueType="num">
                                      <p:cBhvr additive="base">
                                        <p:cTn id="13" dur="500" fill="hold"/>
                                        <p:tgtEl>
                                          <p:spTgt spid="22532">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253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22537"/>
                                        </p:tgtEl>
                                        <p:attrNameLst>
                                          <p:attrName>style.visibility</p:attrName>
                                        </p:attrNameLst>
                                      </p:cBhvr>
                                      <p:to>
                                        <p:strVal val="visible"/>
                                      </p:to>
                                    </p:set>
                                    <p:anim calcmode="lin" valueType="num">
                                      <p:cBhvr additive="base">
                                        <p:cTn id="19" dur="500" fill="hold"/>
                                        <p:tgtEl>
                                          <p:spTgt spid="22537"/>
                                        </p:tgtEl>
                                        <p:attrNameLst>
                                          <p:attrName>ppt_x</p:attrName>
                                        </p:attrNameLst>
                                      </p:cBhvr>
                                      <p:tavLst>
                                        <p:tav tm="0">
                                          <p:val>
                                            <p:strVal val="1+#ppt_w/2"/>
                                          </p:val>
                                        </p:tav>
                                        <p:tav tm="100000">
                                          <p:val>
                                            <p:strVal val="#ppt_x"/>
                                          </p:val>
                                        </p:tav>
                                      </p:tavLst>
                                    </p:anim>
                                    <p:anim calcmode="lin" valueType="num">
                                      <p:cBhvr additive="base">
                                        <p:cTn id="20" dur="500" fill="hold"/>
                                        <p:tgtEl>
                                          <p:spTgt spid="22537"/>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2540"/>
                                        </p:tgtEl>
                                        <p:attrNameLst>
                                          <p:attrName>style.visibility</p:attrName>
                                        </p:attrNameLst>
                                      </p:cBhvr>
                                      <p:to>
                                        <p:strVal val="visible"/>
                                      </p:to>
                                    </p:set>
                                    <p:anim calcmode="lin" valueType="num">
                                      <p:cBhvr additive="base">
                                        <p:cTn id="25" dur="500" fill="hold"/>
                                        <p:tgtEl>
                                          <p:spTgt spid="22540"/>
                                        </p:tgtEl>
                                        <p:attrNameLst>
                                          <p:attrName>ppt_x</p:attrName>
                                        </p:attrNameLst>
                                      </p:cBhvr>
                                      <p:tavLst>
                                        <p:tav tm="0">
                                          <p:val>
                                            <p:strVal val="0-#ppt_w/2"/>
                                          </p:val>
                                        </p:tav>
                                        <p:tav tm="100000">
                                          <p:val>
                                            <p:strVal val="#ppt_x"/>
                                          </p:val>
                                        </p:tav>
                                      </p:tavLst>
                                    </p:anim>
                                    <p:anim calcmode="lin" valueType="num">
                                      <p:cBhvr additive="base">
                                        <p:cTn id="26" dur="500" fill="hold"/>
                                        <p:tgtEl>
                                          <p:spTgt spid="22540"/>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22538"/>
                                        </p:tgtEl>
                                        <p:attrNameLst>
                                          <p:attrName>style.visibility</p:attrName>
                                        </p:attrNameLst>
                                      </p:cBhvr>
                                      <p:to>
                                        <p:strVal val="visible"/>
                                      </p:to>
                                    </p:set>
                                    <p:anim calcmode="lin" valueType="num">
                                      <p:cBhvr additive="base">
                                        <p:cTn id="31" dur="500" fill="hold"/>
                                        <p:tgtEl>
                                          <p:spTgt spid="22538"/>
                                        </p:tgtEl>
                                        <p:attrNameLst>
                                          <p:attrName>ppt_x</p:attrName>
                                        </p:attrNameLst>
                                      </p:cBhvr>
                                      <p:tavLst>
                                        <p:tav tm="0">
                                          <p:val>
                                            <p:strVal val="1+#ppt_w/2"/>
                                          </p:val>
                                        </p:tav>
                                        <p:tav tm="100000">
                                          <p:val>
                                            <p:strVal val="#ppt_x"/>
                                          </p:val>
                                        </p:tav>
                                      </p:tavLst>
                                    </p:anim>
                                    <p:anim calcmode="lin" valueType="num">
                                      <p:cBhvr additive="base">
                                        <p:cTn id="32" dur="500" fill="hold"/>
                                        <p:tgtEl>
                                          <p:spTgt spid="22538"/>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2541"/>
                                        </p:tgtEl>
                                        <p:attrNameLst>
                                          <p:attrName>style.visibility</p:attrName>
                                        </p:attrNameLst>
                                      </p:cBhvr>
                                      <p:to>
                                        <p:strVal val="visible"/>
                                      </p:to>
                                    </p:set>
                                    <p:anim calcmode="lin" valueType="num">
                                      <p:cBhvr additive="base">
                                        <p:cTn id="37" dur="500" fill="hold"/>
                                        <p:tgtEl>
                                          <p:spTgt spid="22541"/>
                                        </p:tgtEl>
                                        <p:attrNameLst>
                                          <p:attrName>ppt_x</p:attrName>
                                        </p:attrNameLst>
                                      </p:cBhvr>
                                      <p:tavLst>
                                        <p:tav tm="0">
                                          <p:val>
                                            <p:strVal val="0-#ppt_w/2"/>
                                          </p:val>
                                        </p:tav>
                                        <p:tav tm="100000">
                                          <p:val>
                                            <p:strVal val="#ppt_x"/>
                                          </p:val>
                                        </p:tav>
                                      </p:tavLst>
                                    </p:anim>
                                    <p:anim calcmode="lin" valueType="num">
                                      <p:cBhvr additive="base">
                                        <p:cTn id="38" dur="500" fill="hold"/>
                                        <p:tgtEl>
                                          <p:spTgt spid="22541"/>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22539"/>
                                        </p:tgtEl>
                                        <p:attrNameLst>
                                          <p:attrName>style.visibility</p:attrName>
                                        </p:attrNameLst>
                                      </p:cBhvr>
                                      <p:to>
                                        <p:strVal val="visible"/>
                                      </p:to>
                                    </p:set>
                                    <p:anim calcmode="lin" valueType="num">
                                      <p:cBhvr additive="base">
                                        <p:cTn id="43" dur="500" fill="hold"/>
                                        <p:tgtEl>
                                          <p:spTgt spid="22539"/>
                                        </p:tgtEl>
                                        <p:attrNameLst>
                                          <p:attrName>ppt_x</p:attrName>
                                        </p:attrNameLst>
                                      </p:cBhvr>
                                      <p:tavLst>
                                        <p:tav tm="0">
                                          <p:val>
                                            <p:strVal val="1+#ppt_w/2"/>
                                          </p:val>
                                        </p:tav>
                                        <p:tav tm="100000">
                                          <p:val>
                                            <p:strVal val="#ppt_x"/>
                                          </p:val>
                                        </p:tav>
                                      </p:tavLst>
                                    </p:anim>
                                    <p:anim calcmode="lin" valueType="num">
                                      <p:cBhvr additive="base">
                                        <p:cTn id="44" dur="500" fill="hold"/>
                                        <p:tgtEl>
                                          <p:spTgt spid="22539"/>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16" presetClass="entr" presetSubtype="26" fill="hold" grpId="0" nodeType="clickEffect">
                                  <p:stCondLst>
                                    <p:cond delay="0"/>
                                  </p:stCondLst>
                                  <p:childTnLst>
                                    <p:set>
                                      <p:cBhvr>
                                        <p:cTn id="48" dur="1" fill="hold">
                                          <p:stCondLst>
                                            <p:cond delay="0"/>
                                          </p:stCondLst>
                                        </p:cTn>
                                        <p:tgtEl>
                                          <p:spTgt spid="22533"/>
                                        </p:tgtEl>
                                        <p:attrNameLst>
                                          <p:attrName>style.visibility</p:attrName>
                                        </p:attrNameLst>
                                      </p:cBhvr>
                                      <p:to>
                                        <p:strVal val="visible"/>
                                      </p:to>
                                    </p:set>
                                    <p:animEffect transition="in" filter="barn(inHorizontal)">
                                      <p:cBhvr>
                                        <p:cTn id="49" dur="500"/>
                                        <p:tgtEl>
                                          <p:spTgt spid="22533"/>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5" presetClass="entr" presetSubtype="10" fill="hold" grpId="0" nodeType="clickEffect">
                                  <p:stCondLst>
                                    <p:cond delay="0"/>
                                  </p:stCondLst>
                                  <p:childTnLst>
                                    <p:set>
                                      <p:cBhvr>
                                        <p:cTn id="53" dur="1" fill="hold">
                                          <p:stCondLst>
                                            <p:cond delay="0"/>
                                          </p:stCondLst>
                                        </p:cTn>
                                        <p:tgtEl>
                                          <p:spTgt spid="22534"/>
                                        </p:tgtEl>
                                        <p:attrNameLst>
                                          <p:attrName>style.visibility</p:attrName>
                                        </p:attrNameLst>
                                      </p:cBhvr>
                                      <p:to>
                                        <p:strVal val="visible"/>
                                      </p:to>
                                    </p:set>
                                    <p:animEffect transition="in" filter="checkerboard(across)">
                                      <p:cBhvr>
                                        <p:cTn id="54" dur="500"/>
                                        <p:tgtEl>
                                          <p:spTgt spid="22534"/>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22545"/>
                                        </p:tgtEl>
                                        <p:attrNameLst>
                                          <p:attrName>style.visibility</p:attrName>
                                        </p:attrNameLst>
                                      </p:cBhvr>
                                      <p:to>
                                        <p:strVal val="visible"/>
                                      </p:to>
                                    </p:set>
                                    <p:animEffect transition="in" filter="wipe(down)">
                                      <p:cBhvr>
                                        <p:cTn id="59" dur="500"/>
                                        <p:tgtEl>
                                          <p:spTgt spid="22545"/>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22535"/>
                                        </p:tgtEl>
                                        <p:attrNameLst>
                                          <p:attrName>style.visibility</p:attrName>
                                        </p:attrNameLst>
                                      </p:cBhvr>
                                      <p:to>
                                        <p:strVal val="visible"/>
                                      </p:to>
                                    </p:set>
                                    <p:animEffect transition="in" filter="blinds(horizontal)">
                                      <p:cBhvr>
                                        <p:cTn id="64" dur="500"/>
                                        <p:tgtEl>
                                          <p:spTgt spid="22535"/>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22542"/>
                                        </p:tgtEl>
                                        <p:attrNameLst>
                                          <p:attrName>style.visibility</p:attrName>
                                        </p:attrNameLst>
                                      </p:cBhvr>
                                      <p:to>
                                        <p:strVal val="visible"/>
                                      </p:to>
                                    </p:set>
                                    <p:animEffect transition="in" filter="blinds(horizontal)">
                                      <p:cBhvr>
                                        <p:cTn id="69" dur="500"/>
                                        <p:tgtEl>
                                          <p:spTgt spid="22542"/>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2" presetClass="entr" presetSubtype="8" fill="hold" grpId="0" nodeType="clickEffect">
                                  <p:stCondLst>
                                    <p:cond delay="0"/>
                                  </p:stCondLst>
                                  <p:childTnLst>
                                    <p:set>
                                      <p:cBhvr>
                                        <p:cTn id="73" dur="1" fill="hold">
                                          <p:stCondLst>
                                            <p:cond delay="0"/>
                                          </p:stCondLst>
                                        </p:cTn>
                                        <p:tgtEl>
                                          <p:spTgt spid="22536"/>
                                        </p:tgtEl>
                                        <p:attrNameLst>
                                          <p:attrName>style.visibility</p:attrName>
                                        </p:attrNameLst>
                                      </p:cBhvr>
                                      <p:to>
                                        <p:strVal val="visible"/>
                                      </p:to>
                                    </p:set>
                                    <p:anim calcmode="lin" valueType="num">
                                      <p:cBhvr additive="base">
                                        <p:cTn id="74" dur="500" fill="hold"/>
                                        <p:tgtEl>
                                          <p:spTgt spid="22536"/>
                                        </p:tgtEl>
                                        <p:attrNameLst>
                                          <p:attrName>ppt_x</p:attrName>
                                        </p:attrNameLst>
                                      </p:cBhvr>
                                      <p:tavLst>
                                        <p:tav tm="0">
                                          <p:val>
                                            <p:strVal val="0-#ppt_w/2"/>
                                          </p:val>
                                        </p:tav>
                                        <p:tav tm="100000">
                                          <p:val>
                                            <p:strVal val="#ppt_x"/>
                                          </p:val>
                                        </p:tav>
                                      </p:tavLst>
                                    </p:anim>
                                    <p:anim calcmode="lin" valueType="num">
                                      <p:cBhvr additive="base">
                                        <p:cTn id="75" dur="500" fill="hold"/>
                                        <p:tgtEl>
                                          <p:spTgt spid="22536"/>
                                        </p:tgtEl>
                                        <p:attrNameLst>
                                          <p:attrName>ppt_y</p:attrName>
                                        </p:attrNameLst>
                                      </p:cBhvr>
                                      <p:tavLst>
                                        <p:tav tm="0">
                                          <p:val>
                                            <p:strVal val="#ppt_y"/>
                                          </p:val>
                                        </p:tav>
                                        <p:tav tm="100000">
                                          <p:val>
                                            <p:strVal val="#ppt_y"/>
                                          </p:val>
                                        </p:tav>
                                      </p:tavLst>
                                    </p:anim>
                                  </p:childTnLst>
                                </p:cTn>
                              </p:par>
                            </p:childTnLst>
                          </p:cTn>
                        </p:par>
                      </p:childTnLst>
                    </p:cTn>
                  </p:par>
                  <p:par>
                    <p:cTn id="76" fill="hold" nodeType="clickPar">
                      <p:stCondLst>
                        <p:cond delay="indefinite"/>
                      </p:stCondLst>
                      <p:childTnLst>
                        <p:par>
                          <p:cTn id="77" fill="hold" nodeType="withGroup">
                            <p:stCondLst>
                              <p:cond delay="0"/>
                            </p:stCondLst>
                            <p:childTnLst>
                              <p:par>
                                <p:cTn id="78" presetID="15" presetClass="entr" presetSubtype="0" fill="hold" grpId="0" nodeType="clickEffect">
                                  <p:stCondLst>
                                    <p:cond delay="0"/>
                                  </p:stCondLst>
                                  <p:childTnLst>
                                    <p:set>
                                      <p:cBhvr>
                                        <p:cTn id="79" dur="1" fill="hold">
                                          <p:stCondLst>
                                            <p:cond delay="0"/>
                                          </p:stCondLst>
                                        </p:cTn>
                                        <p:tgtEl>
                                          <p:spTgt spid="22544"/>
                                        </p:tgtEl>
                                        <p:attrNameLst>
                                          <p:attrName>style.visibility</p:attrName>
                                        </p:attrNameLst>
                                      </p:cBhvr>
                                      <p:to>
                                        <p:strVal val="visible"/>
                                      </p:to>
                                    </p:set>
                                    <p:anim calcmode="lin" valueType="num">
                                      <p:cBhvr>
                                        <p:cTn id="80" dur="1000" fill="hold"/>
                                        <p:tgtEl>
                                          <p:spTgt spid="22544"/>
                                        </p:tgtEl>
                                        <p:attrNameLst>
                                          <p:attrName>ppt_w</p:attrName>
                                        </p:attrNameLst>
                                      </p:cBhvr>
                                      <p:tavLst>
                                        <p:tav tm="0">
                                          <p:val>
                                            <p:fltVal val="0"/>
                                          </p:val>
                                        </p:tav>
                                        <p:tav tm="100000">
                                          <p:val>
                                            <p:strVal val="#ppt_w"/>
                                          </p:val>
                                        </p:tav>
                                      </p:tavLst>
                                    </p:anim>
                                    <p:anim calcmode="lin" valueType="num">
                                      <p:cBhvr>
                                        <p:cTn id="81" dur="1000" fill="hold"/>
                                        <p:tgtEl>
                                          <p:spTgt spid="22544"/>
                                        </p:tgtEl>
                                        <p:attrNameLst>
                                          <p:attrName>ppt_h</p:attrName>
                                        </p:attrNameLst>
                                      </p:cBhvr>
                                      <p:tavLst>
                                        <p:tav tm="0">
                                          <p:val>
                                            <p:fltVal val="0"/>
                                          </p:val>
                                        </p:tav>
                                        <p:tav tm="100000">
                                          <p:val>
                                            <p:strVal val="#ppt_h"/>
                                          </p:val>
                                        </p:tav>
                                      </p:tavLst>
                                    </p:anim>
                                    <p:anim calcmode="lin" valueType="num">
                                      <p:cBhvr>
                                        <p:cTn id="82" dur="1000" fill="hold"/>
                                        <p:tgtEl>
                                          <p:spTgt spid="22544"/>
                                        </p:tgtEl>
                                        <p:attrNameLst>
                                          <p:attrName>ppt_x</p:attrName>
                                        </p:attrNameLst>
                                      </p:cBhvr>
                                      <p:tavLst>
                                        <p:tav tm="0" fmla="#ppt_x+(cos(-2*pi*(1-$))*-#ppt_x-sin(-2*pi*(1-$))*(1-#ppt_y))*(1-$)">
                                          <p:val>
                                            <p:fltVal val="0"/>
                                          </p:val>
                                        </p:tav>
                                        <p:tav tm="100000">
                                          <p:val>
                                            <p:fltVal val="1"/>
                                          </p:val>
                                        </p:tav>
                                      </p:tavLst>
                                    </p:anim>
                                    <p:anim calcmode="lin" valueType="num">
                                      <p:cBhvr>
                                        <p:cTn id="83" dur="1000" fill="hold"/>
                                        <p:tgtEl>
                                          <p:spTgt spid="2254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84" fill="hold" nodeType="clickPar">
                      <p:stCondLst>
                        <p:cond delay="indefinite"/>
                      </p:stCondLst>
                      <p:childTnLst>
                        <p:par>
                          <p:cTn id="85" fill="hold" nodeType="withGroup">
                            <p:stCondLst>
                              <p:cond delay="0"/>
                            </p:stCondLst>
                            <p:childTnLst>
                              <p:par>
                                <p:cTn id="86" presetID="15" presetClass="entr" presetSubtype="0" fill="hold" grpId="0" nodeType="clickEffect">
                                  <p:stCondLst>
                                    <p:cond delay="0"/>
                                  </p:stCondLst>
                                  <p:childTnLst>
                                    <p:set>
                                      <p:cBhvr>
                                        <p:cTn id="87" dur="1" fill="hold">
                                          <p:stCondLst>
                                            <p:cond delay="0"/>
                                          </p:stCondLst>
                                        </p:cTn>
                                        <p:tgtEl>
                                          <p:spTgt spid="22553"/>
                                        </p:tgtEl>
                                        <p:attrNameLst>
                                          <p:attrName>style.visibility</p:attrName>
                                        </p:attrNameLst>
                                      </p:cBhvr>
                                      <p:to>
                                        <p:strVal val="visible"/>
                                      </p:to>
                                    </p:set>
                                    <p:anim calcmode="lin" valueType="num">
                                      <p:cBhvr>
                                        <p:cTn id="88" dur="1000" fill="hold"/>
                                        <p:tgtEl>
                                          <p:spTgt spid="22553"/>
                                        </p:tgtEl>
                                        <p:attrNameLst>
                                          <p:attrName>ppt_w</p:attrName>
                                        </p:attrNameLst>
                                      </p:cBhvr>
                                      <p:tavLst>
                                        <p:tav tm="0">
                                          <p:val>
                                            <p:fltVal val="0"/>
                                          </p:val>
                                        </p:tav>
                                        <p:tav tm="100000">
                                          <p:val>
                                            <p:strVal val="#ppt_w"/>
                                          </p:val>
                                        </p:tav>
                                      </p:tavLst>
                                    </p:anim>
                                    <p:anim calcmode="lin" valueType="num">
                                      <p:cBhvr>
                                        <p:cTn id="89" dur="1000" fill="hold"/>
                                        <p:tgtEl>
                                          <p:spTgt spid="22553"/>
                                        </p:tgtEl>
                                        <p:attrNameLst>
                                          <p:attrName>ppt_h</p:attrName>
                                        </p:attrNameLst>
                                      </p:cBhvr>
                                      <p:tavLst>
                                        <p:tav tm="0">
                                          <p:val>
                                            <p:fltVal val="0"/>
                                          </p:val>
                                        </p:tav>
                                        <p:tav tm="100000">
                                          <p:val>
                                            <p:strVal val="#ppt_h"/>
                                          </p:val>
                                        </p:tav>
                                      </p:tavLst>
                                    </p:anim>
                                    <p:anim calcmode="lin" valueType="num">
                                      <p:cBhvr>
                                        <p:cTn id="90" dur="1000" fill="hold"/>
                                        <p:tgtEl>
                                          <p:spTgt spid="22553"/>
                                        </p:tgtEl>
                                        <p:attrNameLst>
                                          <p:attrName>ppt_x</p:attrName>
                                        </p:attrNameLst>
                                      </p:cBhvr>
                                      <p:tavLst>
                                        <p:tav tm="0" fmla="#ppt_x+(cos(-2*pi*(1-$))*-#ppt_x-sin(-2*pi*(1-$))*(1-#ppt_y))*(1-$)">
                                          <p:val>
                                            <p:fltVal val="0"/>
                                          </p:val>
                                        </p:tav>
                                        <p:tav tm="100000">
                                          <p:val>
                                            <p:fltVal val="1"/>
                                          </p:val>
                                        </p:tav>
                                      </p:tavLst>
                                    </p:anim>
                                    <p:anim calcmode="lin" valueType="num">
                                      <p:cBhvr>
                                        <p:cTn id="91" dur="1000" fill="hold"/>
                                        <p:tgtEl>
                                          <p:spTgt spid="2255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92" fill="hold" nodeType="clickPar">
                      <p:stCondLst>
                        <p:cond delay="indefinite"/>
                      </p:stCondLst>
                      <p:childTnLst>
                        <p:par>
                          <p:cTn id="93" fill="hold" nodeType="withGroup">
                            <p:stCondLst>
                              <p:cond delay="0"/>
                            </p:stCondLst>
                            <p:childTnLst>
                              <p:par>
                                <p:cTn id="94" presetID="22" presetClass="entr" presetSubtype="8" fill="hold" grpId="0" nodeType="clickEffect">
                                  <p:stCondLst>
                                    <p:cond delay="0"/>
                                  </p:stCondLst>
                                  <p:childTnLst>
                                    <p:set>
                                      <p:cBhvr>
                                        <p:cTn id="95" dur="1" fill="hold">
                                          <p:stCondLst>
                                            <p:cond delay="0"/>
                                          </p:stCondLst>
                                        </p:cTn>
                                        <p:tgtEl>
                                          <p:spTgt spid="22546"/>
                                        </p:tgtEl>
                                        <p:attrNameLst>
                                          <p:attrName>style.visibility</p:attrName>
                                        </p:attrNameLst>
                                      </p:cBhvr>
                                      <p:to>
                                        <p:strVal val="visible"/>
                                      </p:to>
                                    </p:set>
                                    <p:animEffect transition="in" filter="wipe(left)">
                                      <p:cBhvr>
                                        <p:cTn id="96" dur="1000"/>
                                        <p:tgtEl>
                                          <p:spTgt spid="22546"/>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22" presetClass="entr" presetSubtype="8" fill="hold" grpId="0" nodeType="clickEffect">
                                  <p:stCondLst>
                                    <p:cond delay="0"/>
                                  </p:stCondLst>
                                  <p:childTnLst>
                                    <p:set>
                                      <p:cBhvr>
                                        <p:cTn id="100" dur="1" fill="hold">
                                          <p:stCondLst>
                                            <p:cond delay="0"/>
                                          </p:stCondLst>
                                        </p:cTn>
                                        <p:tgtEl>
                                          <p:spTgt spid="22547"/>
                                        </p:tgtEl>
                                        <p:attrNameLst>
                                          <p:attrName>style.visibility</p:attrName>
                                        </p:attrNameLst>
                                      </p:cBhvr>
                                      <p:to>
                                        <p:strVal val="visible"/>
                                      </p:to>
                                    </p:set>
                                    <p:animEffect transition="in" filter="wipe(left)">
                                      <p:cBhvr>
                                        <p:cTn id="101" dur="1000"/>
                                        <p:tgtEl>
                                          <p:spTgt spid="22547"/>
                                        </p:tgtEl>
                                      </p:cBhvr>
                                    </p:animEffec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22" presetClass="entr" presetSubtype="8" fill="hold" grpId="0" nodeType="clickEffect">
                                  <p:stCondLst>
                                    <p:cond delay="0"/>
                                  </p:stCondLst>
                                  <p:childTnLst>
                                    <p:set>
                                      <p:cBhvr>
                                        <p:cTn id="105" dur="1" fill="hold">
                                          <p:stCondLst>
                                            <p:cond delay="0"/>
                                          </p:stCondLst>
                                        </p:cTn>
                                        <p:tgtEl>
                                          <p:spTgt spid="22549"/>
                                        </p:tgtEl>
                                        <p:attrNameLst>
                                          <p:attrName>style.visibility</p:attrName>
                                        </p:attrNameLst>
                                      </p:cBhvr>
                                      <p:to>
                                        <p:strVal val="visible"/>
                                      </p:to>
                                    </p:set>
                                    <p:animEffect transition="in" filter="wipe(left)">
                                      <p:cBhvr>
                                        <p:cTn id="106" dur="500"/>
                                        <p:tgtEl>
                                          <p:spTgt spid="22549"/>
                                        </p:tgtEl>
                                      </p:cBhvr>
                                    </p:animEffec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22" presetClass="entr" presetSubtype="8" fill="hold" grpId="0" nodeType="clickEffect">
                                  <p:stCondLst>
                                    <p:cond delay="0"/>
                                  </p:stCondLst>
                                  <p:childTnLst>
                                    <p:set>
                                      <p:cBhvr>
                                        <p:cTn id="110" dur="1" fill="hold">
                                          <p:stCondLst>
                                            <p:cond delay="0"/>
                                          </p:stCondLst>
                                        </p:cTn>
                                        <p:tgtEl>
                                          <p:spTgt spid="22550"/>
                                        </p:tgtEl>
                                        <p:attrNameLst>
                                          <p:attrName>style.visibility</p:attrName>
                                        </p:attrNameLst>
                                      </p:cBhvr>
                                      <p:to>
                                        <p:strVal val="visible"/>
                                      </p:to>
                                    </p:set>
                                    <p:animEffect transition="in" filter="wipe(left)">
                                      <p:cBhvr>
                                        <p:cTn id="111" dur="1000"/>
                                        <p:tgtEl>
                                          <p:spTgt spid="22550"/>
                                        </p:tgtEl>
                                      </p:cBhvr>
                                    </p:animEffec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22" presetClass="entr" presetSubtype="8" fill="hold" grpId="0" nodeType="clickEffect">
                                  <p:stCondLst>
                                    <p:cond delay="0"/>
                                  </p:stCondLst>
                                  <p:childTnLst>
                                    <p:set>
                                      <p:cBhvr>
                                        <p:cTn id="115" dur="1" fill="hold">
                                          <p:stCondLst>
                                            <p:cond delay="0"/>
                                          </p:stCondLst>
                                        </p:cTn>
                                        <p:tgtEl>
                                          <p:spTgt spid="22551"/>
                                        </p:tgtEl>
                                        <p:attrNameLst>
                                          <p:attrName>style.visibility</p:attrName>
                                        </p:attrNameLst>
                                      </p:cBhvr>
                                      <p:to>
                                        <p:strVal val="visible"/>
                                      </p:to>
                                    </p:set>
                                    <p:animEffect transition="in" filter="wipe(left)">
                                      <p:cBhvr>
                                        <p:cTn id="116" dur="1000"/>
                                        <p:tgtEl>
                                          <p:spTgt spid="22551"/>
                                        </p:tgtEl>
                                      </p:cBhvr>
                                    </p:animEffect>
                                  </p:childTnLst>
                                </p:cTn>
                              </p:par>
                            </p:childTnLst>
                          </p:cTn>
                        </p:par>
                        <p:par>
                          <p:cTn id="117" fill="hold" nodeType="afterGroup">
                            <p:stCondLst>
                              <p:cond delay="1000"/>
                            </p:stCondLst>
                            <p:childTnLst>
                              <p:par>
                                <p:cTn id="118" presetID="22" presetClass="entr" presetSubtype="4" fill="hold" nodeType="afterEffect">
                                  <p:stCondLst>
                                    <p:cond delay="0"/>
                                  </p:stCondLst>
                                  <p:childTnLst>
                                    <p:set>
                                      <p:cBhvr>
                                        <p:cTn id="119" dur="1" fill="hold">
                                          <p:stCondLst>
                                            <p:cond delay="0"/>
                                          </p:stCondLst>
                                        </p:cTn>
                                        <p:tgtEl>
                                          <p:spTgt spid="22554"/>
                                        </p:tgtEl>
                                        <p:attrNameLst>
                                          <p:attrName>style.visibility</p:attrName>
                                        </p:attrNameLst>
                                      </p:cBhvr>
                                      <p:to>
                                        <p:strVal val="visible"/>
                                      </p:to>
                                    </p:set>
                                    <p:animEffect transition="in" filter="wipe(down)">
                                      <p:cBhvr>
                                        <p:cTn id="120" dur="500"/>
                                        <p:tgtEl>
                                          <p:spTgt spid="22554"/>
                                        </p:tgtEl>
                                      </p:cBhvr>
                                    </p:animEffec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22" presetClass="entr" presetSubtype="4" fill="hold" nodeType="clickEffect">
                                  <p:stCondLst>
                                    <p:cond delay="0"/>
                                  </p:stCondLst>
                                  <p:childTnLst>
                                    <p:set>
                                      <p:cBhvr>
                                        <p:cTn id="124" dur="1" fill="hold">
                                          <p:stCondLst>
                                            <p:cond delay="0"/>
                                          </p:stCondLst>
                                        </p:cTn>
                                        <p:tgtEl>
                                          <p:spTgt spid="22552">
                                            <p:txEl>
                                              <p:pRg st="0" end="0"/>
                                            </p:txEl>
                                          </p:spTgt>
                                        </p:tgtEl>
                                        <p:attrNameLst>
                                          <p:attrName>style.visibility</p:attrName>
                                        </p:attrNameLst>
                                      </p:cBhvr>
                                      <p:to>
                                        <p:strVal val="visible"/>
                                      </p:to>
                                    </p:set>
                                    <p:animEffect transition="in" filter="wipe(down)">
                                      <p:cBhvr>
                                        <p:cTn id="125" dur="500"/>
                                        <p:tgtEl>
                                          <p:spTgt spid="22552">
                                            <p:txEl>
                                              <p:pRg st="0" end="0"/>
                                            </p:txEl>
                                          </p:spTgt>
                                        </p:tgtEl>
                                      </p:cBhvr>
                                    </p:animEffect>
                                  </p:childTnLst>
                                </p:cTn>
                              </p:par>
                            </p:childTnLst>
                          </p:cTn>
                        </p:par>
                      </p:childTnLst>
                    </p:cTn>
                  </p:par>
                  <p:par>
                    <p:cTn id="126" fill="hold">
                      <p:stCondLst>
                        <p:cond delay="indefinite"/>
                      </p:stCondLst>
                      <p:childTnLst>
                        <p:par>
                          <p:cTn id="127" fill="hold">
                            <p:stCondLst>
                              <p:cond delay="0"/>
                            </p:stCondLst>
                            <p:childTnLst>
                              <p:par>
                                <p:cTn id="128" presetID="22" presetClass="entr" presetSubtype="8" fill="hold" grpId="0" nodeType="clickEffect">
                                  <p:stCondLst>
                                    <p:cond delay="0"/>
                                  </p:stCondLst>
                                  <p:childTnLst>
                                    <p:set>
                                      <p:cBhvr>
                                        <p:cTn id="129" dur="1" fill="hold">
                                          <p:stCondLst>
                                            <p:cond delay="0"/>
                                          </p:stCondLst>
                                        </p:cTn>
                                        <p:tgtEl>
                                          <p:spTgt spid="26"/>
                                        </p:tgtEl>
                                        <p:attrNameLst>
                                          <p:attrName>style.visibility</p:attrName>
                                        </p:attrNameLst>
                                      </p:cBhvr>
                                      <p:to>
                                        <p:strVal val="visible"/>
                                      </p:to>
                                    </p:set>
                                    <p:animEffect transition="in" filter="wipe(left)">
                                      <p:cBhvr>
                                        <p:cTn id="130"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53" grpId="0" animBg="1"/>
      <p:bldP spid="22531" grpId="0" build="p" autoUpdateAnimBg="0"/>
      <p:bldP spid="22532" grpId="0" build="p" autoUpdateAnimBg="0"/>
      <p:bldP spid="22533" grpId="0" animBg="1" autoUpdateAnimBg="0"/>
      <p:bldP spid="22534" grpId="0" autoUpdateAnimBg="0"/>
      <p:bldP spid="22535" grpId="0" autoUpdateAnimBg="0"/>
      <p:bldP spid="22536" grpId="0" autoUpdateAnimBg="0"/>
      <p:bldP spid="22537" grpId="0" autoUpdateAnimBg="0"/>
      <p:bldP spid="22538" grpId="0" autoUpdateAnimBg="0"/>
      <p:bldP spid="22539" grpId="0" autoUpdateAnimBg="0"/>
      <p:bldP spid="22540" grpId="0" autoUpdateAnimBg="0"/>
      <p:bldP spid="22541" grpId="0" autoUpdateAnimBg="0"/>
      <p:bldP spid="22542" grpId="0" autoUpdateAnimBg="0"/>
      <p:bldP spid="22544" grpId="0" autoUpdateAnimBg="0"/>
      <p:bldP spid="22545" grpId="0" animBg="1" autoUpdateAnimBg="0"/>
      <p:bldP spid="22546" grpId="0"/>
      <p:bldP spid="22547" grpId="0"/>
      <p:bldP spid="22549" grpId="0"/>
      <p:bldP spid="22550" grpId="0"/>
      <p:bldP spid="22551" grpId="0"/>
      <p:bldP spid="26"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a:extLst>
              <a:ext uri="{FF2B5EF4-FFF2-40B4-BE49-F238E27FC236}">
                <a16:creationId xmlns:a16="http://schemas.microsoft.com/office/drawing/2014/main" id="{39E0A30F-D785-4229-BB0E-11BA45099FE9}"/>
              </a:ext>
            </a:extLst>
          </p:cNvPr>
          <p:cNvSpPr>
            <a:spLocks noGrp="1" noChangeArrowheads="1"/>
          </p:cNvSpPr>
          <p:nvPr>
            <p:ph type="title"/>
          </p:nvPr>
        </p:nvSpPr>
        <p:spPr>
          <a:xfrm>
            <a:off x="-180528" y="39135"/>
            <a:ext cx="9341526" cy="1143000"/>
          </a:xfrm>
        </p:spPr>
        <p:txBody>
          <a:bodyPr>
            <a:normAutofit fontScale="90000"/>
          </a:bodyPr>
          <a:lstStyle/>
          <a:p>
            <a:pPr algn="ctr" eaLnBrk="1" hangingPunct="1"/>
            <a:r>
              <a:rPr lang="en-US" altLang="en-US" sz="4000" dirty="0">
                <a:solidFill>
                  <a:srgbClr val="FF0000"/>
                </a:solidFill>
              </a:rPr>
              <a:t>Practice: One-step Equations </a:t>
            </a:r>
            <a:r>
              <a:rPr lang="en-US" altLang="en-US" sz="3000" i="1" dirty="0">
                <a:solidFill>
                  <a:srgbClr val="FF0000"/>
                </a:solidFill>
              </a:rPr>
              <a:t>with subtraction</a:t>
            </a:r>
          </a:p>
        </p:txBody>
      </p:sp>
      <p:sp>
        <p:nvSpPr>
          <p:cNvPr id="11268" name="Text Box 4">
            <a:extLst>
              <a:ext uri="{FF2B5EF4-FFF2-40B4-BE49-F238E27FC236}">
                <a16:creationId xmlns:a16="http://schemas.microsoft.com/office/drawing/2014/main" id="{3322181C-1951-4C31-993C-8184AD3F1696}"/>
              </a:ext>
            </a:extLst>
          </p:cNvPr>
          <p:cNvSpPr txBox="1">
            <a:spLocks noChangeArrowheads="1"/>
          </p:cNvSpPr>
          <p:nvPr/>
        </p:nvSpPr>
        <p:spPr bwMode="auto">
          <a:xfrm>
            <a:off x="541730" y="1151741"/>
            <a:ext cx="6176570" cy="3231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defRPr sz="2400">
                <a:solidFill>
                  <a:schemeClr val="tx1"/>
                </a:solidFill>
                <a:latin typeface="Arial" panose="020B0604020202020204" pitchFamily="34" charset="0"/>
              </a:defRPr>
            </a:lvl1pPr>
            <a:lvl2pPr marL="914400" indent="-457200">
              <a:defRPr sz="2400">
                <a:solidFill>
                  <a:schemeClr val="tx1"/>
                </a:solidFill>
                <a:latin typeface="Arial" panose="020B0604020202020204" pitchFamily="34" charset="0"/>
              </a:defRPr>
            </a:lvl2pPr>
            <a:lvl3pPr marL="1371600" indent="-457200">
              <a:defRPr sz="2400">
                <a:solidFill>
                  <a:schemeClr val="tx1"/>
                </a:solidFill>
                <a:latin typeface="Arial" panose="020B0604020202020204" pitchFamily="34" charset="0"/>
              </a:defRPr>
            </a:lvl3pPr>
            <a:lvl4pPr marL="1828800" indent="-457200">
              <a:defRPr sz="2400">
                <a:solidFill>
                  <a:schemeClr val="tx1"/>
                </a:solidFill>
                <a:latin typeface="Arial" panose="020B0604020202020204" pitchFamily="34" charset="0"/>
              </a:defRPr>
            </a:lvl4pPr>
            <a:lvl5pPr marL="2286000" indent="-457200">
              <a:defRPr sz="2400">
                <a:solidFill>
                  <a:schemeClr val="tx1"/>
                </a:solidFill>
                <a:latin typeface="Arial" panose="020B0604020202020204" pitchFamily="34" charset="0"/>
              </a:defRPr>
            </a:lvl5pPr>
            <a:lvl6pPr marL="2743200" indent="-457200" eaLnBrk="0" fontAlgn="base" hangingPunct="0">
              <a:spcBef>
                <a:spcPct val="0"/>
              </a:spcBef>
              <a:spcAft>
                <a:spcPct val="0"/>
              </a:spcAft>
              <a:defRPr sz="2400">
                <a:solidFill>
                  <a:schemeClr val="tx1"/>
                </a:solidFill>
                <a:latin typeface="Arial" panose="020B0604020202020204" pitchFamily="34" charset="0"/>
              </a:defRPr>
            </a:lvl6pPr>
            <a:lvl7pPr marL="3200400" indent="-457200" eaLnBrk="0" fontAlgn="base" hangingPunct="0">
              <a:spcBef>
                <a:spcPct val="0"/>
              </a:spcBef>
              <a:spcAft>
                <a:spcPct val="0"/>
              </a:spcAft>
              <a:defRPr sz="2400">
                <a:solidFill>
                  <a:schemeClr val="tx1"/>
                </a:solidFill>
                <a:latin typeface="Arial" panose="020B0604020202020204" pitchFamily="34" charset="0"/>
              </a:defRPr>
            </a:lvl7pPr>
            <a:lvl8pPr marL="3657600" indent="-457200" eaLnBrk="0" fontAlgn="base" hangingPunct="0">
              <a:spcBef>
                <a:spcPct val="0"/>
              </a:spcBef>
              <a:spcAft>
                <a:spcPct val="0"/>
              </a:spcAft>
              <a:defRPr sz="2400">
                <a:solidFill>
                  <a:schemeClr val="tx1"/>
                </a:solidFill>
                <a:latin typeface="Arial" panose="020B0604020202020204" pitchFamily="34" charset="0"/>
              </a:defRPr>
            </a:lvl8pPr>
            <a:lvl9pPr marL="4114800" indent="-457200" eaLnBrk="0" fontAlgn="base" hangingPunct="0">
              <a:spcBef>
                <a:spcPct val="0"/>
              </a:spcBef>
              <a:spcAft>
                <a:spcPct val="0"/>
              </a:spcAft>
              <a:defRPr sz="2400">
                <a:solidFill>
                  <a:schemeClr val="tx1"/>
                </a:solidFill>
                <a:latin typeface="Arial" panose="020B0604020202020204" pitchFamily="34" charset="0"/>
              </a:defRPr>
            </a:lvl9pPr>
          </a:lstStyle>
          <a:p>
            <a:pPr marL="0" indent="0" eaLnBrk="1" hangingPunct="1">
              <a:spcBef>
                <a:spcPct val="50000"/>
              </a:spcBef>
            </a:pPr>
            <a:r>
              <a:rPr lang="en-US" altLang="en-US" dirty="0"/>
              <a:t>1.  </a:t>
            </a:r>
            <a:r>
              <a:rPr lang="en-US" altLang="en-US" dirty="0">
                <a:highlight>
                  <a:srgbClr val="00FFFF"/>
                </a:highlight>
              </a:rPr>
              <a:t>n – 18 = 2</a:t>
            </a:r>
          </a:p>
          <a:p>
            <a:pPr eaLnBrk="1" hangingPunct="1">
              <a:spcBef>
                <a:spcPct val="50000"/>
              </a:spcBef>
              <a:buFontTx/>
              <a:buAutoNum type="arabicPeriod"/>
            </a:pPr>
            <a:endParaRPr lang="en-US" altLang="en-US" dirty="0"/>
          </a:p>
          <a:p>
            <a:pPr eaLnBrk="1" hangingPunct="1">
              <a:spcBef>
                <a:spcPct val="50000"/>
              </a:spcBef>
              <a:buFontTx/>
              <a:buAutoNum type="arabicPeriod"/>
            </a:pPr>
            <a:endParaRPr lang="en-US" altLang="en-US" dirty="0"/>
          </a:p>
          <a:p>
            <a:pPr eaLnBrk="1" hangingPunct="1">
              <a:spcBef>
                <a:spcPct val="50000"/>
              </a:spcBef>
              <a:buFontTx/>
              <a:buAutoNum type="arabicPeriod"/>
            </a:pPr>
            <a:endParaRPr lang="en-US" altLang="en-US" dirty="0"/>
          </a:p>
          <a:p>
            <a:pPr eaLnBrk="1" hangingPunct="1">
              <a:spcBef>
                <a:spcPct val="50000"/>
              </a:spcBef>
              <a:buFontTx/>
              <a:buAutoNum type="arabicPeriod"/>
            </a:pPr>
            <a:endParaRPr lang="en-US" altLang="en-US" dirty="0"/>
          </a:p>
          <a:p>
            <a:pPr eaLnBrk="1" hangingPunct="1">
              <a:spcBef>
                <a:spcPct val="50000"/>
              </a:spcBef>
            </a:pPr>
            <a:r>
              <a:rPr lang="en-US" altLang="en-US" dirty="0"/>
              <a:t>2. </a:t>
            </a:r>
            <a:r>
              <a:rPr lang="en-US" altLang="en-US" dirty="0">
                <a:highlight>
                  <a:srgbClr val="00FFFF"/>
                </a:highlight>
              </a:rPr>
              <a:t> m – 11 = 1</a:t>
            </a:r>
          </a:p>
        </p:txBody>
      </p:sp>
      <p:sp>
        <p:nvSpPr>
          <p:cNvPr id="29711" name="Rectangle 15">
            <a:extLst>
              <a:ext uri="{FF2B5EF4-FFF2-40B4-BE49-F238E27FC236}">
                <a16:creationId xmlns:a16="http://schemas.microsoft.com/office/drawing/2014/main" id="{207FF17D-537C-4DDC-A22E-D802403D4EA9}"/>
              </a:ext>
            </a:extLst>
          </p:cNvPr>
          <p:cNvSpPr>
            <a:spLocks noChangeArrowheads="1"/>
          </p:cNvSpPr>
          <p:nvPr/>
        </p:nvSpPr>
        <p:spPr bwMode="auto">
          <a:xfrm>
            <a:off x="1388465" y="2162995"/>
            <a:ext cx="1447800" cy="495300"/>
          </a:xfrm>
          <a:prstGeom prst="rect">
            <a:avLst/>
          </a:prstGeom>
          <a:solidFill>
            <a:srgbClr val="FFCC00"/>
          </a:solidFill>
          <a:ln w="7620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latin typeface="Arial" panose="020B0604020202020204" pitchFamily="34" charset="0"/>
            </a:endParaRPr>
          </a:p>
        </p:txBody>
      </p:sp>
      <p:sp>
        <p:nvSpPr>
          <p:cNvPr id="29712" name="Text Box 16">
            <a:extLst>
              <a:ext uri="{FF2B5EF4-FFF2-40B4-BE49-F238E27FC236}">
                <a16:creationId xmlns:a16="http://schemas.microsoft.com/office/drawing/2014/main" id="{8979B6C9-69B4-4C18-9546-DABEF7B078FD}"/>
              </a:ext>
            </a:extLst>
          </p:cNvPr>
          <p:cNvSpPr txBox="1">
            <a:spLocks noChangeArrowheads="1"/>
          </p:cNvSpPr>
          <p:nvPr/>
        </p:nvSpPr>
        <p:spPr bwMode="auto">
          <a:xfrm>
            <a:off x="1229715" y="1623705"/>
            <a:ext cx="1892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solidFill>
                  <a:srgbClr val="FF0000"/>
                </a:solidFill>
                <a:latin typeface="Arial" panose="020B0604020202020204" pitchFamily="34" charset="0"/>
              </a:rPr>
              <a:t>+ 18   +18</a:t>
            </a:r>
          </a:p>
        </p:txBody>
      </p:sp>
      <p:sp>
        <p:nvSpPr>
          <p:cNvPr id="29715" name="Text Box 19">
            <a:extLst>
              <a:ext uri="{FF2B5EF4-FFF2-40B4-BE49-F238E27FC236}">
                <a16:creationId xmlns:a16="http://schemas.microsoft.com/office/drawing/2014/main" id="{D120F87B-91BA-4F38-AFCC-0D047C233BCF}"/>
              </a:ext>
            </a:extLst>
          </p:cNvPr>
          <p:cNvSpPr txBox="1">
            <a:spLocks noChangeArrowheads="1"/>
          </p:cNvSpPr>
          <p:nvPr/>
        </p:nvSpPr>
        <p:spPr bwMode="auto">
          <a:xfrm>
            <a:off x="1388465" y="2166610"/>
            <a:ext cx="1282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2400">
                <a:latin typeface="Arial" panose="020B0604020202020204" pitchFamily="34" charset="0"/>
              </a:rPr>
              <a:t>n = 20</a:t>
            </a:r>
          </a:p>
        </p:txBody>
      </p:sp>
      <p:sp>
        <p:nvSpPr>
          <p:cNvPr id="29716" name="Text Box 20">
            <a:extLst>
              <a:ext uri="{FF2B5EF4-FFF2-40B4-BE49-F238E27FC236}">
                <a16:creationId xmlns:a16="http://schemas.microsoft.com/office/drawing/2014/main" id="{F85DFCEA-4D6A-49B7-B595-264F7197E504}"/>
              </a:ext>
            </a:extLst>
          </p:cNvPr>
          <p:cNvSpPr txBox="1">
            <a:spLocks noChangeArrowheads="1"/>
          </p:cNvSpPr>
          <p:nvPr/>
        </p:nvSpPr>
        <p:spPr bwMode="auto">
          <a:xfrm>
            <a:off x="4576297" y="1478001"/>
            <a:ext cx="3733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Now check: 20 – 18 = ?</a:t>
            </a:r>
          </a:p>
        </p:txBody>
      </p:sp>
      <p:sp>
        <p:nvSpPr>
          <p:cNvPr id="29717" name="Text Box 21">
            <a:extLst>
              <a:ext uri="{FF2B5EF4-FFF2-40B4-BE49-F238E27FC236}">
                <a16:creationId xmlns:a16="http://schemas.microsoft.com/office/drawing/2014/main" id="{9A78809E-FBB1-442A-AD5E-BE34B7D9FB67}"/>
              </a:ext>
            </a:extLst>
          </p:cNvPr>
          <p:cNvSpPr txBox="1">
            <a:spLocks noChangeArrowheads="1"/>
          </p:cNvSpPr>
          <p:nvPr/>
        </p:nvSpPr>
        <p:spPr bwMode="auto">
          <a:xfrm>
            <a:off x="7073900" y="1977766"/>
            <a:ext cx="1409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a:latin typeface="Arial" panose="020B0604020202020204" pitchFamily="34" charset="0"/>
              </a:rPr>
              <a:t>2 = 2 </a:t>
            </a:r>
            <a:r>
              <a:rPr lang="en-US" altLang="en-US" sz="2400">
                <a:latin typeface="Arial" panose="020B0604020202020204" pitchFamily="34" charset="0"/>
                <a:sym typeface="Wingdings" panose="05000000000000000000" pitchFamily="2" charset="2"/>
              </a:rPr>
              <a:t></a:t>
            </a:r>
          </a:p>
        </p:txBody>
      </p:sp>
      <p:sp>
        <p:nvSpPr>
          <p:cNvPr id="29725" name="Rectangle 29">
            <a:extLst>
              <a:ext uri="{FF2B5EF4-FFF2-40B4-BE49-F238E27FC236}">
                <a16:creationId xmlns:a16="http://schemas.microsoft.com/office/drawing/2014/main" id="{2A227A80-3D10-42E9-A92A-395FC70A3F23}"/>
              </a:ext>
            </a:extLst>
          </p:cNvPr>
          <p:cNvSpPr>
            <a:spLocks noChangeArrowheads="1"/>
          </p:cNvSpPr>
          <p:nvPr/>
        </p:nvSpPr>
        <p:spPr bwMode="auto">
          <a:xfrm>
            <a:off x="1568450" y="4874736"/>
            <a:ext cx="1447800" cy="495300"/>
          </a:xfrm>
          <a:prstGeom prst="rect">
            <a:avLst/>
          </a:prstGeom>
          <a:solidFill>
            <a:srgbClr val="FFCC00"/>
          </a:solidFill>
          <a:ln w="7620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latin typeface="Arial" panose="020B0604020202020204" pitchFamily="34" charset="0"/>
            </a:endParaRPr>
          </a:p>
        </p:txBody>
      </p:sp>
      <p:sp>
        <p:nvSpPr>
          <p:cNvPr id="29726" name="Text Box 30">
            <a:extLst>
              <a:ext uri="{FF2B5EF4-FFF2-40B4-BE49-F238E27FC236}">
                <a16:creationId xmlns:a16="http://schemas.microsoft.com/office/drawing/2014/main" id="{0A53843F-EE29-4977-BB8E-46DA0453133C}"/>
              </a:ext>
            </a:extLst>
          </p:cNvPr>
          <p:cNvSpPr txBox="1">
            <a:spLocks noChangeArrowheads="1"/>
          </p:cNvSpPr>
          <p:nvPr/>
        </p:nvSpPr>
        <p:spPr bwMode="auto">
          <a:xfrm>
            <a:off x="1346200" y="4398159"/>
            <a:ext cx="1892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solidFill>
                  <a:srgbClr val="FF0000"/>
                </a:solidFill>
                <a:latin typeface="Arial" panose="020B0604020202020204" pitchFamily="34" charset="0"/>
              </a:rPr>
              <a:t>+ 11  + 11</a:t>
            </a:r>
          </a:p>
        </p:txBody>
      </p:sp>
      <p:sp>
        <p:nvSpPr>
          <p:cNvPr id="29729" name="Text Box 33">
            <a:extLst>
              <a:ext uri="{FF2B5EF4-FFF2-40B4-BE49-F238E27FC236}">
                <a16:creationId xmlns:a16="http://schemas.microsoft.com/office/drawing/2014/main" id="{6FD3E3EB-A5AB-4916-9A78-F7D3B63DD19E}"/>
              </a:ext>
            </a:extLst>
          </p:cNvPr>
          <p:cNvSpPr txBox="1">
            <a:spLocks noChangeArrowheads="1"/>
          </p:cNvSpPr>
          <p:nvPr/>
        </p:nvSpPr>
        <p:spPr bwMode="auto">
          <a:xfrm>
            <a:off x="1602349" y="4912836"/>
            <a:ext cx="1282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2400">
                <a:latin typeface="Arial" panose="020B0604020202020204" pitchFamily="34" charset="0"/>
              </a:rPr>
              <a:t>m = 12</a:t>
            </a:r>
          </a:p>
        </p:txBody>
      </p:sp>
      <p:sp>
        <p:nvSpPr>
          <p:cNvPr id="29730" name="Text Box 34">
            <a:extLst>
              <a:ext uri="{FF2B5EF4-FFF2-40B4-BE49-F238E27FC236}">
                <a16:creationId xmlns:a16="http://schemas.microsoft.com/office/drawing/2014/main" id="{9FE516AF-16C7-4AD6-B792-7BE3AC903F8E}"/>
              </a:ext>
            </a:extLst>
          </p:cNvPr>
          <p:cNvSpPr txBox="1">
            <a:spLocks noChangeArrowheads="1"/>
          </p:cNvSpPr>
          <p:nvPr/>
        </p:nvSpPr>
        <p:spPr bwMode="auto">
          <a:xfrm>
            <a:off x="4489450" y="4373597"/>
            <a:ext cx="3733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Now check: 12 – 11 = ?</a:t>
            </a:r>
          </a:p>
        </p:txBody>
      </p:sp>
      <p:sp>
        <p:nvSpPr>
          <p:cNvPr id="29731" name="Text Box 35">
            <a:extLst>
              <a:ext uri="{FF2B5EF4-FFF2-40B4-BE49-F238E27FC236}">
                <a16:creationId xmlns:a16="http://schemas.microsoft.com/office/drawing/2014/main" id="{82929D91-F35E-4108-A544-6942E6A94878}"/>
              </a:ext>
            </a:extLst>
          </p:cNvPr>
          <p:cNvSpPr txBox="1">
            <a:spLocks noChangeArrowheads="1"/>
          </p:cNvSpPr>
          <p:nvPr/>
        </p:nvSpPr>
        <p:spPr bwMode="auto">
          <a:xfrm>
            <a:off x="6926645" y="4965700"/>
            <a:ext cx="1409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1 = 1 </a:t>
            </a:r>
            <a:r>
              <a:rPr lang="en-US" altLang="en-US" sz="2400" dirty="0">
                <a:latin typeface="Arial" panose="020B0604020202020204" pitchFamily="34" charset="0"/>
                <a:sym typeface="Wingdings" panose="05000000000000000000" pitchFamily="2" charset="2"/>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9712"/>
                                        </p:tgtEl>
                                        <p:attrNameLst>
                                          <p:attrName>style.visibility</p:attrName>
                                        </p:attrNameLst>
                                      </p:cBhvr>
                                      <p:to>
                                        <p:strVal val="visible"/>
                                      </p:to>
                                    </p:set>
                                    <p:animEffect transition="in" filter="wipe(left)">
                                      <p:cBhvr>
                                        <p:cTn id="7" dur="1000"/>
                                        <p:tgtEl>
                                          <p:spTgt spid="297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9715"/>
                                        </p:tgtEl>
                                        <p:attrNameLst>
                                          <p:attrName>style.visibility</p:attrName>
                                        </p:attrNameLst>
                                      </p:cBhvr>
                                      <p:to>
                                        <p:strVal val="visible"/>
                                      </p:to>
                                    </p:set>
                                    <p:animEffect transition="in" filter="wipe(left)">
                                      <p:cBhvr>
                                        <p:cTn id="12" dur="1000"/>
                                        <p:tgtEl>
                                          <p:spTgt spid="29715"/>
                                        </p:tgtEl>
                                      </p:cBhvr>
                                    </p:animEffect>
                                  </p:childTnLst>
                                </p:cTn>
                              </p:par>
                            </p:childTnLst>
                          </p:cTn>
                        </p:par>
                        <p:par>
                          <p:cTn id="13" fill="hold" nodeType="afterGroup">
                            <p:stCondLst>
                              <p:cond delay="1000"/>
                            </p:stCondLst>
                            <p:childTnLst>
                              <p:par>
                                <p:cTn id="14" presetID="15" presetClass="entr" presetSubtype="0" fill="hold" grpId="0" nodeType="afterEffect">
                                  <p:stCondLst>
                                    <p:cond delay="0"/>
                                  </p:stCondLst>
                                  <p:childTnLst>
                                    <p:set>
                                      <p:cBhvr>
                                        <p:cTn id="15" dur="1" fill="hold">
                                          <p:stCondLst>
                                            <p:cond delay="0"/>
                                          </p:stCondLst>
                                        </p:cTn>
                                        <p:tgtEl>
                                          <p:spTgt spid="29711"/>
                                        </p:tgtEl>
                                        <p:attrNameLst>
                                          <p:attrName>style.visibility</p:attrName>
                                        </p:attrNameLst>
                                      </p:cBhvr>
                                      <p:to>
                                        <p:strVal val="visible"/>
                                      </p:to>
                                    </p:set>
                                    <p:anim calcmode="lin" valueType="num">
                                      <p:cBhvr>
                                        <p:cTn id="16" dur="1000" fill="hold"/>
                                        <p:tgtEl>
                                          <p:spTgt spid="29711"/>
                                        </p:tgtEl>
                                        <p:attrNameLst>
                                          <p:attrName>ppt_w</p:attrName>
                                        </p:attrNameLst>
                                      </p:cBhvr>
                                      <p:tavLst>
                                        <p:tav tm="0">
                                          <p:val>
                                            <p:fltVal val="0"/>
                                          </p:val>
                                        </p:tav>
                                        <p:tav tm="100000">
                                          <p:val>
                                            <p:strVal val="#ppt_w"/>
                                          </p:val>
                                        </p:tav>
                                      </p:tavLst>
                                    </p:anim>
                                    <p:anim calcmode="lin" valueType="num">
                                      <p:cBhvr>
                                        <p:cTn id="17" dur="1000" fill="hold"/>
                                        <p:tgtEl>
                                          <p:spTgt spid="29711"/>
                                        </p:tgtEl>
                                        <p:attrNameLst>
                                          <p:attrName>ppt_h</p:attrName>
                                        </p:attrNameLst>
                                      </p:cBhvr>
                                      <p:tavLst>
                                        <p:tav tm="0">
                                          <p:val>
                                            <p:fltVal val="0"/>
                                          </p:val>
                                        </p:tav>
                                        <p:tav tm="100000">
                                          <p:val>
                                            <p:strVal val="#ppt_h"/>
                                          </p:val>
                                        </p:tav>
                                      </p:tavLst>
                                    </p:anim>
                                    <p:anim calcmode="lin" valueType="num">
                                      <p:cBhvr>
                                        <p:cTn id="18" dur="1000" fill="hold"/>
                                        <p:tgtEl>
                                          <p:spTgt spid="29711"/>
                                        </p:tgtEl>
                                        <p:attrNameLst>
                                          <p:attrName>ppt_x</p:attrName>
                                        </p:attrNameLst>
                                      </p:cBhvr>
                                      <p:tavLst>
                                        <p:tav tm="0" fmla="#ppt_x+(cos(-2*pi*(1-$))*-#ppt_x-sin(-2*pi*(1-$))*(1-#ppt_y))*(1-$)">
                                          <p:val>
                                            <p:fltVal val="0"/>
                                          </p:val>
                                        </p:tav>
                                        <p:tav tm="100000">
                                          <p:val>
                                            <p:fltVal val="1"/>
                                          </p:val>
                                        </p:tav>
                                      </p:tavLst>
                                    </p:anim>
                                    <p:anim calcmode="lin" valueType="num">
                                      <p:cBhvr>
                                        <p:cTn id="19" dur="1000" fill="hold"/>
                                        <p:tgtEl>
                                          <p:spTgt spid="29711"/>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29716"/>
                                        </p:tgtEl>
                                        <p:attrNameLst>
                                          <p:attrName>style.visibility</p:attrName>
                                        </p:attrNameLst>
                                      </p:cBhvr>
                                      <p:to>
                                        <p:strVal val="visible"/>
                                      </p:to>
                                    </p:set>
                                    <p:animEffect transition="in" filter="wipe(left)">
                                      <p:cBhvr>
                                        <p:cTn id="24" dur="1000"/>
                                        <p:tgtEl>
                                          <p:spTgt spid="2971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29717"/>
                                        </p:tgtEl>
                                        <p:attrNameLst>
                                          <p:attrName>style.visibility</p:attrName>
                                        </p:attrNameLst>
                                      </p:cBhvr>
                                      <p:to>
                                        <p:strVal val="visible"/>
                                      </p:to>
                                    </p:set>
                                    <p:animEffect transition="in" filter="wipe(left)">
                                      <p:cBhvr>
                                        <p:cTn id="29" dur="2000"/>
                                        <p:tgtEl>
                                          <p:spTgt spid="29717"/>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29726"/>
                                        </p:tgtEl>
                                        <p:attrNameLst>
                                          <p:attrName>style.visibility</p:attrName>
                                        </p:attrNameLst>
                                      </p:cBhvr>
                                      <p:to>
                                        <p:strVal val="visible"/>
                                      </p:to>
                                    </p:set>
                                    <p:animEffect transition="in" filter="wipe(left)">
                                      <p:cBhvr>
                                        <p:cTn id="34" dur="1000"/>
                                        <p:tgtEl>
                                          <p:spTgt spid="29726"/>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29729"/>
                                        </p:tgtEl>
                                        <p:attrNameLst>
                                          <p:attrName>style.visibility</p:attrName>
                                        </p:attrNameLst>
                                      </p:cBhvr>
                                      <p:to>
                                        <p:strVal val="visible"/>
                                      </p:to>
                                    </p:set>
                                    <p:animEffect transition="in" filter="wipe(left)">
                                      <p:cBhvr>
                                        <p:cTn id="39" dur="1000"/>
                                        <p:tgtEl>
                                          <p:spTgt spid="29729"/>
                                        </p:tgtEl>
                                      </p:cBhvr>
                                    </p:animEffect>
                                  </p:childTnLst>
                                </p:cTn>
                              </p:par>
                            </p:childTnLst>
                          </p:cTn>
                        </p:par>
                        <p:par>
                          <p:cTn id="40" fill="hold" nodeType="afterGroup">
                            <p:stCondLst>
                              <p:cond delay="1000"/>
                            </p:stCondLst>
                            <p:childTnLst>
                              <p:par>
                                <p:cTn id="41" presetID="15" presetClass="entr" presetSubtype="0" fill="hold" grpId="0" nodeType="afterEffect">
                                  <p:stCondLst>
                                    <p:cond delay="0"/>
                                  </p:stCondLst>
                                  <p:childTnLst>
                                    <p:set>
                                      <p:cBhvr>
                                        <p:cTn id="42" dur="1" fill="hold">
                                          <p:stCondLst>
                                            <p:cond delay="0"/>
                                          </p:stCondLst>
                                        </p:cTn>
                                        <p:tgtEl>
                                          <p:spTgt spid="29725"/>
                                        </p:tgtEl>
                                        <p:attrNameLst>
                                          <p:attrName>style.visibility</p:attrName>
                                        </p:attrNameLst>
                                      </p:cBhvr>
                                      <p:to>
                                        <p:strVal val="visible"/>
                                      </p:to>
                                    </p:set>
                                    <p:anim calcmode="lin" valueType="num">
                                      <p:cBhvr>
                                        <p:cTn id="43" dur="1000" fill="hold"/>
                                        <p:tgtEl>
                                          <p:spTgt spid="29725"/>
                                        </p:tgtEl>
                                        <p:attrNameLst>
                                          <p:attrName>ppt_w</p:attrName>
                                        </p:attrNameLst>
                                      </p:cBhvr>
                                      <p:tavLst>
                                        <p:tav tm="0">
                                          <p:val>
                                            <p:fltVal val="0"/>
                                          </p:val>
                                        </p:tav>
                                        <p:tav tm="100000">
                                          <p:val>
                                            <p:strVal val="#ppt_w"/>
                                          </p:val>
                                        </p:tav>
                                      </p:tavLst>
                                    </p:anim>
                                    <p:anim calcmode="lin" valueType="num">
                                      <p:cBhvr>
                                        <p:cTn id="44" dur="1000" fill="hold"/>
                                        <p:tgtEl>
                                          <p:spTgt spid="29725"/>
                                        </p:tgtEl>
                                        <p:attrNameLst>
                                          <p:attrName>ppt_h</p:attrName>
                                        </p:attrNameLst>
                                      </p:cBhvr>
                                      <p:tavLst>
                                        <p:tav tm="0">
                                          <p:val>
                                            <p:fltVal val="0"/>
                                          </p:val>
                                        </p:tav>
                                        <p:tav tm="100000">
                                          <p:val>
                                            <p:strVal val="#ppt_h"/>
                                          </p:val>
                                        </p:tav>
                                      </p:tavLst>
                                    </p:anim>
                                    <p:anim calcmode="lin" valueType="num">
                                      <p:cBhvr>
                                        <p:cTn id="45" dur="1000" fill="hold"/>
                                        <p:tgtEl>
                                          <p:spTgt spid="29725"/>
                                        </p:tgtEl>
                                        <p:attrNameLst>
                                          <p:attrName>ppt_x</p:attrName>
                                        </p:attrNameLst>
                                      </p:cBhvr>
                                      <p:tavLst>
                                        <p:tav tm="0" fmla="#ppt_x+(cos(-2*pi*(1-$))*-#ppt_x-sin(-2*pi*(1-$))*(1-#ppt_y))*(1-$)">
                                          <p:val>
                                            <p:fltVal val="0"/>
                                          </p:val>
                                        </p:tav>
                                        <p:tav tm="100000">
                                          <p:val>
                                            <p:fltVal val="1"/>
                                          </p:val>
                                        </p:tav>
                                      </p:tavLst>
                                    </p:anim>
                                    <p:anim calcmode="lin" valueType="num">
                                      <p:cBhvr>
                                        <p:cTn id="46" dur="1000" fill="hold"/>
                                        <p:tgtEl>
                                          <p:spTgt spid="2972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29730"/>
                                        </p:tgtEl>
                                        <p:attrNameLst>
                                          <p:attrName>style.visibility</p:attrName>
                                        </p:attrNameLst>
                                      </p:cBhvr>
                                      <p:to>
                                        <p:strVal val="visible"/>
                                      </p:to>
                                    </p:set>
                                    <p:animEffect transition="in" filter="wipe(left)">
                                      <p:cBhvr>
                                        <p:cTn id="51" dur="1000"/>
                                        <p:tgtEl>
                                          <p:spTgt spid="29730"/>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29731"/>
                                        </p:tgtEl>
                                        <p:attrNameLst>
                                          <p:attrName>style.visibility</p:attrName>
                                        </p:attrNameLst>
                                      </p:cBhvr>
                                      <p:to>
                                        <p:strVal val="visible"/>
                                      </p:to>
                                    </p:set>
                                    <p:animEffect transition="in" filter="wipe(left)">
                                      <p:cBhvr>
                                        <p:cTn id="56" dur="2000"/>
                                        <p:tgtEl>
                                          <p:spTgt spid="297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11" grpId="0" animBg="1"/>
      <p:bldP spid="29712" grpId="0"/>
      <p:bldP spid="29715" grpId="0"/>
      <p:bldP spid="29716" grpId="0"/>
      <p:bldP spid="29717" grpId="0"/>
      <p:bldP spid="29725" grpId="0" animBg="1"/>
      <p:bldP spid="29726" grpId="0"/>
      <p:bldP spid="29729" grpId="0"/>
      <p:bldP spid="29730" grpId="0"/>
      <p:bldP spid="29731" grpId="0"/>
    </p:bld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58" name="Rectangle 26">
            <a:extLst>
              <a:ext uri="{FF2B5EF4-FFF2-40B4-BE49-F238E27FC236}">
                <a16:creationId xmlns:a16="http://schemas.microsoft.com/office/drawing/2014/main" id="{47AD73A8-6D23-418A-BAF6-615AE49463CA}"/>
              </a:ext>
            </a:extLst>
          </p:cNvPr>
          <p:cNvSpPr>
            <a:spLocks noChangeArrowheads="1"/>
          </p:cNvSpPr>
          <p:nvPr/>
        </p:nvSpPr>
        <p:spPr bwMode="auto">
          <a:xfrm>
            <a:off x="3302000" y="3911600"/>
            <a:ext cx="1435100" cy="622300"/>
          </a:xfrm>
          <a:prstGeom prst="rect">
            <a:avLst/>
          </a:prstGeom>
          <a:solidFill>
            <a:srgbClr val="FFCC00"/>
          </a:solidFill>
          <a:ln w="7620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latin typeface="Arial" panose="020B0604020202020204" pitchFamily="34" charset="0"/>
            </a:endParaRPr>
          </a:p>
        </p:txBody>
      </p:sp>
      <p:sp>
        <p:nvSpPr>
          <p:cNvPr id="12291" name="Rectangle 2">
            <a:extLst>
              <a:ext uri="{FF2B5EF4-FFF2-40B4-BE49-F238E27FC236}">
                <a16:creationId xmlns:a16="http://schemas.microsoft.com/office/drawing/2014/main" id="{8FDC69EE-931B-4DD8-B871-8920AE73244C}"/>
              </a:ext>
            </a:extLst>
          </p:cNvPr>
          <p:cNvSpPr>
            <a:spLocks noGrp="1" noChangeArrowheads="1"/>
          </p:cNvSpPr>
          <p:nvPr>
            <p:ph type="title"/>
          </p:nvPr>
        </p:nvSpPr>
        <p:spPr>
          <a:xfrm>
            <a:off x="621060" y="127000"/>
            <a:ext cx="8206680" cy="914400"/>
          </a:xfrm>
        </p:spPr>
        <p:txBody>
          <a:bodyPr>
            <a:normAutofit fontScale="90000"/>
          </a:bodyPr>
          <a:lstStyle/>
          <a:p>
            <a:pPr algn="ctr" eaLnBrk="1" hangingPunct="1"/>
            <a:r>
              <a:rPr lang="en-US" altLang="en-US" sz="4000" dirty="0">
                <a:solidFill>
                  <a:srgbClr val="FF0000"/>
                </a:solidFill>
                <a:latin typeface="+mn-lt"/>
              </a:rPr>
              <a:t>One-Step Equations </a:t>
            </a:r>
            <a:r>
              <a:rPr lang="en-US" altLang="en-US" sz="3200" dirty="0">
                <a:solidFill>
                  <a:srgbClr val="FF0000"/>
                </a:solidFill>
                <a:latin typeface="+mn-lt"/>
              </a:rPr>
              <a:t>with multiplication</a:t>
            </a:r>
          </a:p>
        </p:txBody>
      </p:sp>
      <p:sp>
        <p:nvSpPr>
          <p:cNvPr id="18435" name="Rectangle 3">
            <a:extLst>
              <a:ext uri="{FF2B5EF4-FFF2-40B4-BE49-F238E27FC236}">
                <a16:creationId xmlns:a16="http://schemas.microsoft.com/office/drawing/2014/main" id="{278A1F32-DB7A-4D78-AD1E-7B5935CC933A}"/>
              </a:ext>
            </a:extLst>
          </p:cNvPr>
          <p:cNvSpPr>
            <a:spLocks noGrp="1" noChangeArrowheads="1"/>
          </p:cNvSpPr>
          <p:nvPr>
            <p:ph type="body" idx="1"/>
          </p:nvPr>
        </p:nvSpPr>
        <p:spPr>
          <a:xfrm>
            <a:off x="2502486" y="982761"/>
            <a:ext cx="4114800" cy="533400"/>
          </a:xfrm>
        </p:spPr>
        <p:txBody>
          <a:bodyPr>
            <a:normAutofit/>
          </a:bodyPr>
          <a:lstStyle/>
          <a:p>
            <a:pPr eaLnBrk="1" hangingPunct="1">
              <a:spcBef>
                <a:spcPct val="50000"/>
              </a:spcBef>
              <a:buFontTx/>
              <a:buNone/>
            </a:pPr>
            <a:r>
              <a:rPr lang="en-US" altLang="en-US" sz="2400" b="1" u="sng" dirty="0">
                <a:latin typeface="Arial" panose="020B0604020202020204" pitchFamily="34" charset="0"/>
              </a:rPr>
              <a:t>Example 3</a:t>
            </a:r>
            <a:r>
              <a:rPr lang="en-US" altLang="en-US" sz="2400" b="1" dirty="0">
                <a:latin typeface="Arial" panose="020B0604020202020204" pitchFamily="34" charset="0"/>
              </a:rPr>
              <a:t>   Solve 6a = 12</a:t>
            </a:r>
            <a:endParaRPr lang="en-US" altLang="en-US" b="1" dirty="0"/>
          </a:p>
        </p:txBody>
      </p:sp>
      <p:sp>
        <p:nvSpPr>
          <p:cNvPr id="18436" name="Text Box 4">
            <a:extLst>
              <a:ext uri="{FF2B5EF4-FFF2-40B4-BE49-F238E27FC236}">
                <a16:creationId xmlns:a16="http://schemas.microsoft.com/office/drawing/2014/main" id="{325D4F7A-797A-4FE6-B730-169A53C9A443}"/>
              </a:ext>
            </a:extLst>
          </p:cNvPr>
          <p:cNvSpPr txBox="1">
            <a:spLocks noChangeArrowheads="1"/>
          </p:cNvSpPr>
          <p:nvPr/>
        </p:nvSpPr>
        <p:spPr bwMode="auto">
          <a:xfrm>
            <a:off x="685800" y="1651000"/>
            <a:ext cx="26241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dirty="0">
                <a:solidFill>
                  <a:srgbClr val="008000"/>
                </a:solidFill>
                <a:latin typeface="Arial" panose="020B0604020202020204" pitchFamily="34" charset="0"/>
              </a:rPr>
              <a:t>What is the variable?</a:t>
            </a:r>
            <a:r>
              <a:rPr lang="en-US" altLang="en-US" sz="2000" dirty="0">
                <a:latin typeface="Arial" panose="020B0604020202020204" pitchFamily="34" charset="0"/>
              </a:rPr>
              <a:t> </a:t>
            </a:r>
          </a:p>
        </p:txBody>
      </p:sp>
      <p:sp>
        <p:nvSpPr>
          <p:cNvPr id="18437" name="Text Box 5">
            <a:extLst>
              <a:ext uri="{FF2B5EF4-FFF2-40B4-BE49-F238E27FC236}">
                <a16:creationId xmlns:a16="http://schemas.microsoft.com/office/drawing/2014/main" id="{41FD67AB-CD79-43BA-B426-B843584CC103}"/>
              </a:ext>
            </a:extLst>
          </p:cNvPr>
          <p:cNvSpPr txBox="1">
            <a:spLocks noChangeArrowheads="1"/>
          </p:cNvSpPr>
          <p:nvPr/>
        </p:nvSpPr>
        <p:spPr bwMode="auto">
          <a:xfrm>
            <a:off x="330200" y="3086100"/>
            <a:ext cx="2324100" cy="1323439"/>
          </a:xfrm>
          <a:prstGeom prst="rect">
            <a:avLst/>
          </a:prstGeom>
          <a:noFill/>
          <a:ln w="5715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2000" b="1" dirty="0">
                <a:latin typeface="+mn-lt"/>
              </a:rPr>
              <a:t>Using </a:t>
            </a:r>
            <a:r>
              <a:rPr lang="en-US" altLang="en-US" sz="2000" b="1" dirty="0">
                <a:solidFill>
                  <a:srgbClr val="008000"/>
                </a:solidFill>
                <a:latin typeface="+mn-lt"/>
              </a:rPr>
              <a:t>division </a:t>
            </a:r>
            <a:r>
              <a:rPr lang="en-US" altLang="en-US" sz="2000" b="1" dirty="0">
                <a:latin typeface="+mn-lt"/>
              </a:rPr>
              <a:t>divide both sides of the equation by –6.</a:t>
            </a:r>
          </a:p>
        </p:txBody>
      </p:sp>
      <p:sp>
        <p:nvSpPr>
          <p:cNvPr id="18438" name="Text Box 6">
            <a:extLst>
              <a:ext uri="{FF2B5EF4-FFF2-40B4-BE49-F238E27FC236}">
                <a16:creationId xmlns:a16="http://schemas.microsoft.com/office/drawing/2014/main" id="{E01C44CE-FF9C-424D-8F53-F0C073BC4718}"/>
              </a:ext>
            </a:extLst>
          </p:cNvPr>
          <p:cNvSpPr txBox="1">
            <a:spLocks noChangeArrowheads="1"/>
          </p:cNvSpPr>
          <p:nvPr/>
        </p:nvSpPr>
        <p:spPr bwMode="auto">
          <a:xfrm>
            <a:off x="3327986" y="3008508"/>
            <a:ext cx="1600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2400" dirty="0">
                <a:latin typeface="Arial" panose="020B0604020202020204" pitchFamily="34" charset="0"/>
              </a:rPr>
              <a:t>6 a = 12</a:t>
            </a:r>
          </a:p>
        </p:txBody>
      </p:sp>
      <p:sp>
        <p:nvSpPr>
          <p:cNvPr id="18439" name="Text Box 7">
            <a:extLst>
              <a:ext uri="{FF2B5EF4-FFF2-40B4-BE49-F238E27FC236}">
                <a16:creationId xmlns:a16="http://schemas.microsoft.com/office/drawing/2014/main" id="{4CE5D904-58C7-4384-8C8A-281BD7299461}"/>
              </a:ext>
            </a:extLst>
          </p:cNvPr>
          <p:cNvSpPr txBox="1">
            <a:spLocks noChangeArrowheads="1"/>
          </p:cNvSpPr>
          <p:nvPr/>
        </p:nvSpPr>
        <p:spPr bwMode="auto">
          <a:xfrm>
            <a:off x="3352800" y="3429000"/>
            <a:ext cx="60946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400" b="1" dirty="0">
                <a:solidFill>
                  <a:srgbClr val="FF0000"/>
                </a:solidFill>
                <a:latin typeface="Arial" panose="020B0604020202020204" pitchFamily="34" charset="0"/>
              </a:rPr>
              <a:t>÷ 6</a:t>
            </a:r>
            <a:endParaRPr lang="en-US" altLang="en-US" sz="2400" b="1" dirty="0">
              <a:solidFill>
                <a:srgbClr val="FF0000"/>
              </a:solidFill>
            </a:endParaRPr>
          </a:p>
        </p:txBody>
      </p:sp>
      <p:sp>
        <p:nvSpPr>
          <p:cNvPr id="18440" name="Text Box 8">
            <a:extLst>
              <a:ext uri="{FF2B5EF4-FFF2-40B4-BE49-F238E27FC236}">
                <a16:creationId xmlns:a16="http://schemas.microsoft.com/office/drawing/2014/main" id="{94C05330-8E30-4423-B420-6E1CE169BF4A}"/>
              </a:ext>
            </a:extLst>
          </p:cNvPr>
          <p:cNvSpPr txBox="1">
            <a:spLocks noChangeArrowheads="1"/>
          </p:cNvSpPr>
          <p:nvPr/>
        </p:nvSpPr>
        <p:spPr bwMode="auto">
          <a:xfrm>
            <a:off x="3467100" y="4013200"/>
            <a:ext cx="381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400">
                <a:latin typeface="Arial" panose="020B0604020202020204" pitchFamily="34" charset="0"/>
              </a:rPr>
              <a:t>a</a:t>
            </a:r>
          </a:p>
        </p:txBody>
      </p:sp>
      <p:sp>
        <p:nvSpPr>
          <p:cNvPr id="18441" name="Text Box 9">
            <a:extLst>
              <a:ext uri="{FF2B5EF4-FFF2-40B4-BE49-F238E27FC236}">
                <a16:creationId xmlns:a16="http://schemas.microsoft.com/office/drawing/2014/main" id="{964B0CA9-7533-4C72-90B8-82C2A7B1DDE7}"/>
              </a:ext>
            </a:extLst>
          </p:cNvPr>
          <p:cNvSpPr txBox="1">
            <a:spLocks noChangeArrowheads="1"/>
          </p:cNvSpPr>
          <p:nvPr/>
        </p:nvSpPr>
        <p:spPr bwMode="auto">
          <a:xfrm>
            <a:off x="3352800" y="1651000"/>
            <a:ext cx="2438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solidFill>
                  <a:schemeClr val="accent2"/>
                </a:solidFill>
                <a:latin typeface="Arial" panose="020B0604020202020204" pitchFamily="34" charset="0"/>
              </a:rPr>
              <a:t>The variable is a.</a:t>
            </a:r>
            <a:endParaRPr lang="en-US" altLang="en-US" sz="2400">
              <a:latin typeface="Arial" panose="020B0604020202020204" pitchFamily="34" charset="0"/>
            </a:endParaRPr>
          </a:p>
        </p:txBody>
      </p:sp>
      <p:sp>
        <p:nvSpPr>
          <p:cNvPr id="18442" name="Text Box 10">
            <a:extLst>
              <a:ext uri="{FF2B5EF4-FFF2-40B4-BE49-F238E27FC236}">
                <a16:creationId xmlns:a16="http://schemas.microsoft.com/office/drawing/2014/main" id="{9C44B459-0A5D-4623-87BF-884D93E6EC58}"/>
              </a:ext>
            </a:extLst>
          </p:cNvPr>
          <p:cNvSpPr txBox="1">
            <a:spLocks noChangeArrowheads="1"/>
          </p:cNvSpPr>
          <p:nvPr/>
        </p:nvSpPr>
        <p:spPr bwMode="auto">
          <a:xfrm>
            <a:off x="685800" y="2032000"/>
            <a:ext cx="6248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000" dirty="0">
                <a:solidFill>
                  <a:srgbClr val="008000"/>
                </a:solidFill>
                <a:latin typeface="Arial" panose="020B0604020202020204" pitchFamily="34" charset="0"/>
              </a:rPr>
              <a:t>What operation is being performed?</a:t>
            </a:r>
          </a:p>
        </p:txBody>
      </p:sp>
      <p:sp>
        <p:nvSpPr>
          <p:cNvPr id="18443" name="Text Box 11">
            <a:extLst>
              <a:ext uri="{FF2B5EF4-FFF2-40B4-BE49-F238E27FC236}">
                <a16:creationId xmlns:a16="http://schemas.microsoft.com/office/drawing/2014/main" id="{EA830BD3-078A-40D5-9E56-FB9896085D1F}"/>
              </a:ext>
            </a:extLst>
          </p:cNvPr>
          <p:cNvSpPr txBox="1">
            <a:spLocks noChangeArrowheads="1"/>
          </p:cNvSpPr>
          <p:nvPr/>
        </p:nvSpPr>
        <p:spPr bwMode="auto">
          <a:xfrm>
            <a:off x="4914900" y="2046288"/>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dirty="0">
                <a:solidFill>
                  <a:schemeClr val="accent2"/>
                </a:solidFill>
                <a:latin typeface="Arial" panose="020B0604020202020204" pitchFamily="34" charset="0"/>
              </a:rPr>
              <a:t>Multiplication.</a:t>
            </a:r>
            <a:r>
              <a:rPr lang="en-US" altLang="en-US" sz="2000" dirty="0">
                <a:latin typeface="Arial" panose="020B0604020202020204" pitchFamily="34" charset="0"/>
              </a:rPr>
              <a:t> </a:t>
            </a:r>
            <a:endParaRPr lang="en-US" altLang="en-US" sz="2400" dirty="0">
              <a:latin typeface="Arial" panose="020B0604020202020204" pitchFamily="34" charset="0"/>
            </a:endParaRPr>
          </a:p>
        </p:txBody>
      </p:sp>
      <p:sp>
        <p:nvSpPr>
          <p:cNvPr id="18444" name="Text Box 12">
            <a:extLst>
              <a:ext uri="{FF2B5EF4-FFF2-40B4-BE49-F238E27FC236}">
                <a16:creationId xmlns:a16="http://schemas.microsoft.com/office/drawing/2014/main" id="{22F9E05C-4C59-42D9-93B6-F14A92301972}"/>
              </a:ext>
            </a:extLst>
          </p:cNvPr>
          <p:cNvSpPr txBox="1">
            <a:spLocks noChangeArrowheads="1"/>
          </p:cNvSpPr>
          <p:nvPr/>
        </p:nvSpPr>
        <p:spPr bwMode="auto">
          <a:xfrm>
            <a:off x="685800" y="2463800"/>
            <a:ext cx="4927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solidFill>
                  <a:srgbClr val="008000"/>
                </a:solidFill>
                <a:latin typeface="Arial" panose="020B0604020202020204" pitchFamily="34" charset="0"/>
              </a:rPr>
              <a:t>What is the inverse operation?</a:t>
            </a:r>
            <a:endParaRPr lang="en-US" altLang="en-US" sz="2400">
              <a:latin typeface="Arial" panose="020B0604020202020204" pitchFamily="34" charset="0"/>
            </a:endParaRPr>
          </a:p>
        </p:txBody>
      </p:sp>
      <p:sp>
        <p:nvSpPr>
          <p:cNvPr id="18445" name="Text Box 13">
            <a:extLst>
              <a:ext uri="{FF2B5EF4-FFF2-40B4-BE49-F238E27FC236}">
                <a16:creationId xmlns:a16="http://schemas.microsoft.com/office/drawing/2014/main" id="{9272FA72-CD5C-4F8C-AC11-ECBD607197C4}"/>
              </a:ext>
            </a:extLst>
          </p:cNvPr>
          <p:cNvSpPr txBox="1">
            <a:spLocks noChangeArrowheads="1"/>
          </p:cNvSpPr>
          <p:nvPr/>
        </p:nvSpPr>
        <p:spPr bwMode="auto">
          <a:xfrm>
            <a:off x="4343400" y="2463800"/>
            <a:ext cx="1143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solidFill>
                  <a:schemeClr val="accent2"/>
                </a:solidFill>
                <a:latin typeface="Arial" panose="020B0604020202020204" pitchFamily="34" charset="0"/>
              </a:rPr>
              <a:t>Division</a:t>
            </a:r>
            <a:endParaRPr lang="en-US" altLang="en-US" sz="2400">
              <a:latin typeface="Arial" panose="020B0604020202020204" pitchFamily="34" charset="0"/>
            </a:endParaRPr>
          </a:p>
        </p:txBody>
      </p:sp>
      <p:sp>
        <p:nvSpPr>
          <p:cNvPr id="18449" name="Text Box 17">
            <a:extLst>
              <a:ext uri="{FF2B5EF4-FFF2-40B4-BE49-F238E27FC236}">
                <a16:creationId xmlns:a16="http://schemas.microsoft.com/office/drawing/2014/main" id="{318AA3BB-B0AC-43C2-9220-498F0038A0E8}"/>
              </a:ext>
            </a:extLst>
          </p:cNvPr>
          <p:cNvSpPr txBox="1">
            <a:spLocks noChangeArrowheads="1"/>
          </p:cNvSpPr>
          <p:nvPr/>
        </p:nvSpPr>
        <p:spPr bwMode="auto">
          <a:xfrm>
            <a:off x="4128086" y="3429000"/>
            <a:ext cx="6096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None/>
            </a:pPr>
            <a:r>
              <a:rPr lang="en-US" altLang="en-US" sz="2400" b="1" dirty="0">
                <a:solidFill>
                  <a:srgbClr val="FF0000"/>
                </a:solidFill>
                <a:latin typeface="Arial" panose="020B0604020202020204" pitchFamily="34" charset="0"/>
              </a:rPr>
              <a:t>÷ 6</a:t>
            </a:r>
          </a:p>
        </p:txBody>
      </p:sp>
      <p:sp>
        <p:nvSpPr>
          <p:cNvPr id="18450" name="Text Box 18">
            <a:extLst>
              <a:ext uri="{FF2B5EF4-FFF2-40B4-BE49-F238E27FC236}">
                <a16:creationId xmlns:a16="http://schemas.microsoft.com/office/drawing/2014/main" id="{583F976C-FBB3-470F-9C82-F3F11E2D8DD9}"/>
              </a:ext>
            </a:extLst>
          </p:cNvPr>
          <p:cNvSpPr txBox="1">
            <a:spLocks noChangeArrowheads="1"/>
          </p:cNvSpPr>
          <p:nvPr/>
        </p:nvSpPr>
        <p:spPr bwMode="auto">
          <a:xfrm>
            <a:off x="3792796" y="4045467"/>
            <a:ext cx="381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400">
                <a:latin typeface="Arial" panose="020B0604020202020204" pitchFamily="34" charset="0"/>
              </a:rPr>
              <a:t>=</a:t>
            </a:r>
          </a:p>
        </p:txBody>
      </p:sp>
      <p:sp>
        <p:nvSpPr>
          <p:cNvPr id="18451" name="Text Box 19">
            <a:extLst>
              <a:ext uri="{FF2B5EF4-FFF2-40B4-BE49-F238E27FC236}">
                <a16:creationId xmlns:a16="http://schemas.microsoft.com/office/drawing/2014/main" id="{20F3B9C4-6C0B-4A4D-BE95-FC967FEB868B}"/>
              </a:ext>
            </a:extLst>
          </p:cNvPr>
          <p:cNvSpPr txBox="1">
            <a:spLocks noChangeArrowheads="1"/>
          </p:cNvSpPr>
          <p:nvPr/>
        </p:nvSpPr>
        <p:spPr bwMode="auto">
          <a:xfrm>
            <a:off x="4089400" y="40386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400" dirty="0">
                <a:latin typeface="Arial" panose="020B0604020202020204" pitchFamily="34" charset="0"/>
              </a:rPr>
              <a:t>2</a:t>
            </a:r>
          </a:p>
        </p:txBody>
      </p:sp>
      <p:sp>
        <p:nvSpPr>
          <p:cNvPr id="18452" name="Text Box 20">
            <a:extLst>
              <a:ext uri="{FF2B5EF4-FFF2-40B4-BE49-F238E27FC236}">
                <a16:creationId xmlns:a16="http://schemas.microsoft.com/office/drawing/2014/main" id="{937EA74C-6315-4598-AEC6-B5EDA79E0DFA}"/>
              </a:ext>
            </a:extLst>
          </p:cNvPr>
          <p:cNvSpPr txBox="1">
            <a:spLocks noChangeArrowheads="1"/>
          </p:cNvSpPr>
          <p:nvPr/>
        </p:nvSpPr>
        <p:spPr bwMode="auto">
          <a:xfrm>
            <a:off x="5782388" y="3008580"/>
            <a:ext cx="3009900" cy="1323439"/>
          </a:xfrm>
          <a:prstGeom prst="rect">
            <a:avLst/>
          </a:prstGeom>
          <a:noFill/>
          <a:ln w="5715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2000" b="1" dirty="0">
                <a:latin typeface="+mn-lt"/>
              </a:rPr>
              <a:t>We divide the same thing on both sides to keep the equation equal.</a:t>
            </a:r>
            <a:endParaRPr lang="en-US" altLang="en-US" sz="2400" b="1" dirty="0">
              <a:latin typeface="+mn-lt"/>
            </a:endParaRPr>
          </a:p>
        </p:txBody>
      </p:sp>
      <p:sp>
        <p:nvSpPr>
          <p:cNvPr id="18456" name="Text Box 24">
            <a:extLst>
              <a:ext uri="{FF2B5EF4-FFF2-40B4-BE49-F238E27FC236}">
                <a16:creationId xmlns:a16="http://schemas.microsoft.com/office/drawing/2014/main" id="{B836C0A3-0EDD-41A0-ADAC-4BF3827448B9}"/>
              </a:ext>
            </a:extLst>
          </p:cNvPr>
          <p:cNvSpPr txBox="1">
            <a:spLocks noChangeArrowheads="1"/>
          </p:cNvSpPr>
          <p:nvPr/>
        </p:nvSpPr>
        <p:spPr bwMode="auto">
          <a:xfrm>
            <a:off x="3378200" y="4724400"/>
            <a:ext cx="1549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a:latin typeface="Arial" panose="020B0604020202020204" pitchFamily="34" charset="0"/>
              </a:rPr>
              <a:t>CHECK:</a:t>
            </a:r>
          </a:p>
        </p:txBody>
      </p:sp>
      <p:sp>
        <p:nvSpPr>
          <p:cNvPr id="18457" name="Text Box 25">
            <a:extLst>
              <a:ext uri="{FF2B5EF4-FFF2-40B4-BE49-F238E27FC236}">
                <a16:creationId xmlns:a16="http://schemas.microsoft.com/office/drawing/2014/main" id="{2B38EFC6-9E94-4B00-974F-31707F8CFAEE}"/>
              </a:ext>
            </a:extLst>
          </p:cNvPr>
          <p:cNvSpPr txBox="1">
            <a:spLocks noChangeArrowheads="1"/>
          </p:cNvSpPr>
          <p:nvPr/>
        </p:nvSpPr>
        <p:spPr bwMode="auto">
          <a:xfrm>
            <a:off x="4502150" y="5118100"/>
            <a:ext cx="16891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 6 a = 12</a:t>
            </a:r>
          </a:p>
        </p:txBody>
      </p:sp>
      <p:sp>
        <p:nvSpPr>
          <p:cNvPr id="18460" name="Text Box 28">
            <a:extLst>
              <a:ext uri="{FF2B5EF4-FFF2-40B4-BE49-F238E27FC236}">
                <a16:creationId xmlns:a16="http://schemas.microsoft.com/office/drawing/2014/main" id="{AFA9A438-E53A-42B2-9E21-A2415BC5CC75}"/>
              </a:ext>
            </a:extLst>
          </p:cNvPr>
          <p:cNvSpPr txBox="1">
            <a:spLocks noChangeArrowheads="1"/>
          </p:cNvSpPr>
          <p:nvPr/>
        </p:nvSpPr>
        <p:spPr bwMode="auto">
          <a:xfrm>
            <a:off x="5006975" y="5630252"/>
            <a:ext cx="4191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2</a:t>
            </a:r>
          </a:p>
        </p:txBody>
      </p:sp>
      <p:sp>
        <p:nvSpPr>
          <p:cNvPr id="18461" name="Text Box 29">
            <a:extLst>
              <a:ext uri="{FF2B5EF4-FFF2-40B4-BE49-F238E27FC236}">
                <a16:creationId xmlns:a16="http://schemas.microsoft.com/office/drawing/2014/main" id="{FD58904D-A099-423C-BD78-E48B057A88F8}"/>
              </a:ext>
            </a:extLst>
          </p:cNvPr>
          <p:cNvSpPr txBox="1">
            <a:spLocks noChangeArrowheads="1"/>
          </p:cNvSpPr>
          <p:nvPr/>
        </p:nvSpPr>
        <p:spPr bwMode="auto">
          <a:xfrm>
            <a:off x="4432886" y="5613400"/>
            <a:ext cx="218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  6 (    ) = ?</a:t>
            </a:r>
          </a:p>
        </p:txBody>
      </p:sp>
      <p:sp>
        <p:nvSpPr>
          <p:cNvPr id="18462" name="Text Box 30">
            <a:extLst>
              <a:ext uri="{FF2B5EF4-FFF2-40B4-BE49-F238E27FC236}">
                <a16:creationId xmlns:a16="http://schemas.microsoft.com/office/drawing/2014/main" id="{EAF76A42-5535-4823-8C82-33FD72098703}"/>
              </a:ext>
            </a:extLst>
          </p:cNvPr>
          <p:cNvSpPr txBox="1">
            <a:spLocks noChangeArrowheads="1"/>
          </p:cNvSpPr>
          <p:nvPr/>
        </p:nvSpPr>
        <p:spPr bwMode="auto">
          <a:xfrm>
            <a:off x="5471111" y="6007100"/>
            <a:ext cx="9842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 12</a:t>
            </a:r>
          </a:p>
        </p:txBody>
      </p:sp>
      <p:sp>
        <p:nvSpPr>
          <p:cNvPr id="18463" name="Freeform 31">
            <a:extLst>
              <a:ext uri="{FF2B5EF4-FFF2-40B4-BE49-F238E27FC236}">
                <a16:creationId xmlns:a16="http://schemas.microsoft.com/office/drawing/2014/main" id="{026BE80D-FB48-4D11-898F-642B9D90ACF7}"/>
              </a:ext>
            </a:extLst>
          </p:cNvPr>
          <p:cNvSpPr>
            <a:spLocks/>
          </p:cNvSpPr>
          <p:nvPr/>
        </p:nvSpPr>
        <p:spPr bwMode="auto">
          <a:xfrm rot="19121813">
            <a:off x="5811641" y="5224721"/>
            <a:ext cx="984251" cy="870927"/>
          </a:xfrm>
          <a:custGeom>
            <a:avLst/>
            <a:gdLst>
              <a:gd name="T0" fmla="*/ 0 w 708"/>
              <a:gd name="T1" fmla="*/ 2147483646 h 664"/>
              <a:gd name="T2" fmla="*/ 2147483646 w 708"/>
              <a:gd name="T3" fmla="*/ 2147483646 h 664"/>
              <a:gd name="T4" fmla="*/ 2147483646 w 708"/>
              <a:gd name="T5" fmla="*/ 2147483646 h 664"/>
              <a:gd name="T6" fmla="*/ 2147483646 w 708"/>
              <a:gd name="T7" fmla="*/ 2147483646 h 664"/>
              <a:gd name="T8" fmla="*/ 2147483646 w 708"/>
              <a:gd name="T9" fmla="*/ 2147483646 h 664"/>
              <a:gd name="T10" fmla="*/ 2147483646 w 708"/>
              <a:gd name="T11" fmla="*/ 0 h 66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08" h="664">
                <a:moveTo>
                  <a:pt x="0" y="664"/>
                </a:moveTo>
                <a:cubicBezTo>
                  <a:pt x="156" y="646"/>
                  <a:pt x="312" y="629"/>
                  <a:pt x="424" y="592"/>
                </a:cubicBezTo>
                <a:cubicBezTo>
                  <a:pt x="536" y="555"/>
                  <a:pt x="636" y="501"/>
                  <a:pt x="672" y="440"/>
                </a:cubicBezTo>
                <a:cubicBezTo>
                  <a:pt x="708" y="379"/>
                  <a:pt x="676" y="277"/>
                  <a:pt x="640" y="224"/>
                </a:cubicBezTo>
                <a:cubicBezTo>
                  <a:pt x="604" y="171"/>
                  <a:pt x="496" y="157"/>
                  <a:pt x="456" y="120"/>
                </a:cubicBezTo>
                <a:cubicBezTo>
                  <a:pt x="416" y="83"/>
                  <a:pt x="409" y="20"/>
                  <a:pt x="400" y="0"/>
                </a:cubicBezTo>
              </a:path>
            </a:pathLst>
          </a:custGeom>
          <a:noFill/>
          <a:ln w="38100" cmpd="sng">
            <a:solidFill>
              <a:srgbClr val="FF0000"/>
            </a:solidFill>
            <a:round/>
            <a:headEnd type="none"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64" name="Text Box 32">
            <a:extLst>
              <a:ext uri="{FF2B5EF4-FFF2-40B4-BE49-F238E27FC236}">
                <a16:creationId xmlns:a16="http://schemas.microsoft.com/office/drawing/2014/main" id="{CF513E14-C902-4F09-86F2-3A8E6A65E1AD}"/>
              </a:ext>
            </a:extLst>
          </p:cNvPr>
          <p:cNvSpPr txBox="1">
            <a:spLocks noChangeArrowheads="1"/>
          </p:cNvSpPr>
          <p:nvPr/>
        </p:nvSpPr>
        <p:spPr bwMode="auto">
          <a:xfrm>
            <a:off x="6804248" y="5346700"/>
            <a:ext cx="1512168" cy="369332"/>
          </a:xfrm>
          <a:prstGeom prst="rect">
            <a:avLst/>
          </a:prstGeom>
          <a:noFill/>
          <a:ln>
            <a:noFill/>
          </a:ln>
          <a:effectLst/>
        </p:spPr>
        <p:txBody>
          <a:bodyPr wrap="square">
            <a:spAutoFit/>
          </a:bodyPr>
          <a:lstStyle/>
          <a:p>
            <a:pPr eaLnBrk="1" hangingPunct="1">
              <a:spcBef>
                <a:spcPct val="50000"/>
              </a:spcBef>
              <a:defRPr/>
            </a:pPr>
            <a:r>
              <a:rPr lang="en-US" b="1" i="1" u="sng">
                <a:solidFill>
                  <a:srgbClr val="FF0000"/>
                </a:solidFill>
                <a:effectLst>
                  <a:outerShdw blurRad="38100" dist="38100" dir="2700000" algn="tl">
                    <a:srgbClr val="000000"/>
                  </a:outerShdw>
                </a:effectLst>
              </a:rPr>
              <a:t>CORRECT!</a:t>
            </a:r>
          </a:p>
        </p:txBody>
      </p:sp>
      <p:sp>
        <p:nvSpPr>
          <p:cNvPr id="32" name="Text Box 20">
            <a:extLst>
              <a:ext uri="{FF2B5EF4-FFF2-40B4-BE49-F238E27FC236}">
                <a16:creationId xmlns:a16="http://schemas.microsoft.com/office/drawing/2014/main" id="{37A99E0F-B046-4F2C-BC9C-AE9775EBAC15}"/>
              </a:ext>
            </a:extLst>
          </p:cNvPr>
          <p:cNvSpPr txBox="1">
            <a:spLocks noChangeArrowheads="1"/>
          </p:cNvSpPr>
          <p:nvPr/>
        </p:nvSpPr>
        <p:spPr bwMode="auto">
          <a:xfrm>
            <a:off x="157460" y="5178425"/>
            <a:ext cx="40513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000" dirty="0">
                <a:latin typeface="+mn-lt"/>
              </a:rPr>
              <a:t>Start with the original problem.</a:t>
            </a:r>
          </a:p>
        </p:txBody>
      </p:sp>
      <p:sp>
        <p:nvSpPr>
          <p:cNvPr id="33" name="Text Box 21">
            <a:extLst>
              <a:ext uri="{FF2B5EF4-FFF2-40B4-BE49-F238E27FC236}">
                <a16:creationId xmlns:a16="http://schemas.microsoft.com/office/drawing/2014/main" id="{8148B8BB-80E0-4A53-9D36-BC450CCDF4D3}"/>
              </a:ext>
            </a:extLst>
          </p:cNvPr>
          <p:cNvSpPr txBox="1">
            <a:spLocks noChangeArrowheads="1"/>
          </p:cNvSpPr>
          <p:nvPr/>
        </p:nvSpPr>
        <p:spPr bwMode="auto">
          <a:xfrm>
            <a:off x="382712" y="5660185"/>
            <a:ext cx="302088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2000" dirty="0">
                <a:latin typeface="+mn-lt"/>
              </a:rPr>
              <a:t>Plug in your answer.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 calcmode="lin" valueType="num">
                                      <p:cBhvr additive="base">
                                        <p:cTn id="7" dur="500" fill="hold"/>
                                        <p:tgtEl>
                                          <p:spTgt spid="184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84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8436">
                                            <p:txEl>
                                              <p:pRg st="0" end="0"/>
                                            </p:txEl>
                                          </p:spTgt>
                                        </p:tgtEl>
                                        <p:attrNameLst>
                                          <p:attrName>style.visibility</p:attrName>
                                        </p:attrNameLst>
                                      </p:cBhvr>
                                      <p:to>
                                        <p:strVal val="visible"/>
                                      </p:to>
                                    </p:set>
                                    <p:anim calcmode="lin" valueType="num">
                                      <p:cBhvr additive="base">
                                        <p:cTn id="13" dur="500" fill="hold"/>
                                        <p:tgtEl>
                                          <p:spTgt spid="18436">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843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8441"/>
                                        </p:tgtEl>
                                        <p:attrNameLst>
                                          <p:attrName>style.visibility</p:attrName>
                                        </p:attrNameLst>
                                      </p:cBhvr>
                                      <p:to>
                                        <p:strVal val="visible"/>
                                      </p:to>
                                    </p:set>
                                    <p:anim calcmode="lin" valueType="num">
                                      <p:cBhvr additive="base">
                                        <p:cTn id="19" dur="500" fill="hold"/>
                                        <p:tgtEl>
                                          <p:spTgt spid="18441"/>
                                        </p:tgtEl>
                                        <p:attrNameLst>
                                          <p:attrName>ppt_x</p:attrName>
                                        </p:attrNameLst>
                                      </p:cBhvr>
                                      <p:tavLst>
                                        <p:tav tm="0">
                                          <p:val>
                                            <p:strVal val="1+#ppt_w/2"/>
                                          </p:val>
                                        </p:tav>
                                        <p:tav tm="100000">
                                          <p:val>
                                            <p:strVal val="#ppt_x"/>
                                          </p:val>
                                        </p:tav>
                                      </p:tavLst>
                                    </p:anim>
                                    <p:anim calcmode="lin" valueType="num">
                                      <p:cBhvr additive="base">
                                        <p:cTn id="20" dur="500" fill="hold"/>
                                        <p:tgtEl>
                                          <p:spTgt spid="18441"/>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8442"/>
                                        </p:tgtEl>
                                        <p:attrNameLst>
                                          <p:attrName>style.visibility</p:attrName>
                                        </p:attrNameLst>
                                      </p:cBhvr>
                                      <p:to>
                                        <p:strVal val="visible"/>
                                      </p:to>
                                    </p:set>
                                    <p:anim calcmode="lin" valueType="num">
                                      <p:cBhvr additive="base">
                                        <p:cTn id="25" dur="500" fill="hold"/>
                                        <p:tgtEl>
                                          <p:spTgt spid="18442"/>
                                        </p:tgtEl>
                                        <p:attrNameLst>
                                          <p:attrName>ppt_x</p:attrName>
                                        </p:attrNameLst>
                                      </p:cBhvr>
                                      <p:tavLst>
                                        <p:tav tm="0">
                                          <p:val>
                                            <p:strVal val="0-#ppt_w/2"/>
                                          </p:val>
                                        </p:tav>
                                        <p:tav tm="100000">
                                          <p:val>
                                            <p:strVal val="#ppt_x"/>
                                          </p:val>
                                        </p:tav>
                                      </p:tavLst>
                                    </p:anim>
                                    <p:anim calcmode="lin" valueType="num">
                                      <p:cBhvr additive="base">
                                        <p:cTn id="26" dur="500" fill="hold"/>
                                        <p:tgtEl>
                                          <p:spTgt spid="18442"/>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18443"/>
                                        </p:tgtEl>
                                        <p:attrNameLst>
                                          <p:attrName>style.visibility</p:attrName>
                                        </p:attrNameLst>
                                      </p:cBhvr>
                                      <p:to>
                                        <p:strVal val="visible"/>
                                      </p:to>
                                    </p:set>
                                    <p:anim calcmode="lin" valueType="num">
                                      <p:cBhvr additive="base">
                                        <p:cTn id="31" dur="500" fill="hold"/>
                                        <p:tgtEl>
                                          <p:spTgt spid="18443"/>
                                        </p:tgtEl>
                                        <p:attrNameLst>
                                          <p:attrName>ppt_x</p:attrName>
                                        </p:attrNameLst>
                                      </p:cBhvr>
                                      <p:tavLst>
                                        <p:tav tm="0">
                                          <p:val>
                                            <p:strVal val="1+#ppt_w/2"/>
                                          </p:val>
                                        </p:tav>
                                        <p:tav tm="100000">
                                          <p:val>
                                            <p:strVal val="#ppt_x"/>
                                          </p:val>
                                        </p:tav>
                                      </p:tavLst>
                                    </p:anim>
                                    <p:anim calcmode="lin" valueType="num">
                                      <p:cBhvr additive="base">
                                        <p:cTn id="32" dur="500" fill="hold"/>
                                        <p:tgtEl>
                                          <p:spTgt spid="18443"/>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8444"/>
                                        </p:tgtEl>
                                        <p:attrNameLst>
                                          <p:attrName>style.visibility</p:attrName>
                                        </p:attrNameLst>
                                      </p:cBhvr>
                                      <p:to>
                                        <p:strVal val="visible"/>
                                      </p:to>
                                    </p:set>
                                    <p:anim calcmode="lin" valueType="num">
                                      <p:cBhvr additive="base">
                                        <p:cTn id="37" dur="500" fill="hold"/>
                                        <p:tgtEl>
                                          <p:spTgt spid="18444"/>
                                        </p:tgtEl>
                                        <p:attrNameLst>
                                          <p:attrName>ppt_x</p:attrName>
                                        </p:attrNameLst>
                                      </p:cBhvr>
                                      <p:tavLst>
                                        <p:tav tm="0">
                                          <p:val>
                                            <p:strVal val="0-#ppt_w/2"/>
                                          </p:val>
                                        </p:tav>
                                        <p:tav tm="100000">
                                          <p:val>
                                            <p:strVal val="#ppt_x"/>
                                          </p:val>
                                        </p:tav>
                                      </p:tavLst>
                                    </p:anim>
                                    <p:anim calcmode="lin" valueType="num">
                                      <p:cBhvr additive="base">
                                        <p:cTn id="38" dur="500" fill="hold"/>
                                        <p:tgtEl>
                                          <p:spTgt spid="18444"/>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18445"/>
                                        </p:tgtEl>
                                        <p:attrNameLst>
                                          <p:attrName>style.visibility</p:attrName>
                                        </p:attrNameLst>
                                      </p:cBhvr>
                                      <p:to>
                                        <p:strVal val="visible"/>
                                      </p:to>
                                    </p:set>
                                    <p:anim calcmode="lin" valueType="num">
                                      <p:cBhvr additive="base">
                                        <p:cTn id="43" dur="500" fill="hold"/>
                                        <p:tgtEl>
                                          <p:spTgt spid="18445"/>
                                        </p:tgtEl>
                                        <p:attrNameLst>
                                          <p:attrName>ppt_x</p:attrName>
                                        </p:attrNameLst>
                                      </p:cBhvr>
                                      <p:tavLst>
                                        <p:tav tm="0">
                                          <p:val>
                                            <p:strVal val="1+#ppt_w/2"/>
                                          </p:val>
                                        </p:tav>
                                        <p:tav tm="100000">
                                          <p:val>
                                            <p:strVal val="#ppt_x"/>
                                          </p:val>
                                        </p:tav>
                                      </p:tavLst>
                                    </p:anim>
                                    <p:anim calcmode="lin" valueType="num">
                                      <p:cBhvr additive="base">
                                        <p:cTn id="44" dur="500" fill="hold"/>
                                        <p:tgtEl>
                                          <p:spTgt spid="18445"/>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18438"/>
                                        </p:tgtEl>
                                        <p:attrNameLst>
                                          <p:attrName>style.visibility</p:attrName>
                                        </p:attrNameLst>
                                      </p:cBhvr>
                                      <p:to>
                                        <p:strVal val="visible"/>
                                      </p:to>
                                    </p:set>
                                    <p:animEffect transition="in" filter="blinds(horizontal)">
                                      <p:cBhvr>
                                        <p:cTn id="49" dur="500"/>
                                        <p:tgtEl>
                                          <p:spTgt spid="18438"/>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17" presetClass="entr" presetSubtype="10" fill="hold" grpId="0" nodeType="clickEffect">
                                  <p:stCondLst>
                                    <p:cond delay="0"/>
                                  </p:stCondLst>
                                  <p:childTnLst>
                                    <p:set>
                                      <p:cBhvr>
                                        <p:cTn id="53" dur="1" fill="hold">
                                          <p:stCondLst>
                                            <p:cond delay="0"/>
                                          </p:stCondLst>
                                        </p:cTn>
                                        <p:tgtEl>
                                          <p:spTgt spid="18437"/>
                                        </p:tgtEl>
                                        <p:attrNameLst>
                                          <p:attrName>style.visibility</p:attrName>
                                        </p:attrNameLst>
                                      </p:cBhvr>
                                      <p:to>
                                        <p:strVal val="visible"/>
                                      </p:to>
                                    </p:set>
                                    <p:anim calcmode="lin" valueType="num">
                                      <p:cBhvr>
                                        <p:cTn id="54" dur="500" fill="hold"/>
                                        <p:tgtEl>
                                          <p:spTgt spid="18437"/>
                                        </p:tgtEl>
                                        <p:attrNameLst>
                                          <p:attrName>ppt_w</p:attrName>
                                        </p:attrNameLst>
                                      </p:cBhvr>
                                      <p:tavLst>
                                        <p:tav tm="0">
                                          <p:val>
                                            <p:fltVal val="0"/>
                                          </p:val>
                                        </p:tav>
                                        <p:tav tm="100000">
                                          <p:val>
                                            <p:strVal val="#ppt_w"/>
                                          </p:val>
                                        </p:tav>
                                      </p:tavLst>
                                    </p:anim>
                                    <p:anim calcmode="lin" valueType="num">
                                      <p:cBhvr>
                                        <p:cTn id="55" dur="500" fill="hold"/>
                                        <p:tgtEl>
                                          <p:spTgt spid="18437"/>
                                        </p:tgtEl>
                                        <p:attrNameLst>
                                          <p:attrName>ppt_h</p:attrName>
                                        </p:attrNameLst>
                                      </p:cBhvr>
                                      <p:tavLst>
                                        <p:tav tm="0">
                                          <p:val>
                                            <p:strVal val="#ppt_h"/>
                                          </p:val>
                                        </p:tav>
                                        <p:tav tm="100000">
                                          <p:val>
                                            <p:strVal val="#ppt_h"/>
                                          </p:val>
                                        </p:tav>
                                      </p:tavLst>
                                    </p:anim>
                                  </p:childTnLst>
                                </p:cTn>
                              </p:par>
                            </p:childTnLst>
                          </p:cTn>
                        </p:par>
                      </p:childTnLst>
                    </p:cTn>
                  </p:par>
                  <p:par>
                    <p:cTn id="56" fill="hold" nodeType="clickPar">
                      <p:stCondLst>
                        <p:cond delay="indefinite"/>
                      </p:stCondLst>
                      <p:childTnLst>
                        <p:par>
                          <p:cTn id="57" fill="hold" nodeType="withGroup">
                            <p:stCondLst>
                              <p:cond delay="0"/>
                            </p:stCondLst>
                            <p:childTnLst>
                              <p:par>
                                <p:cTn id="58" presetID="22" presetClass="entr" presetSubtype="1" fill="hold" grpId="0" nodeType="clickEffect">
                                  <p:stCondLst>
                                    <p:cond delay="0"/>
                                  </p:stCondLst>
                                  <p:childTnLst>
                                    <p:set>
                                      <p:cBhvr>
                                        <p:cTn id="59" dur="1" fill="hold">
                                          <p:stCondLst>
                                            <p:cond delay="0"/>
                                          </p:stCondLst>
                                        </p:cTn>
                                        <p:tgtEl>
                                          <p:spTgt spid="18452"/>
                                        </p:tgtEl>
                                        <p:attrNameLst>
                                          <p:attrName>style.visibility</p:attrName>
                                        </p:attrNameLst>
                                      </p:cBhvr>
                                      <p:to>
                                        <p:strVal val="visible"/>
                                      </p:to>
                                    </p:set>
                                    <p:animEffect transition="in" filter="wipe(up)">
                                      <p:cBhvr>
                                        <p:cTn id="60" dur="500"/>
                                        <p:tgtEl>
                                          <p:spTgt spid="18452"/>
                                        </p:tgtEl>
                                      </p:cBhvr>
                                    </p:animEffect>
                                  </p:childTnLst>
                                </p:cTn>
                              </p:par>
                            </p:childTnLst>
                          </p:cTn>
                        </p:par>
                        <p:par>
                          <p:cTn id="61" fill="hold" nodeType="afterGroup">
                            <p:stCondLst>
                              <p:cond delay="500"/>
                            </p:stCondLst>
                            <p:childTnLst>
                              <p:par>
                                <p:cTn id="62" presetID="2" presetClass="entr" presetSubtype="8" fill="hold" grpId="0" nodeType="afterEffect">
                                  <p:stCondLst>
                                    <p:cond delay="0"/>
                                  </p:stCondLst>
                                  <p:childTnLst>
                                    <p:set>
                                      <p:cBhvr>
                                        <p:cTn id="63" dur="1" fill="hold">
                                          <p:stCondLst>
                                            <p:cond delay="0"/>
                                          </p:stCondLst>
                                        </p:cTn>
                                        <p:tgtEl>
                                          <p:spTgt spid="18439"/>
                                        </p:tgtEl>
                                        <p:attrNameLst>
                                          <p:attrName>style.visibility</p:attrName>
                                        </p:attrNameLst>
                                      </p:cBhvr>
                                      <p:to>
                                        <p:strVal val="visible"/>
                                      </p:to>
                                    </p:set>
                                    <p:anim calcmode="lin" valueType="num">
                                      <p:cBhvr additive="base">
                                        <p:cTn id="64" dur="500" fill="hold"/>
                                        <p:tgtEl>
                                          <p:spTgt spid="18439"/>
                                        </p:tgtEl>
                                        <p:attrNameLst>
                                          <p:attrName>ppt_x</p:attrName>
                                        </p:attrNameLst>
                                      </p:cBhvr>
                                      <p:tavLst>
                                        <p:tav tm="0">
                                          <p:val>
                                            <p:strVal val="0-#ppt_w/2"/>
                                          </p:val>
                                        </p:tav>
                                        <p:tav tm="100000">
                                          <p:val>
                                            <p:strVal val="#ppt_x"/>
                                          </p:val>
                                        </p:tav>
                                      </p:tavLst>
                                    </p:anim>
                                    <p:anim calcmode="lin" valueType="num">
                                      <p:cBhvr additive="base">
                                        <p:cTn id="65" dur="500" fill="hold"/>
                                        <p:tgtEl>
                                          <p:spTgt spid="18439"/>
                                        </p:tgtEl>
                                        <p:attrNameLst>
                                          <p:attrName>ppt_y</p:attrName>
                                        </p:attrNameLst>
                                      </p:cBhvr>
                                      <p:tavLst>
                                        <p:tav tm="0">
                                          <p:val>
                                            <p:strVal val="#ppt_y"/>
                                          </p:val>
                                        </p:tav>
                                        <p:tav tm="100000">
                                          <p:val>
                                            <p:strVal val="#ppt_y"/>
                                          </p:val>
                                        </p:tav>
                                      </p:tavLst>
                                    </p:anim>
                                  </p:childTnLst>
                                </p:cTn>
                              </p:par>
                            </p:childTnLst>
                          </p:cTn>
                        </p:par>
                        <p:par>
                          <p:cTn id="66" fill="hold" nodeType="afterGroup">
                            <p:stCondLst>
                              <p:cond delay="1000"/>
                            </p:stCondLst>
                            <p:childTnLst>
                              <p:par>
                                <p:cTn id="67" presetID="2" presetClass="entr" presetSubtype="2" fill="hold" grpId="0" nodeType="afterEffect">
                                  <p:stCondLst>
                                    <p:cond delay="0"/>
                                  </p:stCondLst>
                                  <p:childTnLst>
                                    <p:set>
                                      <p:cBhvr>
                                        <p:cTn id="68" dur="1" fill="hold">
                                          <p:stCondLst>
                                            <p:cond delay="0"/>
                                          </p:stCondLst>
                                        </p:cTn>
                                        <p:tgtEl>
                                          <p:spTgt spid="18449"/>
                                        </p:tgtEl>
                                        <p:attrNameLst>
                                          <p:attrName>style.visibility</p:attrName>
                                        </p:attrNameLst>
                                      </p:cBhvr>
                                      <p:to>
                                        <p:strVal val="visible"/>
                                      </p:to>
                                    </p:set>
                                    <p:anim calcmode="lin" valueType="num">
                                      <p:cBhvr additive="base">
                                        <p:cTn id="69" dur="500" fill="hold"/>
                                        <p:tgtEl>
                                          <p:spTgt spid="18449"/>
                                        </p:tgtEl>
                                        <p:attrNameLst>
                                          <p:attrName>ppt_x</p:attrName>
                                        </p:attrNameLst>
                                      </p:cBhvr>
                                      <p:tavLst>
                                        <p:tav tm="0">
                                          <p:val>
                                            <p:strVal val="1+#ppt_w/2"/>
                                          </p:val>
                                        </p:tav>
                                        <p:tav tm="100000">
                                          <p:val>
                                            <p:strVal val="#ppt_x"/>
                                          </p:val>
                                        </p:tav>
                                      </p:tavLst>
                                    </p:anim>
                                    <p:anim calcmode="lin" valueType="num">
                                      <p:cBhvr additive="base">
                                        <p:cTn id="70" dur="500" fill="hold"/>
                                        <p:tgtEl>
                                          <p:spTgt spid="18449"/>
                                        </p:tgtEl>
                                        <p:attrNameLst>
                                          <p:attrName>ppt_y</p:attrName>
                                        </p:attrNameLst>
                                      </p:cBhvr>
                                      <p:tavLst>
                                        <p:tav tm="0">
                                          <p:val>
                                            <p:strVal val="#ppt_y"/>
                                          </p:val>
                                        </p:tav>
                                        <p:tav tm="100000">
                                          <p:val>
                                            <p:strVal val="#ppt_y"/>
                                          </p:val>
                                        </p:tav>
                                      </p:tavLst>
                                    </p:anim>
                                  </p:childTnLst>
                                </p:cTn>
                              </p:par>
                            </p:childTnLst>
                          </p:cTn>
                        </p:par>
                      </p:childTnLst>
                    </p:cTn>
                  </p:par>
                  <p:par>
                    <p:cTn id="71" fill="hold" nodeType="clickPar">
                      <p:stCondLst>
                        <p:cond delay="indefinite"/>
                      </p:stCondLst>
                      <p:childTnLst>
                        <p:par>
                          <p:cTn id="72" fill="hold" nodeType="withGroup">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18440"/>
                                        </p:tgtEl>
                                        <p:attrNameLst>
                                          <p:attrName>style.visibility</p:attrName>
                                        </p:attrNameLst>
                                      </p:cBhvr>
                                      <p:to>
                                        <p:strVal val="visible"/>
                                      </p:to>
                                    </p:set>
                                    <p:animEffect transition="in" filter="blinds(horizontal)">
                                      <p:cBhvr>
                                        <p:cTn id="75" dur="500"/>
                                        <p:tgtEl>
                                          <p:spTgt spid="18440"/>
                                        </p:tgtEl>
                                      </p:cBhvr>
                                    </p:animEffect>
                                  </p:childTnLst>
                                </p:cTn>
                              </p:par>
                            </p:childTnLst>
                          </p:cTn>
                        </p:par>
                        <p:par>
                          <p:cTn id="76" fill="hold" nodeType="afterGroup">
                            <p:stCondLst>
                              <p:cond delay="500"/>
                            </p:stCondLst>
                            <p:childTnLst>
                              <p:par>
                                <p:cTn id="77" presetID="3" presetClass="entr" presetSubtype="10" fill="hold" grpId="0" nodeType="afterEffect">
                                  <p:stCondLst>
                                    <p:cond delay="0"/>
                                  </p:stCondLst>
                                  <p:childTnLst>
                                    <p:set>
                                      <p:cBhvr>
                                        <p:cTn id="78" dur="1" fill="hold">
                                          <p:stCondLst>
                                            <p:cond delay="0"/>
                                          </p:stCondLst>
                                        </p:cTn>
                                        <p:tgtEl>
                                          <p:spTgt spid="18450"/>
                                        </p:tgtEl>
                                        <p:attrNameLst>
                                          <p:attrName>style.visibility</p:attrName>
                                        </p:attrNameLst>
                                      </p:cBhvr>
                                      <p:to>
                                        <p:strVal val="visible"/>
                                      </p:to>
                                    </p:set>
                                    <p:animEffect transition="in" filter="blinds(horizontal)">
                                      <p:cBhvr>
                                        <p:cTn id="79" dur="500"/>
                                        <p:tgtEl>
                                          <p:spTgt spid="18450"/>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15" presetClass="entr" presetSubtype="0" fill="hold" grpId="0" nodeType="clickEffect">
                                  <p:stCondLst>
                                    <p:cond delay="0"/>
                                  </p:stCondLst>
                                  <p:childTnLst>
                                    <p:set>
                                      <p:cBhvr>
                                        <p:cTn id="83" dur="1" fill="hold">
                                          <p:stCondLst>
                                            <p:cond delay="0"/>
                                          </p:stCondLst>
                                        </p:cTn>
                                        <p:tgtEl>
                                          <p:spTgt spid="18451"/>
                                        </p:tgtEl>
                                        <p:attrNameLst>
                                          <p:attrName>style.visibility</p:attrName>
                                        </p:attrNameLst>
                                      </p:cBhvr>
                                      <p:to>
                                        <p:strVal val="visible"/>
                                      </p:to>
                                    </p:set>
                                    <p:anim calcmode="lin" valueType="num">
                                      <p:cBhvr>
                                        <p:cTn id="84" dur="1000" fill="hold"/>
                                        <p:tgtEl>
                                          <p:spTgt spid="18451"/>
                                        </p:tgtEl>
                                        <p:attrNameLst>
                                          <p:attrName>ppt_w</p:attrName>
                                        </p:attrNameLst>
                                      </p:cBhvr>
                                      <p:tavLst>
                                        <p:tav tm="0">
                                          <p:val>
                                            <p:fltVal val="0"/>
                                          </p:val>
                                        </p:tav>
                                        <p:tav tm="100000">
                                          <p:val>
                                            <p:strVal val="#ppt_w"/>
                                          </p:val>
                                        </p:tav>
                                      </p:tavLst>
                                    </p:anim>
                                    <p:anim calcmode="lin" valueType="num">
                                      <p:cBhvr>
                                        <p:cTn id="85" dur="1000" fill="hold"/>
                                        <p:tgtEl>
                                          <p:spTgt spid="18451"/>
                                        </p:tgtEl>
                                        <p:attrNameLst>
                                          <p:attrName>ppt_h</p:attrName>
                                        </p:attrNameLst>
                                      </p:cBhvr>
                                      <p:tavLst>
                                        <p:tav tm="0">
                                          <p:val>
                                            <p:fltVal val="0"/>
                                          </p:val>
                                        </p:tav>
                                        <p:tav tm="100000">
                                          <p:val>
                                            <p:strVal val="#ppt_h"/>
                                          </p:val>
                                        </p:tav>
                                      </p:tavLst>
                                    </p:anim>
                                    <p:anim calcmode="lin" valueType="num">
                                      <p:cBhvr>
                                        <p:cTn id="86" dur="1000" fill="hold"/>
                                        <p:tgtEl>
                                          <p:spTgt spid="18451"/>
                                        </p:tgtEl>
                                        <p:attrNameLst>
                                          <p:attrName>ppt_x</p:attrName>
                                        </p:attrNameLst>
                                      </p:cBhvr>
                                      <p:tavLst>
                                        <p:tav tm="0" fmla="#ppt_x+(cos(-2*pi*(1-$))*-#ppt_x-sin(-2*pi*(1-$))*(1-#ppt_y))*(1-$)">
                                          <p:val>
                                            <p:fltVal val="0"/>
                                          </p:val>
                                        </p:tav>
                                        <p:tav tm="100000">
                                          <p:val>
                                            <p:fltVal val="1"/>
                                          </p:val>
                                        </p:tav>
                                      </p:tavLst>
                                    </p:anim>
                                    <p:anim calcmode="lin" valueType="num">
                                      <p:cBhvr>
                                        <p:cTn id="87" dur="1000" fill="hold"/>
                                        <p:tgtEl>
                                          <p:spTgt spid="18451"/>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88" fill="hold" nodeType="clickPar">
                      <p:stCondLst>
                        <p:cond delay="indefinite"/>
                      </p:stCondLst>
                      <p:childTnLst>
                        <p:par>
                          <p:cTn id="89" fill="hold" nodeType="withGroup">
                            <p:stCondLst>
                              <p:cond delay="0"/>
                            </p:stCondLst>
                            <p:childTnLst>
                              <p:par>
                                <p:cTn id="90" presetID="15" presetClass="entr" presetSubtype="0" fill="hold" grpId="0" nodeType="clickEffect">
                                  <p:stCondLst>
                                    <p:cond delay="0"/>
                                  </p:stCondLst>
                                  <p:childTnLst>
                                    <p:set>
                                      <p:cBhvr>
                                        <p:cTn id="91" dur="1" fill="hold">
                                          <p:stCondLst>
                                            <p:cond delay="0"/>
                                          </p:stCondLst>
                                        </p:cTn>
                                        <p:tgtEl>
                                          <p:spTgt spid="18458"/>
                                        </p:tgtEl>
                                        <p:attrNameLst>
                                          <p:attrName>style.visibility</p:attrName>
                                        </p:attrNameLst>
                                      </p:cBhvr>
                                      <p:to>
                                        <p:strVal val="visible"/>
                                      </p:to>
                                    </p:set>
                                    <p:anim calcmode="lin" valueType="num">
                                      <p:cBhvr>
                                        <p:cTn id="92" dur="1000" fill="hold"/>
                                        <p:tgtEl>
                                          <p:spTgt spid="18458"/>
                                        </p:tgtEl>
                                        <p:attrNameLst>
                                          <p:attrName>ppt_w</p:attrName>
                                        </p:attrNameLst>
                                      </p:cBhvr>
                                      <p:tavLst>
                                        <p:tav tm="0">
                                          <p:val>
                                            <p:fltVal val="0"/>
                                          </p:val>
                                        </p:tav>
                                        <p:tav tm="100000">
                                          <p:val>
                                            <p:strVal val="#ppt_w"/>
                                          </p:val>
                                        </p:tav>
                                      </p:tavLst>
                                    </p:anim>
                                    <p:anim calcmode="lin" valueType="num">
                                      <p:cBhvr>
                                        <p:cTn id="93" dur="1000" fill="hold"/>
                                        <p:tgtEl>
                                          <p:spTgt spid="18458"/>
                                        </p:tgtEl>
                                        <p:attrNameLst>
                                          <p:attrName>ppt_h</p:attrName>
                                        </p:attrNameLst>
                                      </p:cBhvr>
                                      <p:tavLst>
                                        <p:tav tm="0">
                                          <p:val>
                                            <p:fltVal val="0"/>
                                          </p:val>
                                        </p:tav>
                                        <p:tav tm="100000">
                                          <p:val>
                                            <p:strVal val="#ppt_h"/>
                                          </p:val>
                                        </p:tav>
                                      </p:tavLst>
                                    </p:anim>
                                    <p:anim calcmode="lin" valueType="num">
                                      <p:cBhvr>
                                        <p:cTn id="94" dur="1000" fill="hold"/>
                                        <p:tgtEl>
                                          <p:spTgt spid="18458"/>
                                        </p:tgtEl>
                                        <p:attrNameLst>
                                          <p:attrName>ppt_x</p:attrName>
                                        </p:attrNameLst>
                                      </p:cBhvr>
                                      <p:tavLst>
                                        <p:tav tm="0" fmla="#ppt_x+(cos(-2*pi*(1-$))*-#ppt_x-sin(-2*pi*(1-$))*(1-#ppt_y))*(1-$)">
                                          <p:val>
                                            <p:fltVal val="0"/>
                                          </p:val>
                                        </p:tav>
                                        <p:tav tm="100000">
                                          <p:val>
                                            <p:fltVal val="1"/>
                                          </p:val>
                                        </p:tav>
                                      </p:tavLst>
                                    </p:anim>
                                    <p:anim calcmode="lin" valueType="num">
                                      <p:cBhvr>
                                        <p:cTn id="95" dur="1000" fill="hold"/>
                                        <p:tgtEl>
                                          <p:spTgt spid="18458"/>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96" fill="hold" nodeType="clickPar">
                      <p:stCondLst>
                        <p:cond delay="indefinite"/>
                      </p:stCondLst>
                      <p:childTnLst>
                        <p:par>
                          <p:cTn id="97" fill="hold" nodeType="withGroup">
                            <p:stCondLst>
                              <p:cond delay="0"/>
                            </p:stCondLst>
                            <p:childTnLst>
                              <p:par>
                                <p:cTn id="98" presetID="22" presetClass="entr" presetSubtype="8" fill="hold" grpId="0" nodeType="clickEffect">
                                  <p:stCondLst>
                                    <p:cond delay="0"/>
                                  </p:stCondLst>
                                  <p:childTnLst>
                                    <p:set>
                                      <p:cBhvr>
                                        <p:cTn id="99" dur="1" fill="hold">
                                          <p:stCondLst>
                                            <p:cond delay="0"/>
                                          </p:stCondLst>
                                        </p:cTn>
                                        <p:tgtEl>
                                          <p:spTgt spid="18456"/>
                                        </p:tgtEl>
                                        <p:attrNameLst>
                                          <p:attrName>style.visibility</p:attrName>
                                        </p:attrNameLst>
                                      </p:cBhvr>
                                      <p:to>
                                        <p:strVal val="visible"/>
                                      </p:to>
                                    </p:set>
                                    <p:animEffect transition="in" filter="wipe(left)">
                                      <p:cBhvr>
                                        <p:cTn id="100" dur="1000"/>
                                        <p:tgtEl>
                                          <p:spTgt spid="18456"/>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22" presetClass="entr" presetSubtype="8" fill="hold" grpId="0" nodeType="clickEffect">
                                  <p:stCondLst>
                                    <p:cond delay="0"/>
                                  </p:stCondLst>
                                  <p:childTnLst>
                                    <p:set>
                                      <p:cBhvr>
                                        <p:cTn id="104" dur="1" fill="hold">
                                          <p:stCondLst>
                                            <p:cond delay="0"/>
                                          </p:stCondLst>
                                        </p:cTn>
                                        <p:tgtEl>
                                          <p:spTgt spid="18457"/>
                                        </p:tgtEl>
                                        <p:attrNameLst>
                                          <p:attrName>style.visibility</p:attrName>
                                        </p:attrNameLst>
                                      </p:cBhvr>
                                      <p:to>
                                        <p:strVal val="visible"/>
                                      </p:to>
                                    </p:set>
                                    <p:animEffect transition="in" filter="wipe(left)">
                                      <p:cBhvr>
                                        <p:cTn id="105" dur="1000"/>
                                        <p:tgtEl>
                                          <p:spTgt spid="18457"/>
                                        </p:tgtEl>
                                      </p:cBhvr>
                                    </p:animEffect>
                                  </p:childTnLst>
                                </p:cTn>
                              </p:par>
                            </p:childTnLst>
                          </p:cTn>
                        </p:par>
                        <p:par>
                          <p:cTn id="106" fill="hold" nodeType="afterGroup">
                            <p:stCondLst>
                              <p:cond delay="1000"/>
                            </p:stCondLst>
                            <p:childTnLst>
                              <p:par>
                                <p:cTn id="107" presetID="22" presetClass="entr" presetSubtype="4" fill="hold" grpId="0" nodeType="afterEffect">
                                  <p:stCondLst>
                                    <p:cond delay="0"/>
                                  </p:stCondLst>
                                  <p:childTnLst>
                                    <p:set>
                                      <p:cBhvr>
                                        <p:cTn id="108" dur="1" fill="hold">
                                          <p:stCondLst>
                                            <p:cond delay="0"/>
                                          </p:stCondLst>
                                        </p:cTn>
                                        <p:tgtEl>
                                          <p:spTgt spid="18460"/>
                                        </p:tgtEl>
                                        <p:attrNameLst>
                                          <p:attrName>style.visibility</p:attrName>
                                        </p:attrNameLst>
                                      </p:cBhvr>
                                      <p:to>
                                        <p:strVal val="visible"/>
                                      </p:to>
                                    </p:set>
                                    <p:animEffect transition="in" filter="wipe(down)">
                                      <p:cBhvr>
                                        <p:cTn id="109" dur="500"/>
                                        <p:tgtEl>
                                          <p:spTgt spid="18460"/>
                                        </p:tgtEl>
                                      </p:cBhvr>
                                    </p:animEffect>
                                  </p:childTnLst>
                                </p:cTn>
                              </p:par>
                            </p:childTnLst>
                          </p:cTn>
                        </p:par>
                        <p:par>
                          <p:cTn id="110" fill="hold" nodeType="afterGroup">
                            <p:stCondLst>
                              <p:cond delay="1500"/>
                            </p:stCondLst>
                            <p:childTnLst>
                              <p:par>
                                <p:cTn id="111" presetID="22" presetClass="entr" presetSubtype="8" fill="hold" grpId="1" nodeType="afterEffect">
                                  <p:stCondLst>
                                    <p:cond delay="0"/>
                                  </p:stCondLst>
                                  <p:childTnLst>
                                    <p:set>
                                      <p:cBhvr>
                                        <p:cTn id="112" dur="1" fill="hold">
                                          <p:stCondLst>
                                            <p:cond delay="0"/>
                                          </p:stCondLst>
                                        </p:cTn>
                                        <p:tgtEl>
                                          <p:spTgt spid="18460"/>
                                        </p:tgtEl>
                                        <p:attrNameLst>
                                          <p:attrName>style.visibility</p:attrName>
                                        </p:attrNameLst>
                                      </p:cBhvr>
                                      <p:to>
                                        <p:strVal val="visible"/>
                                      </p:to>
                                    </p:set>
                                    <p:animEffect transition="in" filter="wipe(left)">
                                      <p:cBhvr>
                                        <p:cTn id="113" dur="1000"/>
                                        <p:tgtEl>
                                          <p:spTgt spid="18460"/>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22" presetClass="entr" presetSubtype="8" fill="hold" grpId="0" nodeType="clickEffect">
                                  <p:stCondLst>
                                    <p:cond delay="0"/>
                                  </p:stCondLst>
                                  <p:childTnLst>
                                    <p:set>
                                      <p:cBhvr>
                                        <p:cTn id="117" dur="1" fill="hold">
                                          <p:stCondLst>
                                            <p:cond delay="0"/>
                                          </p:stCondLst>
                                        </p:cTn>
                                        <p:tgtEl>
                                          <p:spTgt spid="18461"/>
                                        </p:tgtEl>
                                        <p:attrNameLst>
                                          <p:attrName>style.visibility</p:attrName>
                                        </p:attrNameLst>
                                      </p:cBhvr>
                                      <p:to>
                                        <p:strVal val="visible"/>
                                      </p:to>
                                    </p:set>
                                    <p:animEffect transition="in" filter="wipe(left)">
                                      <p:cBhvr>
                                        <p:cTn id="118" dur="1000"/>
                                        <p:tgtEl>
                                          <p:spTgt spid="18461"/>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22" presetClass="entr" presetSubtype="8" fill="hold" grpId="0" nodeType="clickEffect">
                                  <p:stCondLst>
                                    <p:cond delay="0"/>
                                  </p:stCondLst>
                                  <p:childTnLst>
                                    <p:set>
                                      <p:cBhvr>
                                        <p:cTn id="122" dur="1" fill="hold">
                                          <p:stCondLst>
                                            <p:cond delay="0"/>
                                          </p:stCondLst>
                                        </p:cTn>
                                        <p:tgtEl>
                                          <p:spTgt spid="18462"/>
                                        </p:tgtEl>
                                        <p:attrNameLst>
                                          <p:attrName>style.visibility</p:attrName>
                                        </p:attrNameLst>
                                      </p:cBhvr>
                                      <p:to>
                                        <p:strVal val="visible"/>
                                      </p:to>
                                    </p:set>
                                    <p:animEffect transition="in" filter="wipe(left)">
                                      <p:cBhvr>
                                        <p:cTn id="123" dur="1000"/>
                                        <p:tgtEl>
                                          <p:spTgt spid="18462"/>
                                        </p:tgtEl>
                                      </p:cBhvr>
                                    </p:animEffect>
                                  </p:childTnLst>
                                </p:cTn>
                              </p:par>
                            </p:childTnLst>
                          </p:cTn>
                        </p:par>
                        <p:par>
                          <p:cTn id="124" fill="hold" nodeType="afterGroup">
                            <p:stCondLst>
                              <p:cond delay="1000"/>
                            </p:stCondLst>
                            <p:childTnLst>
                              <p:par>
                                <p:cTn id="125" presetID="22" presetClass="entr" presetSubtype="4" fill="hold" nodeType="afterEffect">
                                  <p:stCondLst>
                                    <p:cond delay="0"/>
                                  </p:stCondLst>
                                  <p:childTnLst>
                                    <p:set>
                                      <p:cBhvr>
                                        <p:cTn id="126" dur="1" fill="hold">
                                          <p:stCondLst>
                                            <p:cond delay="0"/>
                                          </p:stCondLst>
                                        </p:cTn>
                                        <p:tgtEl>
                                          <p:spTgt spid="18463"/>
                                        </p:tgtEl>
                                        <p:attrNameLst>
                                          <p:attrName>style.visibility</p:attrName>
                                        </p:attrNameLst>
                                      </p:cBhvr>
                                      <p:to>
                                        <p:strVal val="visible"/>
                                      </p:to>
                                    </p:set>
                                    <p:animEffect transition="in" filter="wipe(down)">
                                      <p:cBhvr>
                                        <p:cTn id="127" dur="500"/>
                                        <p:tgtEl>
                                          <p:spTgt spid="18463"/>
                                        </p:tgtEl>
                                      </p:cBhvr>
                                    </p:animEffec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15" presetClass="entr" presetSubtype="0" fill="hold" nodeType="clickEffect">
                                  <p:stCondLst>
                                    <p:cond delay="0"/>
                                  </p:stCondLst>
                                  <p:childTnLst>
                                    <p:set>
                                      <p:cBhvr>
                                        <p:cTn id="131" dur="1" fill="hold">
                                          <p:stCondLst>
                                            <p:cond delay="0"/>
                                          </p:stCondLst>
                                        </p:cTn>
                                        <p:tgtEl>
                                          <p:spTgt spid="18464">
                                            <p:txEl>
                                              <p:pRg st="0" end="0"/>
                                            </p:txEl>
                                          </p:spTgt>
                                        </p:tgtEl>
                                        <p:attrNameLst>
                                          <p:attrName>style.visibility</p:attrName>
                                        </p:attrNameLst>
                                      </p:cBhvr>
                                      <p:to>
                                        <p:strVal val="visible"/>
                                      </p:to>
                                    </p:set>
                                    <p:anim calcmode="lin" valueType="num">
                                      <p:cBhvr>
                                        <p:cTn id="132" dur="1000" fill="hold"/>
                                        <p:tgtEl>
                                          <p:spTgt spid="18464">
                                            <p:txEl>
                                              <p:pRg st="0" end="0"/>
                                            </p:txEl>
                                          </p:spTgt>
                                        </p:tgtEl>
                                        <p:attrNameLst>
                                          <p:attrName>ppt_w</p:attrName>
                                        </p:attrNameLst>
                                      </p:cBhvr>
                                      <p:tavLst>
                                        <p:tav tm="0">
                                          <p:val>
                                            <p:fltVal val="0"/>
                                          </p:val>
                                        </p:tav>
                                        <p:tav tm="100000">
                                          <p:val>
                                            <p:strVal val="#ppt_w"/>
                                          </p:val>
                                        </p:tav>
                                      </p:tavLst>
                                    </p:anim>
                                    <p:anim calcmode="lin" valueType="num">
                                      <p:cBhvr>
                                        <p:cTn id="133" dur="1000" fill="hold"/>
                                        <p:tgtEl>
                                          <p:spTgt spid="18464">
                                            <p:txEl>
                                              <p:pRg st="0" end="0"/>
                                            </p:txEl>
                                          </p:spTgt>
                                        </p:tgtEl>
                                        <p:attrNameLst>
                                          <p:attrName>ppt_h</p:attrName>
                                        </p:attrNameLst>
                                      </p:cBhvr>
                                      <p:tavLst>
                                        <p:tav tm="0">
                                          <p:val>
                                            <p:fltVal val="0"/>
                                          </p:val>
                                        </p:tav>
                                        <p:tav tm="100000">
                                          <p:val>
                                            <p:strVal val="#ppt_h"/>
                                          </p:val>
                                        </p:tav>
                                      </p:tavLst>
                                    </p:anim>
                                    <p:anim calcmode="lin" valueType="num">
                                      <p:cBhvr>
                                        <p:cTn id="134" dur="1000" fill="hold"/>
                                        <p:tgtEl>
                                          <p:spTgt spid="18464">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35" dur="1000" fill="hold"/>
                                        <p:tgtEl>
                                          <p:spTgt spid="18464">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36" fill="hold">
                      <p:stCondLst>
                        <p:cond delay="indefinite"/>
                      </p:stCondLst>
                      <p:childTnLst>
                        <p:par>
                          <p:cTn id="137" fill="hold">
                            <p:stCondLst>
                              <p:cond delay="0"/>
                            </p:stCondLst>
                            <p:childTnLst>
                              <p:par>
                                <p:cTn id="138" presetID="22" presetClass="entr" presetSubtype="8" fill="hold" grpId="0" nodeType="clickEffect">
                                  <p:stCondLst>
                                    <p:cond delay="0"/>
                                  </p:stCondLst>
                                  <p:childTnLst>
                                    <p:set>
                                      <p:cBhvr>
                                        <p:cTn id="139" dur="1" fill="hold">
                                          <p:stCondLst>
                                            <p:cond delay="0"/>
                                          </p:stCondLst>
                                        </p:cTn>
                                        <p:tgtEl>
                                          <p:spTgt spid="32"/>
                                        </p:tgtEl>
                                        <p:attrNameLst>
                                          <p:attrName>style.visibility</p:attrName>
                                        </p:attrNameLst>
                                      </p:cBhvr>
                                      <p:to>
                                        <p:strVal val="visible"/>
                                      </p:to>
                                    </p:set>
                                    <p:animEffect transition="in" filter="wipe(left)">
                                      <p:cBhvr>
                                        <p:cTn id="140" dur="500"/>
                                        <p:tgtEl>
                                          <p:spTgt spid="32"/>
                                        </p:tgtEl>
                                      </p:cBhvr>
                                    </p:animEffect>
                                  </p:childTnLst>
                                </p:cTn>
                              </p:par>
                            </p:childTnLst>
                          </p:cTn>
                        </p:par>
                      </p:childTnLst>
                    </p:cTn>
                  </p:par>
                  <p:par>
                    <p:cTn id="141" fill="hold">
                      <p:stCondLst>
                        <p:cond delay="indefinite"/>
                      </p:stCondLst>
                      <p:childTnLst>
                        <p:par>
                          <p:cTn id="142" fill="hold">
                            <p:stCondLst>
                              <p:cond delay="0"/>
                            </p:stCondLst>
                            <p:childTnLst>
                              <p:par>
                                <p:cTn id="143" presetID="22" presetClass="entr" presetSubtype="8" fill="hold" grpId="0" nodeType="clickEffect">
                                  <p:stCondLst>
                                    <p:cond delay="0"/>
                                  </p:stCondLst>
                                  <p:childTnLst>
                                    <p:set>
                                      <p:cBhvr>
                                        <p:cTn id="144" dur="1" fill="hold">
                                          <p:stCondLst>
                                            <p:cond delay="0"/>
                                          </p:stCondLst>
                                        </p:cTn>
                                        <p:tgtEl>
                                          <p:spTgt spid="33"/>
                                        </p:tgtEl>
                                        <p:attrNameLst>
                                          <p:attrName>style.visibility</p:attrName>
                                        </p:attrNameLst>
                                      </p:cBhvr>
                                      <p:to>
                                        <p:strVal val="visible"/>
                                      </p:to>
                                    </p:set>
                                    <p:animEffect transition="in" filter="wipe(left)">
                                      <p:cBhvr>
                                        <p:cTn id="145"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58" grpId="0" animBg="1"/>
      <p:bldP spid="18435" grpId="0" build="p" autoUpdateAnimBg="0"/>
      <p:bldP spid="18436" grpId="0" build="p" autoUpdateAnimBg="0"/>
      <p:bldP spid="18437" grpId="0" animBg="1" autoUpdateAnimBg="0"/>
      <p:bldP spid="18438" grpId="0" autoUpdateAnimBg="0"/>
      <p:bldP spid="18439" grpId="0" autoUpdateAnimBg="0"/>
      <p:bldP spid="18440" grpId="0" autoUpdateAnimBg="0"/>
      <p:bldP spid="18441" grpId="0" autoUpdateAnimBg="0"/>
      <p:bldP spid="18442" grpId="0" autoUpdateAnimBg="0"/>
      <p:bldP spid="18443" grpId="0" autoUpdateAnimBg="0"/>
      <p:bldP spid="18444" grpId="0" autoUpdateAnimBg="0"/>
      <p:bldP spid="18445" grpId="0" autoUpdateAnimBg="0"/>
      <p:bldP spid="18449" grpId="0" autoUpdateAnimBg="0"/>
      <p:bldP spid="18450" grpId="0" autoUpdateAnimBg="0"/>
      <p:bldP spid="18451" grpId="0" autoUpdateAnimBg="0"/>
      <p:bldP spid="18452" grpId="0" animBg="1" autoUpdateAnimBg="0"/>
      <p:bldP spid="18456" grpId="0"/>
      <p:bldP spid="18457" grpId="0"/>
      <p:bldP spid="18460" grpId="0"/>
      <p:bldP spid="18460" grpId="1"/>
      <p:bldP spid="18461" grpId="0"/>
      <p:bldP spid="18462" grpId="0"/>
      <p:bldP spid="32" grpId="0"/>
      <p:bldP spid="33"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9" name="Rectangle 9">
            <a:extLst>
              <a:ext uri="{FF2B5EF4-FFF2-40B4-BE49-F238E27FC236}">
                <a16:creationId xmlns:a16="http://schemas.microsoft.com/office/drawing/2014/main" id="{4FFF9CBD-37C7-47B5-BFE3-26647B61A625}"/>
              </a:ext>
            </a:extLst>
          </p:cNvPr>
          <p:cNvSpPr>
            <a:spLocks noChangeArrowheads="1"/>
          </p:cNvSpPr>
          <p:nvPr/>
        </p:nvSpPr>
        <p:spPr bwMode="auto">
          <a:xfrm>
            <a:off x="1054959" y="2146300"/>
            <a:ext cx="1270000" cy="533400"/>
          </a:xfrm>
          <a:prstGeom prst="rect">
            <a:avLst/>
          </a:prstGeom>
          <a:solidFill>
            <a:srgbClr val="FFCC00"/>
          </a:solidFill>
          <a:ln w="7620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latin typeface="Arial" panose="020B0604020202020204" pitchFamily="34" charset="0"/>
            </a:endParaRPr>
          </a:p>
        </p:txBody>
      </p:sp>
      <p:sp>
        <p:nvSpPr>
          <p:cNvPr id="13315" name="Rectangle 2">
            <a:extLst>
              <a:ext uri="{FF2B5EF4-FFF2-40B4-BE49-F238E27FC236}">
                <a16:creationId xmlns:a16="http://schemas.microsoft.com/office/drawing/2014/main" id="{EF19321E-1934-447D-8007-B620909A5887}"/>
              </a:ext>
            </a:extLst>
          </p:cNvPr>
          <p:cNvSpPr>
            <a:spLocks noGrp="1" noChangeArrowheads="1"/>
          </p:cNvSpPr>
          <p:nvPr>
            <p:ph type="title"/>
          </p:nvPr>
        </p:nvSpPr>
        <p:spPr>
          <a:xfrm>
            <a:off x="190500" y="0"/>
            <a:ext cx="8661400" cy="1143000"/>
          </a:xfrm>
        </p:spPr>
        <p:txBody>
          <a:bodyPr>
            <a:normAutofit fontScale="90000"/>
          </a:bodyPr>
          <a:lstStyle/>
          <a:p>
            <a:pPr algn="ctr" eaLnBrk="1" hangingPunct="1"/>
            <a:r>
              <a:rPr lang="en-US" altLang="en-US" sz="4000" dirty="0">
                <a:solidFill>
                  <a:srgbClr val="FF0000"/>
                </a:solidFill>
              </a:rPr>
              <a:t>Practice: One-step Equations</a:t>
            </a:r>
            <a:r>
              <a:rPr lang="en-US" altLang="en-US" sz="3000" dirty="0">
                <a:solidFill>
                  <a:srgbClr val="FF0000"/>
                </a:solidFill>
              </a:rPr>
              <a:t> </a:t>
            </a:r>
            <a:r>
              <a:rPr lang="en-US" altLang="en-US" sz="3000" i="1" dirty="0">
                <a:solidFill>
                  <a:srgbClr val="FF0000"/>
                </a:solidFill>
              </a:rPr>
              <a:t>with multiplication</a:t>
            </a:r>
          </a:p>
        </p:txBody>
      </p:sp>
      <p:sp>
        <p:nvSpPr>
          <p:cNvPr id="13316" name="Text Box 4">
            <a:extLst>
              <a:ext uri="{FF2B5EF4-FFF2-40B4-BE49-F238E27FC236}">
                <a16:creationId xmlns:a16="http://schemas.microsoft.com/office/drawing/2014/main" id="{76B2A707-9269-4FF6-A445-CBB9686DCD80}"/>
              </a:ext>
            </a:extLst>
          </p:cNvPr>
          <p:cNvSpPr txBox="1">
            <a:spLocks noChangeArrowheads="1"/>
          </p:cNvSpPr>
          <p:nvPr/>
        </p:nvSpPr>
        <p:spPr bwMode="auto">
          <a:xfrm>
            <a:off x="371426" y="1200273"/>
            <a:ext cx="7854584" cy="3231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defRPr sz="2400">
                <a:solidFill>
                  <a:schemeClr val="tx1"/>
                </a:solidFill>
                <a:latin typeface="Arial" panose="020B0604020202020204" pitchFamily="34" charset="0"/>
              </a:defRPr>
            </a:lvl1pPr>
            <a:lvl2pPr marL="914400" indent="-457200">
              <a:defRPr sz="2400">
                <a:solidFill>
                  <a:schemeClr val="tx1"/>
                </a:solidFill>
                <a:latin typeface="Arial" panose="020B0604020202020204" pitchFamily="34" charset="0"/>
              </a:defRPr>
            </a:lvl2pPr>
            <a:lvl3pPr marL="1371600" indent="-457200">
              <a:defRPr sz="2400">
                <a:solidFill>
                  <a:schemeClr val="tx1"/>
                </a:solidFill>
                <a:latin typeface="Arial" panose="020B0604020202020204" pitchFamily="34" charset="0"/>
              </a:defRPr>
            </a:lvl3pPr>
            <a:lvl4pPr marL="1828800" indent="-457200">
              <a:defRPr sz="2400">
                <a:solidFill>
                  <a:schemeClr val="tx1"/>
                </a:solidFill>
                <a:latin typeface="Arial" panose="020B0604020202020204" pitchFamily="34" charset="0"/>
              </a:defRPr>
            </a:lvl4pPr>
            <a:lvl5pPr marL="2286000" indent="-457200">
              <a:defRPr sz="2400">
                <a:solidFill>
                  <a:schemeClr val="tx1"/>
                </a:solidFill>
                <a:latin typeface="Arial" panose="020B0604020202020204" pitchFamily="34" charset="0"/>
              </a:defRPr>
            </a:lvl5pPr>
            <a:lvl6pPr marL="2743200" indent="-457200" eaLnBrk="0" fontAlgn="base" hangingPunct="0">
              <a:spcBef>
                <a:spcPct val="0"/>
              </a:spcBef>
              <a:spcAft>
                <a:spcPct val="0"/>
              </a:spcAft>
              <a:defRPr sz="2400">
                <a:solidFill>
                  <a:schemeClr val="tx1"/>
                </a:solidFill>
                <a:latin typeface="Arial" panose="020B0604020202020204" pitchFamily="34" charset="0"/>
              </a:defRPr>
            </a:lvl6pPr>
            <a:lvl7pPr marL="3200400" indent="-457200" eaLnBrk="0" fontAlgn="base" hangingPunct="0">
              <a:spcBef>
                <a:spcPct val="0"/>
              </a:spcBef>
              <a:spcAft>
                <a:spcPct val="0"/>
              </a:spcAft>
              <a:defRPr sz="2400">
                <a:solidFill>
                  <a:schemeClr val="tx1"/>
                </a:solidFill>
                <a:latin typeface="Arial" panose="020B0604020202020204" pitchFamily="34" charset="0"/>
              </a:defRPr>
            </a:lvl7pPr>
            <a:lvl8pPr marL="3657600" indent="-457200" eaLnBrk="0" fontAlgn="base" hangingPunct="0">
              <a:spcBef>
                <a:spcPct val="0"/>
              </a:spcBef>
              <a:spcAft>
                <a:spcPct val="0"/>
              </a:spcAft>
              <a:defRPr sz="2400">
                <a:solidFill>
                  <a:schemeClr val="tx1"/>
                </a:solidFill>
                <a:latin typeface="Arial" panose="020B0604020202020204" pitchFamily="34" charset="0"/>
              </a:defRPr>
            </a:lvl8pPr>
            <a:lvl9pPr marL="4114800" indent="-457200" eaLnBrk="0" fontAlgn="base" hangingPunct="0">
              <a:spcBef>
                <a:spcPct val="0"/>
              </a:spcBef>
              <a:spcAft>
                <a:spcPct val="0"/>
              </a:spcAft>
              <a:defRPr sz="2400">
                <a:solidFill>
                  <a:schemeClr val="tx1"/>
                </a:solidFill>
                <a:latin typeface="Arial" panose="020B0604020202020204" pitchFamily="34" charset="0"/>
              </a:defRPr>
            </a:lvl9pPr>
          </a:lstStyle>
          <a:p>
            <a:pPr marL="0" indent="0" eaLnBrk="1" hangingPunct="1">
              <a:spcBef>
                <a:spcPct val="50000"/>
              </a:spcBef>
            </a:pPr>
            <a:r>
              <a:rPr lang="en-US" altLang="en-US" dirty="0"/>
              <a:t>1.   </a:t>
            </a:r>
            <a:r>
              <a:rPr lang="en-US" altLang="en-US" dirty="0">
                <a:highlight>
                  <a:srgbClr val="00FFFF"/>
                </a:highlight>
              </a:rPr>
              <a:t>3a = 18</a:t>
            </a:r>
            <a:r>
              <a:rPr lang="en-US" altLang="en-US" dirty="0"/>
              <a:t>				 2.    </a:t>
            </a:r>
            <a:r>
              <a:rPr lang="en-US" altLang="en-US" dirty="0">
                <a:highlight>
                  <a:srgbClr val="00FFFF"/>
                </a:highlight>
              </a:rPr>
              <a:t>4n =  32</a:t>
            </a:r>
          </a:p>
          <a:p>
            <a:pPr eaLnBrk="1" hangingPunct="1">
              <a:spcBef>
                <a:spcPct val="50000"/>
              </a:spcBef>
              <a:buFontTx/>
              <a:buAutoNum type="arabicPeriod"/>
            </a:pPr>
            <a:endParaRPr lang="en-US" altLang="en-US" dirty="0"/>
          </a:p>
          <a:p>
            <a:pPr eaLnBrk="1" hangingPunct="1">
              <a:spcBef>
                <a:spcPct val="50000"/>
              </a:spcBef>
              <a:buFontTx/>
              <a:buAutoNum type="arabicPeriod"/>
            </a:pPr>
            <a:endParaRPr lang="en-US" altLang="en-US" dirty="0"/>
          </a:p>
          <a:p>
            <a:pPr eaLnBrk="1" hangingPunct="1">
              <a:spcBef>
                <a:spcPct val="50000"/>
              </a:spcBef>
              <a:buFontTx/>
              <a:buAutoNum type="arabicPeriod"/>
            </a:pPr>
            <a:endParaRPr lang="en-US" altLang="en-US" dirty="0"/>
          </a:p>
          <a:p>
            <a:pPr eaLnBrk="1" hangingPunct="1">
              <a:spcBef>
                <a:spcPct val="50000"/>
              </a:spcBef>
              <a:buFontTx/>
              <a:buAutoNum type="arabicPeriod"/>
            </a:pPr>
            <a:endParaRPr lang="en-US" altLang="en-US" dirty="0"/>
          </a:p>
          <a:p>
            <a:pPr eaLnBrk="1" hangingPunct="1">
              <a:spcBef>
                <a:spcPct val="50000"/>
              </a:spcBef>
            </a:pPr>
            <a:r>
              <a:rPr lang="en-US" altLang="en-US" dirty="0"/>
              <a:t>				</a:t>
            </a:r>
          </a:p>
        </p:txBody>
      </p:sp>
      <p:sp>
        <p:nvSpPr>
          <p:cNvPr id="30727" name="Text Box 7">
            <a:extLst>
              <a:ext uri="{FF2B5EF4-FFF2-40B4-BE49-F238E27FC236}">
                <a16:creationId xmlns:a16="http://schemas.microsoft.com/office/drawing/2014/main" id="{1F8576B9-7818-4A61-8544-9831BCB8C724}"/>
              </a:ext>
            </a:extLst>
          </p:cNvPr>
          <p:cNvSpPr txBox="1">
            <a:spLocks noChangeArrowheads="1"/>
          </p:cNvSpPr>
          <p:nvPr/>
        </p:nvSpPr>
        <p:spPr bwMode="auto">
          <a:xfrm>
            <a:off x="799857" y="1637998"/>
            <a:ext cx="148800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None/>
            </a:pPr>
            <a:r>
              <a:rPr lang="en-US" altLang="en-US" sz="2400" b="1" dirty="0">
                <a:solidFill>
                  <a:srgbClr val="FF0000"/>
                </a:solidFill>
                <a:latin typeface="Arial" panose="020B0604020202020204" pitchFamily="34" charset="0"/>
              </a:rPr>
              <a:t>  ÷ 3   ÷ 3</a:t>
            </a:r>
          </a:p>
        </p:txBody>
      </p:sp>
      <p:sp>
        <p:nvSpPr>
          <p:cNvPr id="30728" name="Text Box 8">
            <a:extLst>
              <a:ext uri="{FF2B5EF4-FFF2-40B4-BE49-F238E27FC236}">
                <a16:creationId xmlns:a16="http://schemas.microsoft.com/office/drawing/2014/main" id="{11DEF888-6C74-4CB2-A09B-71CDADD081AA}"/>
              </a:ext>
            </a:extLst>
          </p:cNvPr>
          <p:cNvSpPr txBox="1">
            <a:spLocks noChangeArrowheads="1"/>
          </p:cNvSpPr>
          <p:nvPr/>
        </p:nvSpPr>
        <p:spPr bwMode="auto">
          <a:xfrm>
            <a:off x="1225941" y="2184400"/>
            <a:ext cx="99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b="1" dirty="0">
                <a:latin typeface="Arial" panose="020B0604020202020204" pitchFamily="34" charset="0"/>
              </a:rPr>
              <a:t>a = 6</a:t>
            </a:r>
          </a:p>
        </p:txBody>
      </p:sp>
      <p:sp>
        <p:nvSpPr>
          <p:cNvPr id="30730" name="Text Box 10">
            <a:extLst>
              <a:ext uri="{FF2B5EF4-FFF2-40B4-BE49-F238E27FC236}">
                <a16:creationId xmlns:a16="http://schemas.microsoft.com/office/drawing/2014/main" id="{621A7A47-4A57-41D4-9F0A-D9B58F5EB014}"/>
              </a:ext>
            </a:extLst>
          </p:cNvPr>
          <p:cNvSpPr txBox="1">
            <a:spLocks noChangeArrowheads="1"/>
          </p:cNvSpPr>
          <p:nvPr/>
        </p:nvSpPr>
        <p:spPr bwMode="auto">
          <a:xfrm>
            <a:off x="371426" y="2895600"/>
            <a:ext cx="319246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endParaRPr lang="en-US" altLang="en-US" sz="2400" dirty="0">
              <a:latin typeface="Arial" panose="020B0604020202020204" pitchFamily="34" charset="0"/>
            </a:endParaRPr>
          </a:p>
          <a:p>
            <a:pPr eaLnBrk="1" hangingPunct="1">
              <a:spcBef>
                <a:spcPct val="50000"/>
              </a:spcBef>
              <a:buFontTx/>
              <a:buNone/>
            </a:pPr>
            <a:r>
              <a:rPr lang="en-US" altLang="en-US" sz="2400" dirty="0">
                <a:latin typeface="Arial" panose="020B0604020202020204" pitchFamily="34" charset="0"/>
              </a:rPr>
              <a:t>Now check: 3 (6) = ?</a:t>
            </a:r>
          </a:p>
        </p:txBody>
      </p:sp>
      <p:sp>
        <p:nvSpPr>
          <p:cNvPr id="30731" name="Text Box 11">
            <a:extLst>
              <a:ext uri="{FF2B5EF4-FFF2-40B4-BE49-F238E27FC236}">
                <a16:creationId xmlns:a16="http://schemas.microsoft.com/office/drawing/2014/main" id="{8D032283-A65F-4778-99C2-1C56859570FE}"/>
              </a:ext>
            </a:extLst>
          </p:cNvPr>
          <p:cNvSpPr txBox="1">
            <a:spLocks noChangeArrowheads="1"/>
          </p:cNvSpPr>
          <p:nvPr/>
        </p:nvSpPr>
        <p:spPr bwMode="auto">
          <a:xfrm>
            <a:off x="2197929" y="3951084"/>
            <a:ext cx="18161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18 = 18 </a:t>
            </a:r>
            <a:r>
              <a:rPr lang="en-US" altLang="en-US" sz="2400" dirty="0">
                <a:latin typeface="Arial" panose="020B0604020202020204" pitchFamily="34" charset="0"/>
                <a:sym typeface="Wingdings" panose="05000000000000000000" pitchFamily="2" charset="2"/>
              </a:rPr>
              <a:t></a:t>
            </a:r>
          </a:p>
        </p:txBody>
      </p:sp>
      <p:sp>
        <p:nvSpPr>
          <p:cNvPr id="30734" name="Rectangle 14">
            <a:extLst>
              <a:ext uri="{FF2B5EF4-FFF2-40B4-BE49-F238E27FC236}">
                <a16:creationId xmlns:a16="http://schemas.microsoft.com/office/drawing/2014/main" id="{0629FF65-08C6-42CC-BC0F-C413E6855F0C}"/>
              </a:ext>
            </a:extLst>
          </p:cNvPr>
          <p:cNvSpPr>
            <a:spLocks noChangeArrowheads="1"/>
          </p:cNvSpPr>
          <p:nvPr/>
        </p:nvSpPr>
        <p:spPr bwMode="auto">
          <a:xfrm>
            <a:off x="5784239" y="2170947"/>
            <a:ext cx="1270000" cy="533400"/>
          </a:xfrm>
          <a:prstGeom prst="rect">
            <a:avLst/>
          </a:prstGeom>
          <a:solidFill>
            <a:srgbClr val="FFCC00"/>
          </a:solidFill>
          <a:ln w="7620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b="1" dirty="0">
              <a:latin typeface="Arial" panose="020B0604020202020204" pitchFamily="34" charset="0"/>
            </a:endParaRPr>
          </a:p>
        </p:txBody>
      </p:sp>
      <p:sp>
        <p:nvSpPr>
          <p:cNvPr id="30737" name="Text Box 17">
            <a:extLst>
              <a:ext uri="{FF2B5EF4-FFF2-40B4-BE49-F238E27FC236}">
                <a16:creationId xmlns:a16="http://schemas.microsoft.com/office/drawing/2014/main" id="{DF53FD8D-CD62-4DF5-ADFA-827171315561}"/>
              </a:ext>
            </a:extLst>
          </p:cNvPr>
          <p:cNvSpPr txBox="1">
            <a:spLocks noChangeArrowheads="1"/>
          </p:cNvSpPr>
          <p:nvPr/>
        </p:nvSpPr>
        <p:spPr bwMode="auto">
          <a:xfrm>
            <a:off x="5692311" y="1565092"/>
            <a:ext cx="163991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None/>
            </a:pPr>
            <a:r>
              <a:rPr lang="en-US" altLang="en-US" sz="2400" b="1" dirty="0">
                <a:solidFill>
                  <a:srgbClr val="FF0000"/>
                </a:solidFill>
                <a:latin typeface="Arial" panose="020B0604020202020204" pitchFamily="34" charset="0"/>
              </a:rPr>
              <a:t>÷ 4   ÷ 4</a:t>
            </a:r>
          </a:p>
        </p:txBody>
      </p:sp>
      <p:sp>
        <p:nvSpPr>
          <p:cNvPr id="30738" name="Text Box 18">
            <a:extLst>
              <a:ext uri="{FF2B5EF4-FFF2-40B4-BE49-F238E27FC236}">
                <a16:creationId xmlns:a16="http://schemas.microsoft.com/office/drawing/2014/main" id="{8FE2D812-405C-4B0F-BD3E-79C40A53C6E7}"/>
              </a:ext>
            </a:extLst>
          </p:cNvPr>
          <p:cNvSpPr txBox="1">
            <a:spLocks noChangeArrowheads="1"/>
          </p:cNvSpPr>
          <p:nvPr/>
        </p:nvSpPr>
        <p:spPr bwMode="auto">
          <a:xfrm>
            <a:off x="6016967" y="2221636"/>
            <a:ext cx="99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b="1" dirty="0">
                <a:latin typeface="Arial" panose="020B0604020202020204" pitchFamily="34" charset="0"/>
              </a:rPr>
              <a:t>n = 8</a:t>
            </a:r>
          </a:p>
        </p:txBody>
      </p:sp>
      <p:sp>
        <p:nvSpPr>
          <p:cNvPr id="30739" name="Text Box 19">
            <a:extLst>
              <a:ext uri="{FF2B5EF4-FFF2-40B4-BE49-F238E27FC236}">
                <a16:creationId xmlns:a16="http://schemas.microsoft.com/office/drawing/2014/main" id="{B8547972-603F-4EB0-BB68-C62A7B41B5B2}"/>
              </a:ext>
            </a:extLst>
          </p:cNvPr>
          <p:cNvSpPr txBox="1">
            <a:spLocks noChangeArrowheads="1"/>
          </p:cNvSpPr>
          <p:nvPr/>
        </p:nvSpPr>
        <p:spPr bwMode="auto">
          <a:xfrm>
            <a:off x="5129973" y="3403431"/>
            <a:ext cx="309603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Now check: 4 (8) = ?</a:t>
            </a:r>
          </a:p>
        </p:txBody>
      </p:sp>
      <p:sp>
        <p:nvSpPr>
          <p:cNvPr id="30740" name="Text Box 20">
            <a:extLst>
              <a:ext uri="{FF2B5EF4-FFF2-40B4-BE49-F238E27FC236}">
                <a16:creationId xmlns:a16="http://schemas.microsoft.com/office/drawing/2014/main" id="{40F4067B-D665-42AE-8F23-A79AE58DA4EF}"/>
              </a:ext>
            </a:extLst>
          </p:cNvPr>
          <p:cNvSpPr txBox="1">
            <a:spLocks noChangeArrowheads="1"/>
          </p:cNvSpPr>
          <p:nvPr/>
        </p:nvSpPr>
        <p:spPr bwMode="auto">
          <a:xfrm>
            <a:off x="6805320" y="3934335"/>
            <a:ext cx="18161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32 = 32 </a:t>
            </a:r>
            <a:r>
              <a:rPr lang="en-US" altLang="en-US" sz="2400" dirty="0">
                <a:latin typeface="Arial" panose="020B0604020202020204" pitchFamily="34" charset="0"/>
                <a:sym typeface="Wingdings" panose="05000000000000000000" pitchFamily="2" charset="2"/>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0727"/>
                                        </p:tgtEl>
                                        <p:attrNameLst>
                                          <p:attrName>style.visibility</p:attrName>
                                        </p:attrNameLst>
                                      </p:cBhvr>
                                      <p:to>
                                        <p:strVal val="visible"/>
                                      </p:to>
                                    </p:set>
                                    <p:animEffect transition="in" filter="wipe(left)">
                                      <p:cBhvr>
                                        <p:cTn id="7" dur="1000"/>
                                        <p:tgtEl>
                                          <p:spTgt spid="307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0728"/>
                                        </p:tgtEl>
                                        <p:attrNameLst>
                                          <p:attrName>style.visibility</p:attrName>
                                        </p:attrNameLst>
                                      </p:cBhvr>
                                      <p:to>
                                        <p:strVal val="visible"/>
                                      </p:to>
                                    </p:set>
                                    <p:animEffect transition="in" filter="wipe(left)">
                                      <p:cBhvr>
                                        <p:cTn id="12" dur="1000"/>
                                        <p:tgtEl>
                                          <p:spTgt spid="30728"/>
                                        </p:tgtEl>
                                      </p:cBhvr>
                                    </p:animEffect>
                                  </p:childTnLst>
                                </p:cTn>
                              </p:par>
                            </p:childTnLst>
                          </p:cTn>
                        </p:par>
                        <p:par>
                          <p:cTn id="13" fill="hold" nodeType="afterGroup">
                            <p:stCondLst>
                              <p:cond delay="1000"/>
                            </p:stCondLst>
                            <p:childTnLst>
                              <p:par>
                                <p:cTn id="14" presetID="15" presetClass="entr" presetSubtype="0" fill="hold" grpId="0" nodeType="afterEffect">
                                  <p:stCondLst>
                                    <p:cond delay="0"/>
                                  </p:stCondLst>
                                  <p:childTnLst>
                                    <p:set>
                                      <p:cBhvr>
                                        <p:cTn id="15" dur="1" fill="hold">
                                          <p:stCondLst>
                                            <p:cond delay="0"/>
                                          </p:stCondLst>
                                        </p:cTn>
                                        <p:tgtEl>
                                          <p:spTgt spid="30729"/>
                                        </p:tgtEl>
                                        <p:attrNameLst>
                                          <p:attrName>style.visibility</p:attrName>
                                        </p:attrNameLst>
                                      </p:cBhvr>
                                      <p:to>
                                        <p:strVal val="visible"/>
                                      </p:to>
                                    </p:set>
                                    <p:anim calcmode="lin" valueType="num">
                                      <p:cBhvr>
                                        <p:cTn id="16" dur="1000" fill="hold"/>
                                        <p:tgtEl>
                                          <p:spTgt spid="30729"/>
                                        </p:tgtEl>
                                        <p:attrNameLst>
                                          <p:attrName>ppt_w</p:attrName>
                                        </p:attrNameLst>
                                      </p:cBhvr>
                                      <p:tavLst>
                                        <p:tav tm="0">
                                          <p:val>
                                            <p:fltVal val="0"/>
                                          </p:val>
                                        </p:tav>
                                        <p:tav tm="100000">
                                          <p:val>
                                            <p:strVal val="#ppt_w"/>
                                          </p:val>
                                        </p:tav>
                                      </p:tavLst>
                                    </p:anim>
                                    <p:anim calcmode="lin" valueType="num">
                                      <p:cBhvr>
                                        <p:cTn id="17" dur="1000" fill="hold"/>
                                        <p:tgtEl>
                                          <p:spTgt spid="30729"/>
                                        </p:tgtEl>
                                        <p:attrNameLst>
                                          <p:attrName>ppt_h</p:attrName>
                                        </p:attrNameLst>
                                      </p:cBhvr>
                                      <p:tavLst>
                                        <p:tav tm="0">
                                          <p:val>
                                            <p:fltVal val="0"/>
                                          </p:val>
                                        </p:tav>
                                        <p:tav tm="100000">
                                          <p:val>
                                            <p:strVal val="#ppt_h"/>
                                          </p:val>
                                        </p:tav>
                                      </p:tavLst>
                                    </p:anim>
                                    <p:anim calcmode="lin" valueType="num">
                                      <p:cBhvr>
                                        <p:cTn id="18" dur="1000" fill="hold"/>
                                        <p:tgtEl>
                                          <p:spTgt spid="30729"/>
                                        </p:tgtEl>
                                        <p:attrNameLst>
                                          <p:attrName>ppt_x</p:attrName>
                                        </p:attrNameLst>
                                      </p:cBhvr>
                                      <p:tavLst>
                                        <p:tav tm="0" fmla="#ppt_x+(cos(-2*pi*(1-$))*-#ppt_x-sin(-2*pi*(1-$))*(1-#ppt_y))*(1-$)">
                                          <p:val>
                                            <p:fltVal val="0"/>
                                          </p:val>
                                        </p:tav>
                                        <p:tav tm="100000">
                                          <p:val>
                                            <p:fltVal val="1"/>
                                          </p:val>
                                        </p:tav>
                                      </p:tavLst>
                                    </p:anim>
                                    <p:anim calcmode="lin" valueType="num">
                                      <p:cBhvr>
                                        <p:cTn id="19" dur="1000" fill="hold"/>
                                        <p:tgtEl>
                                          <p:spTgt spid="30729"/>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30730"/>
                                        </p:tgtEl>
                                        <p:attrNameLst>
                                          <p:attrName>style.visibility</p:attrName>
                                        </p:attrNameLst>
                                      </p:cBhvr>
                                      <p:to>
                                        <p:strVal val="visible"/>
                                      </p:to>
                                    </p:set>
                                    <p:animEffect transition="in" filter="wipe(left)">
                                      <p:cBhvr>
                                        <p:cTn id="24" dur="1000"/>
                                        <p:tgtEl>
                                          <p:spTgt spid="30730"/>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30731"/>
                                        </p:tgtEl>
                                        <p:attrNameLst>
                                          <p:attrName>style.visibility</p:attrName>
                                        </p:attrNameLst>
                                      </p:cBhvr>
                                      <p:to>
                                        <p:strVal val="visible"/>
                                      </p:to>
                                    </p:set>
                                    <p:animEffect transition="in" filter="wipe(left)">
                                      <p:cBhvr>
                                        <p:cTn id="29" dur="1000"/>
                                        <p:tgtEl>
                                          <p:spTgt spid="30731"/>
                                        </p:tgtEl>
                                      </p:cBhvr>
                                    </p:animEffect>
                                  </p:childTnLst>
                                </p:cTn>
                              </p:par>
                            </p:childTnLst>
                          </p:cTn>
                        </p:par>
                        <p:par>
                          <p:cTn id="30" fill="hold" nodeType="afterGroup">
                            <p:stCondLst>
                              <p:cond delay="1000"/>
                            </p:stCondLst>
                            <p:childTnLst>
                              <p:par>
                                <p:cTn id="31" presetID="22" presetClass="entr" presetSubtype="8" fill="hold" grpId="0" nodeType="afterEffect">
                                  <p:stCondLst>
                                    <p:cond delay="0"/>
                                  </p:stCondLst>
                                  <p:childTnLst>
                                    <p:set>
                                      <p:cBhvr>
                                        <p:cTn id="32" dur="1" fill="hold">
                                          <p:stCondLst>
                                            <p:cond delay="0"/>
                                          </p:stCondLst>
                                        </p:cTn>
                                        <p:tgtEl>
                                          <p:spTgt spid="30737"/>
                                        </p:tgtEl>
                                        <p:attrNameLst>
                                          <p:attrName>style.visibility</p:attrName>
                                        </p:attrNameLst>
                                      </p:cBhvr>
                                      <p:to>
                                        <p:strVal val="visible"/>
                                      </p:to>
                                    </p:set>
                                    <p:animEffect transition="in" filter="wipe(left)">
                                      <p:cBhvr>
                                        <p:cTn id="33" dur="1000"/>
                                        <p:tgtEl>
                                          <p:spTgt spid="30737"/>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2" presetClass="entr" presetSubtype="8" fill="hold" grpId="0" nodeType="clickEffect">
                                  <p:stCondLst>
                                    <p:cond delay="0"/>
                                  </p:stCondLst>
                                  <p:childTnLst>
                                    <p:set>
                                      <p:cBhvr>
                                        <p:cTn id="37" dur="1" fill="hold">
                                          <p:stCondLst>
                                            <p:cond delay="0"/>
                                          </p:stCondLst>
                                        </p:cTn>
                                        <p:tgtEl>
                                          <p:spTgt spid="30738"/>
                                        </p:tgtEl>
                                        <p:attrNameLst>
                                          <p:attrName>style.visibility</p:attrName>
                                        </p:attrNameLst>
                                      </p:cBhvr>
                                      <p:to>
                                        <p:strVal val="visible"/>
                                      </p:to>
                                    </p:set>
                                    <p:animEffect transition="in" filter="wipe(left)">
                                      <p:cBhvr>
                                        <p:cTn id="38" dur="1000"/>
                                        <p:tgtEl>
                                          <p:spTgt spid="30738"/>
                                        </p:tgtEl>
                                      </p:cBhvr>
                                    </p:animEffect>
                                  </p:childTnLst>
                                </p:cTn>
                              </p:par>
                            </p:childTnLst>
                          </p:cTn>
                        </p:par>
                        <p:par>
                          <p:cTn id="39" fill="hold" nodeType="afterGroup">
                            <p:stCondLst>
                              <p:cond delay="1000"/>
                            </p:stCondLst>
                            <p:childTnLst>
                              <p:par>
                                <p:cTn id="40" presetID="15" presetClass="entr" presetSubtype="0" fill="hold" grpId="0" nodeType="afterEffect">
                                  <p:stCondLst>
                                    <p:cond delay="0"/>
                                  </p:stCondLst>
                                  <p:childTnLst>
                                    <p:set>
                                      <p:cBhvr>
                                        <p:cTn id="41" dur="1" fill="hold">
                                          <p:stCondLst>
                                            <p:cond delay="0"/>
                                          </p:stCondLst>
                                        </p:cTn>
                                        <p:tgtEl>
                                          <p:spTgt spid="30734"/>
                                        </p:tgtEl>
                                        <p:attrNameLst>
                                          <p:attrName>style.visibility</p:attrName>
                                        </p:attrNameLst>
                                      </p:cBhvr>
                                      <p:to>
                                        <p:strVal val="visible"/>
                                      </p:to>
                                    </p:set>
                                    <p:anim calcmode="lin" valueType="num">
                                      <p:cBhvr>
                                        <p:cTn id="42" dur="1000" fill="hold"/>
                                        <p:tgtEl>
                                          <p:spTgt spid="30734"/>
                                        </p:tgtEl>
                                        <p:attrNameLst>
                                          <p:attrName>ppt_w</p:attrName>
                                        </p:attrNameLst>
                                      </p:cBhvr>
                                      <p:tavLst>
                                        <p:tav tm="0">
                                          <p:val>
                                            <p:fltVal val="0"/>
                                          </p:val>
                                        </p:tav>
                                        <p:tav tm="100000">
                                          <p:val>
                                            <p:strVal val="#ppt_w"/>
                                          </p:val>
                                        </p:tav>
                                      </p:tavLst>
                                    </p:anim>
                                    <p:anim calcmode="lin" valueType="num">
                                      <p:cBhvr>
                                        <p:cTn id="43" dur="1000" fill="hold"/>
                                        <p:tgtEl>
                                          <p:spTgt spid="30734"/>
                                        </p:tgtEl>
                                        <p:attrNameLst>
                                          <p:attrName>ppt_h</p:attrName>
                                        </p:attrNameLst>
                                      </p:cBhvr>
                                      <p:tavLst>
                                        <p:tav tm="0">
                                          <p:val>
                                            <p:fltVal val="0"/>
                                          </p:val>
                                        </p:tav>
                                        <p:tav tm="100000">
                                          <p:val>
                                            <p:strVal val="#ppt_h"/>
                                          </p:val>
                                        </p:tav>
                                      </p:tavLst>
                                    </p:anim>
                                    <p:anim calcmode="lin" valueType="num">
                                      <p:cBhvr>
                                        <p:cTn id="44" dur="1000" fill="hold"/>
                                        <p:tgtEl>
                                          <p:spTgt spid="30734"/>
                                        </p:tgtEl>
                                        <p:attrNameLst>
                                          <p:attrName>ppt_x</p:attrName>
                                        </p:attrNameLst>
                                      </p:cBhvr>
                                      <p:tavLst>
                                        <p:tav tm="0" fmla="#ppt_x+(cos(-2*pi*(1-$))*-#ppt_x-sin(-2*pi*(1-$))*(1-#ppt_y))*(1-$)">
                                          <p:val>
                                            <p:fltVal val="0"/>
                                          </p:val>
                                        </p:tav>
                                        <p:tav tm="100000">
                                          <p:val>
                                            <p:fltVal val="1"/>
                                          </p:val>
                                        </p:tav>
                                      </p:tavLst>
                                    </p:anim>
                                    <p:anim calcmode="lin" valueType="num">
                                      <p:cBhvr>
                                        <p:cTn id="45" dur="1000" fill="hold"/>
                                        <p:tgtEl>
                                          <p:spTgt spid="3073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22" presetClass="entr" presetSubtype="8" fill="hold" grpId="0" nodeType="clickEffect">
                                  <p:stCondLst>
                                    <p:cond delay="0"/>
                                  </p:stCondLst>
                                  <p:childTnLst>
                                    <p:set>
                                      <p:cBhvr>
                                        <p:cTn id="49" dur="1" fill="hold">
                                          <p:stCondLst>
                                            <p:cond delay="0"/>
                                          </p:stCondLst>
                                        </p:cTn>
                                        <p:tgtEl>
                                          <p:spTgt spid="30739"/>
                                        </p:tgtEl>
                                        <p:attrNameLst>
                                          <p:attrName>style.visibility</p:attrName>
                                        </p:attrNameLst>
                                      </p:cBhvr>
                                      <p:to>
                                        <p:strVal val="visible"/>
                                      </p:to>
                                    </p:set>
                                    <p:animEffect transition="in" filter="wipe(left)">
                                      <p:cBhvr>
                                        <p:cTn id="50" dur="1000"/>
                                        <p:tgtEl>
                                          <p:spTgt spid="30739"/>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2" presetClass="entr" presetSubtype="8" fill="hold" grpId="0" nodeType="clickEffect">
                                  <p:stCondLst>
                                    <p:cond delay="0"/>
                                  </p:stCondLst>
                                  <p:childTnLst>
                                    <p:set>
                                      <p:cBhvr>
                                        <p:cTn id="54" dur="1" fill="hold">
                                          <p:stCondLst>
                                            <p:cond delay="0"/>
                                          </p:stCondLst>
                                        </p:cTn>
                                        <p:tgtEl>
                                          <p:spTgt spid="30740"/>
                                        </p:tgtEl>
                                        <p:attrNameLst>
                                          <p:attrName>style.visibility</p:attrName>
                                        </p:attrNameLst>
                                      </p:cBhvr>
                                      <p:to>
                                        <p:strVal val="visible"/>
                                      </p:to>
                                    </p:set>
                                    <p:animEffect transition="in" filter="wipe(left)">
                                      <p:cBhvr>
                                        <p:cTn id="55" dur="1000"/>
                                        <p:tgtEl>
                                          <p:spTgt spid="307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9" grpId="0" animBg="1"/>
      <p:bldP spid="30727" grpId="0"/>
      <p:bldP spid="30728" grpId="0"/>
      <p:bldP spid="30730" grpId="0"/>
      <p:bldP spid="30731" grpId="0"/>
      <p:bldP spid="30734" grpId="0" animBg="1"/>
      <p:bldP spid="30737" grpId="0"/>
      <p:bldP spid="30738" grpId="0"/>
      <p:bldP spid="30739" grpId="0"/>
      <p:bldP spid="3074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GB" dirty="0"/>
              <a:t>Solve these:</a:t>
            </a:r>
          </a:p>
          <a:p>
            <a:endParaRPr lang="en-GB" dirty="0"/>
          </a:p>
          <a:p>
            <a:r>
              <a:rPr lang="en-GB" dirty="0"/>
              <a:t>4 +  y  =  13</a:t>
            </a:r>
          </a:p>
          <a:p>
            <a:r>
              <a:rPr lang="en-GB" dirty="0"/>
              <a:t>t  - 23  =  31</a:t>
            </a:r>
          </a:p>
          <a:p>
            <a:r>
              <a:rPr lang="en-GB" dirty="0"/>
              <a:t>g  +  14  =  21</a:t>
            </a:r>
          </a:p>
          <a:p>
            <a:pPr marL="109728" indent="0">
              <a:buNone/>
            </a:pPr>
            <a:endParaRPr lang="en-GB" dirty="0"/>
          </a:p>
        </p:txBody>
      </p:sp>
      <p:sp>
        <p:nvSpPr>
          <p:cNvPr id="3" name="Title 2"/>
          <p:cNvSpPr>
            <a:spLocks noGrp="1"/>
          </p:cNvSpPr>
          <p:nvPr>
            <p:ph type="title"/>
          </p:nvPr>
        </p:nvSpPr>
        <p:spPr/>
        <p:txBody>
          <a:bodyPr/>
          <a:lstStyle/>
          <a:p>
            <a:pPr algn="ctr"/>
            <a:r>
              <a:rPr lang="en-GB" dirty="0"/>
              <a:t>Try some of these</a:t>
            </a:r>
          </a:p>
        </p:txBody>
      </p:sp>
    </p:spTree>
    <p:extLst>
      <p:ext uri="{BB962C8B-B14F-4D97-AF65-F5344CB8AC3E}">
        <p14:creationId xmlns:p14="http://schemas.microsoft.com/office/powerpoint/2010/main" val="180279078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602" name="Rectangle 50">
            <a:extLst>
              <a:ext uri="{FF2B5EF4-FFF2-40B4-BE49-F238E27FC236}">
                <a16:creationId xmlns:a16="http://schemas.microsoft.com/office/drawing/2014/main" id="{24F402D6-1959-452A-BD43-0E32901C0F85}"/>
              </a:ext>
            </a:extLst>
          </p:cNvPr>
          <p:cNvSpPr>
            <a:spLocks noChangeArrowheads="1"/>
          </p:cNvSpPr>
          <p:nvPr/>
        </p:nvSpPr>
        <p:spPr bwMode="auto">
          <a:xfrm>
            <a:off x="3479800" y="3962400"/>
            <a:ext cx="1447800" cy="622300"/>
          </a:xfrm>
          <a:prstGeom prst="rect">
            <a:avLst/>
          </a:prstGeom>
          <a:solidFill>
            <a:srgbClr val="FFCC00"/>
          </a:solidFill>
          <a:ln w="7620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latin typeface="Arial" panose="020B0604020202020204" pitchFamily="34" charset="0"/>
            </a:endParaRPr>
          </a:p>
        </p:txBody>
      </p:sp>
      <p:sp>
        <p:nvSpPr>
          <p:cNvPr id="14339" name="Rectangle 2">
            <a:extLst>
              <a:ext uri="{FF2B5EF4-FFF2-40B4-BE49-F238E27FC236}">
                <a16:creationId xmlns:a16="http://schemas.microsoft.com/office/drawing/2014/main" id="{BD2C6DEF-951F-4901-8781-4993EE6CA1CE}"/>
              </a:ext>
            </a:extLst>
          </p:cNvPr>
          <p:cNvSpPr>
            <a:spLocks noGrp="1" noChangeArrowheads="1"/>
          </p:cNvSpPr>
          <p:nvPr>
            <p:ph type="title"/>
          </p:nvPr>
        </p:nvSpPr>
        <p:spPr>
          <a:xfrm>
            <a:off x="1117600" y="52168"/>
            <a:ext cx="7772400" cy="838200"/>
          </a:xfrm>
        </p:spPr>
        <p:txBody>
          <a:bodyPr>
            <a:normAutofit fontScale="90000"/>
          </a:bodyPr>
          <a:lstStyle/>
          <a:p>
            <a:pPr eaLnBrk="1" hangingPunct="1"/>
            <a:r>
              <a:rPr lang="en-US" altLang="en-US" dirty="0">
                <a:solidFill>
                  <a:srgbClr val="FF0000"/>
                </a:solidFill>
                <a:latin typeface="+mn-lt"/>
              </a:rPr>
              <a:t>One - Step Equations </a:t>
            </a:r>
            <a:r>
              <a:rPr lang="en-US" altLang="en-US" sz="3200" i="1" dirty="0">
                <a:solidFill>
                  <a:srgbClr val="FF0000"/>
                </a:solidFill>
                <a:latin typeface="+mn-lt"/>
              </a:rPr>
              <a:t>with division</a:t>
            </a:r>
          </a:p>
        </p:txBody>
      </p:sp>
      <p:sp>
        <p:nvSpPr>
          <p:cNvPr id="23555" name="Rectangle 3">
            <a:extLst>
              <a:ext uri="{FF2B5EF4-FFF2-40B4-BE49-F238E27FC236}">
                <a16:creationId xmlns:a16="http://schemas.microsoft.com/office/drawing/2014/main" id="{24215A98-1F97-4510-9A38-20671E9F96B4}"/>
              </a:ext>
            </a:extLst>
          </p:cNvPr>
          <p:cNvSpPr>
            <a:spLocks noGrp="1" noChangeArrowheads="1"/>
          </p:cNvSpPr>
          <p:nvPr>
            <p:ph type="body" idx="1"/>
          </p:nvPr>
        </p:nvSpPr>
        <p:spPr>
          <a:xfrm>
            <a:off x="2063750" y="774700"/>
            <a:ext cx="5067300" cy="533400"/>
          </a:xfrm>
        </p:spPr>
        <p:txBody>
          <a:bodyPr>
            <a:normAutofit/>
          </a:bodyPr>
          <a:lstStyle/>
          <a:p>
            <a:pPr algn="ctr">
              <a:buNone/>
            </a:pPr>
            <a:r>
              <a:rPr lang="en-US" altLang="en-US" sz="2400" b="1" u="sng" dirty="0">
                <a:latin typeface="Arial" panose="020B0604020202020204" pitchFamily="34" charset="0"/>
              </a:rPr>
              <a:t>Example 4:</a:t>
            </a:r>
            <a:r>
              <a:rPr lang="en-US" altLang="en-US" sz="2400" b="1" dirty="0">
                <a:latin typeface="Arial" panose="020B0604020202020204" pitchFamily="34" charset="0"/>
              </a:rPr>
              <a:t>  Solve b</a:t>
            </a:r>
            <a:r>
              <a:rPr lang="en-US" altLang="en-US" sz="2400" b="1" dirty="0">
                <a:solidFill>
                  <a:srgbClr val="FF0000"/>
                </a:solidFill>
                <a:latin typeface="Arial" panose="020B0604020202020204" pitchFamily="34" charset="0"/>
              </a:rPr>
              <a:t> </a:t>
            </a:r>
            <a:r>
              <a:rPr lang="en-US" altLang="en-US" sz="2400" b="1" dirty="0">
                <a:latin typeface="Arial" panose="020B0604020202020204" pitchFamily="34" charset="0"/>
              </a:rPr>
              <a:t>÷ 2 = 10</a:t>
            </a:r>
          </a:p>
        </p:txBody>
      </p:sp>
      <p:sp>
        <p:nvSpPr>
          <p:cNvPr id="23571" name="Text Box 19">
            <a:extLst>
              <a:ext uri="{FF2B5EF4-FFF2-40B4-BE49-F238E27FC236}">
                <a16:creationId xmlns:a16="http://schemas.microsoft.com/office/drawing/2014/main" id="{7E77819D-CE5B-43DE-8191-D94484D2C60B}"/>
              </a:ext>
            </a:extLst>
          </p:cNvPr>
          <p:cNvSpPr txBox="1">
            <a:spLocks noChangeArrowheads="1"/>
          </p:cNvSpPr>
          <p:nvPr/>
        </p:nvSpPr>
        <p:spPr bwMode="auto">
          <a:xfrm>
            <a:off x="685800" y="1358900"/>
            <a:ext cx="281038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dirty="0">
                <a:solidFill>
                  <a:srgbClr val="008000"/>
                </a:solidFill>
                <a:latin typeface="+mn-lt"/>
              </a:rPr>
              <a:t>What is the variable?</a:t>
            </a:r>
            <a:r>
              <a:rPr lang="en-US" altLang="en-US" sz="2000" dirty="0">
                <a:latin typeface="+mn-lt"/>
              </a:rPr>
              <a:t> </a:t>
            </a:r>
          </a:p>
        </p:txBody>
      </p:sp>
      <p:sp>
        <p:nvSpPr>
          <p:cNvPr id="23572" name="Text Box 20">
            <a:extLst>
              <a:ext uri="{FF2B5EF4-FFF2-40B4-BE49-F238E27FC236}">
                <a16:creationId xmlns:a16="http://schemas.microsoft.com/office/drawing/2014/main" id="{B60FF1AD-211B-4C6E-8572-030F02F77A5C}"/>
              </a:ext>
            </a:extLst>
          </p:cNvPr>
          <p:cNvSpPr txBox="1">
            <a:spLocks noChangeArrowheads="1"/>
          </p:cNvSpPr>
          <p:nvPr/>
        </p:nvSpPr>
        <p:spPr bwMode="auto">
          <a:xfrm>
            <a:off x="571500" y="2791192"/>
            <a:ext cx="2082800" cy="1631216"/>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2000" b="1" dirty="0">
                <a:latin typeface="+mn-lt"/>
              </a:rPr>
              <a:t>Using </a:t>
            </a:r>
            <a:r>
              <a:rPr lang="en-US" altLang="en-US" sz="2000" b="1" dirty="0">
                <a:solidFill>
                  <a:srgbClr val="008000"/>
                </a:solidFill>
                <a:latin typeface="+mn-lt"/>
              </a:rPr>
              <a:t>multiplication </a:t>
            </a:r>
            <a:r>
              <a:rPr lang="en-US" altLang="en-US" sz="2000" b="1" dirty="0">
                <a:latin typeface="+mn-lt"/>
              </a:rPr>
              <a:t>multiply both sides of the equation by 2.</a:t>
            </a:r>
          </a:p>
        </p:txBody>
      </p:sp>
      <p:sp>
        <p:nvSpPr>
          <p:cNvPr id="23577" name="Text Box 25">
            <a:extLst>
              <a:ext uri="{FF2B5EF4-FFF2-40B4-BE49-F238E27FC236}">
                <a16:creationId xmlns:a16="http://schemas.microsoft.com/office/drawing/2014/main" id="{104DD5D0-2E42-4C79-81F1-2D7F3D0249D6}"/>
              </a:ext>
            </a:extLst>
          </p:cNvPr>
          <p:cNvSpPr txBox="1">
            <a:spLocks noChangeArrowheads="1"/>
          </p:cNvSpPr>
          <p:nvPr/>
        </p:nvSpPr>
        <p:spPr bwMode="auto">
          <a:xfrm>
            <a:off x="3619500" y="4025900"/>
            <a:ext cx="30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b</a:t>
            </a:r>
          </a:p>
        </p:txBody>
      </p:sp>
      <p:sp>
        <p:nvSpPr>
          <p:cNvPr id="23587" name="Text Box 35">
            <a:extLst>
              <a:ext uri="{FF2B5EF4-FFF2-40B4-BE49-F238E27FC236}">
                <a16:creationId xmlns:a16="http://schemas.microsoft.com/office/drawing/2014/main" id="{DD7F50D1-2072-4721-97A4-96899F5DA8C6}"/>
              </a:ext>
            </a:extLst>
          </p:cNvPr>
          <p:cNvSpPr txBox="1">
            <a:spLocks noChangeArrowheads="1"/>
          </p:cNvSpPr>
          <p:nvPr/>
        </p:nvSpPr>
        <p:spPr bwMode="auto">
          <a:xfrm>
            <a:off x="3423529" y="1344769"/>
            <a:ext cx="533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dirty="0">
                <a:solidFill>
                  <a:schemeClr val="accent2"/>
                </a:solidFill>
                <a:latin typeface="+mn-lt"/>
              </a:rPr>
              <a:t>b.</a:t>
            </a:r>
            <a:endParaRPr lang="en-US" altLang="en-US" sz="2400" dirty="0">
              <a:latin typeface="+mn-lt"/>
            </a:endParaRPr>
          </a:p>
        </p:txBody>
      </p:sp>
      <p:sp>
        <p:nvSpPr>
          <p:cNvPr id="23588" name="Text Box 36">
            <a:extLst>
              <a:ext uri="{FF2B5EF4-FFF2-40B4-BE49-F238E27FC236}">
                <a16:creationId xmlns:a16="http://schemas.microsoft.com/office/drawing/2014/main" id="{BE66C59C-9192-405B-AC69-50F9974F4654}"/>
              </a:ext>
            </a:extLst>
          </p:cNvPr>
          <p:cNvSpPr txBox="1">
            <a:spLocks noChangeArrowheads="1"/>
          </p:cNvSpPr>
          <p:nvPr/>
        </p:nvSpPr>
        <p:spPr bwMode="auto">
          <a:xfrm>
            <a:off x="685799" y="1663700"/>
            <a:ext cx="506729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000" dirty="0">
                <a:solidFill>
                  <a:srgbClr val="008000"/>
                </a:solidFill>
                <a:latin typeface="+mn-lt"/>
              </a:rPr>
              <a:t>What operation is being performed?</a:t>
            </a:r>
          </a:p>
        </p:txBody>
      </p:sp>
      <p:sp>
        <p:nvSpPr>
          <p:cNvPr id="23589" name="Text Box 37">
            <a:extLst>
              <a:ext uri="{FF2B5EF4-FFF2-40B4-BE49-F238E27FC236}">
                <a16:creationId xmlns:a16="http://schemas.microsoft.com/office/drawing/2014/main" id="{7EC3B186-5C1F-49D2-9BD8-DFECBF353622}"/>
              </a:ext>
            </a:extLst>
          </p:cNvPr>
          <p:cNvSpPr txBox="1">
            <a:spLocks noChangeArrowheads="1"/>
          </p:cNvSpPr>
          <p:nvPr/>
        </p:nvSpPr>
        <p:spPr bwMode="auto">
          <a:xfrm>
            <a:off x="5279582" y="1660525"/>
            <a:ext cx="1371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dirty="0">
                <a:solidFill>
                  <a:schemeClr val="accent2"/>
                </a:solidFill>
                <a:latin typeface="+mn-lt"/>
              </a:rPr>
              <a:t>Division. </a:t>
            </a:r>
            <a:endParaRPr lang="en-US" altLang="en-US" sz="2400" dirty="0">
              <a:latin typeface="+mn-lt"/>
            </a:endParaRPr>
          </a:p>
        </p:txBody>
      </p:sp>
      <p:sp>
        <p:nvSpPr>
          <p:cNvPr id="23590" name="Text Box 38">
            <a:extLst>
              <a:ext uri="{FF2B5EF4-FFF2-40B4-BE49-F238E27FC236}">
                <a16:creationId xmlns:a16="http://schemas.microsoft.com/office/drawing/2014/main" id="{054B9173-4AED-40A1-A08C-30F05EF942A2}"/>
              </a:ext>
            </a:extLst>
          </p:cNvPr>
          <p:cNvSpPr txBox="1">
            <a:spLocks noChangeArrowheads="1"/>
          </p:cNvSpPr>
          <p:nvPr/>
        </p:nvSpPr>
        <p:spPr bwMode="auto">
          <a:xfrm>
            <a:off x="685800" y="2024093"/>
            <a:ext cx="3962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dirty="0">
                <a:solidFill>
                  <a:srgbClr val="008000"/>
                </a:solidFill>
                <a:latin typeface="+mn-lt"/>
              </a:rPr>
              <a:t>What is the inverse operation?</a:t>
            </a:r>
            <a:r>
              <a:rPr lang="en-US" altLang="en-US" sz="2000" dirty="0">
                <a:latin typeface="+mn-lt"/>
              </a:rPr>
              <a:t> </a:t>
            </a:r>
            <a:endParaRPr lang="en-US" altLang="en-US" sz="2400" dirty="0">
              <a:latin typeface="+mn-lt"/>
            </a:endParaRPr>
          </a:p>
        </p:txBody>
      </p:sp>
      <p:sp>
        <p:nvSpPr>
          <p:cNvPr id="23591" name="Text Box 39">
            <a:extLst>
              <a:ext uri="{FF2B5EF4-FFF2-40B4-BE49-F238E27FC236}">
                <a16:creationId xmlns:a16="http://schemas.microsoft.com/office/drawing/2014/main" id="{D2893CCC-D3F2-4724-BB42-914E4BBD4952}"/>
              </a:ext>
            </a:extLst>
          </p:cNvPr>
          <p:cNvSpPr txBox="1">
            <a:spLocks noChangeArrowheads="1"/>
          </p:cNvSpPr>
          <p:nvPr/>
        </p:nvSpPr>
        <p:spPr bwMode="auto">
          <a:xfrm>
            <a:off x="4674577" y="2024478"/>
            <a:ext cx="214629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000">
                <a:solidFill>
                  <a:schemeClr val="accent2"/>
                </a:solidFill>
                <a:latin typeface="+mn-lt"/>
              </a:rPr>
              <a:t>Multiplication</a:t>
            </a:r>
            <a:endParaRPr lang="en-US" altLang="en-US" sz="2400">
              <a:latin typeface="+mn-lt"/>
            </a:endParaRPr>
          </a:p>
        </p:txBody>
      </p:sp>
      <p:sp>
        <p:nvSpPr>
          <p:cNvPr id="23592" name="Text Box 40">
            <a:extLst>
              <a:ext uri="{FF2B5EF4-FFF2-40B4-BE49-F238E27FC236}">
                <a16:creationId xmlns:a16="http://schemas.microsoft.com/office/drawing/2014/main" id="{8500F690-5DA9-44BB-82C3-894C667AC962}"/>
              </a:ext>
            </a:extLst>
          </p:cNvPr>
          <p:cNvSpPr txBox="1">
            <a:spLocks noChangeArrowheads="1"/>
          </p:cNvSpPr>
          <p:nvPr/>
        </p:nvSpPr>
        <p:spPr bwMode="auto">
          <a:xfrm>
            <a:off x="3423529" y="2919676"/>
            <a:ext cx="1701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None/>
            </a:pPr>
            <a:r>
              <a:rPr lang="en-US" altLang="en-US" sz="2400" b="1" dirty="0">
                <a:latin typeface="Arial" panose="020B0604020202020204" pitchFamily="34" charset="0"/>
              </a:rPr>
              <a:t>b</a:t>
            </a:r>
            <a:r>
              <a:rPr lang="en-US" altLang="en-US" sz="2400" b="1" dirty="0">
                <a:solidFill>
                  <a:srgbClr val="FF0000"/>
                </a:solidFill>
                <a:latin typeface="Arial" panose="020B0604020202020204" pitchFamily="34" charset="0"/>
              </a:rPr>
              <a:t> </a:t>
            </a:r>
            <a:r>
              <a:rPr lang="en-US" altLang="en-US" sz="2400" b="1" dirty="0">
                <a:latin typeface="Arial" panose="020B0604020202020204" pitchFamily="34" charset="0"/>
              </a:rPr>
              <a:t>÷ 2 </a:t>
            </a:r>
            <a:r>
              <a:rPr lang="en-US" altLang="en-US" sz="2400" dirty="0">
                <a:latin typeface="Arial" panose="020B0604020202020204" pitchFamily="34" charset="0"/>
              </a:rPr>
              <a:t>= 10</a:t>
            </a:r>
            <a:endParaRPr lang="en-US" altLang="en-US" sz="2400" b="1" dirty="0">
              <a:solidFill>
                <a:srgbClr val="FF0000"/>
              </a:solidFill>
              <a:latin typeface="Arial" panose="020B0604020202020204" pitchFamily="34" charset="0"/>
            </a:endParaRPr>
          </a:p>
        </p:txBody>
      </p:sp>
      <p:sp>
        <p:nvSpPr>
          <p:cNvPr id="23597" name="Text Box 45">
            <a:extLst>
              <a:ext uri="{FF2B5EF4-FFF2-40B4-BE49-F238E27FC236}">
                <a16:creationId xmlns:a16="http://schemas.microsoft.com/office/drawing/2014/main" id="{D2CC47F3-DDB1-4B6D-9265-36296CC0EE37}"/>
              </a:ext>
            </a:extLst>
          </p:cNvPr>
          <p:cNvSpPr txBox="1">
            <a:spLocks noChangeArrowheads="1"/>
          </p:cNvSpPr>
          <p:nvPr/>
        </p:nvSpPr>
        <p:spPr bwMode="auto">
          <a:xfrm>
            <a:off x="3886200" y="4038600"/>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a:latin typeface="Arial" panose="020B0604020202020204" pitchFamily="34" charset="0"/>
              </a:rPr>
              <a:t>=</a:t>
            </a:r>
          </a:p>
        </p:txBody>
      </p:sp>
      <p:sp>
        <p:nvSpPr>
          <p:cNvPr id="23598" name="Text Box 46">
            <a:extLst>
              <a:ext uri="{FF2B5EF4-FFF2-40B4-BE49-F238E27FC236}">
                <a16:creationId xmlns:a16="http://schemas.microsoft.com/office/drawing/2014/main" id="{A127471B-325E-4750-A201-482568681B49}"/>
              </a:ext>
            </a:extLst>
          </p:cNvPr>
          <p:cNvSpPr txBox="1">
            <a:spLocks noChangeArrowheads="1"/>
          </p:cNvSpPr>
          <p:nvPr/>
        </p:nvSpPr>
        <p:spPr bwMode="auto">
          <a:xfrm>
            <a:off x="4125353" y="4000500"/>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 20</a:t>
            </a:r>
          </a:p>
        </p:txBody>
      </p:sp>
      <p:sp>
        <p:nvSpPr>
          <p:cNvPr id="23601" name="Text Box 49">
            <a:extLst>
              <a:ext uri="{FF2B5EF4-FFF2-40B4-BE49-F238E27FC236}">
                <a16:creationId xmlns:a16="http://schemas.microsoft.com/office/drawing/2014/main" id="{5503F9B0-E690-4015-83A2-DCC13DC12386}"/>
              </a:ext>
            </a:extLst>
          </p:cNvPr>
          <p:cNvSpPr txBox="1">
            <a:spLocks noChangeArrowheads="1"/>
          </p:cNvSpPr>
          <p:nvPr/>
        </p:nvSpPr>
        <p:spPr bwMode="auto">
          <a:xfrm>
            <a:off x="5791200" y="2912304"/>
            <a:ext cx="2781300" cy="1323439"/>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2000" b="1" dirty="0">
                <a:latin typeface="+mn-lt"/>
              </a:rPr>
              <a:t>We multiply the same thing on both sides to keep the equation equal.</a:t>
            </a:r>
            <a:endParaRPr lang="en-US" altLang="en-US" sz="2400" b="1" dirty="0">
              <a:latin typeface="+mn-lt"/>
            </a:endParaRPr>
          </a:p>
        </p:txBody>
      </p:sp>
      <p:sp>
        <p:nvSpPr>
          <p:cNvPr id="23605" name="Text Box 53">
            <a:extLst>
              <a:ext uri="{FF2B5EF4-FFF2-40B4-BE49-F238E27FC236}">
                <a16:creationId xmlns:a16="http://schemas.microsoft.com/office/drawing/2014/main" id="{1BCED026-6F9B-4C7C-938D-2EB98B96C103}"/>
              </a:ext>
            </a:extLst>
          </p:cNvPr>
          <p:cNvSpPr txBox="1">
            <a:spLocks noChangeArrowheads="1"/>
          </p:cNvSpPr>
          <p:nvPr/>
        </p:nvSpPr>
        <p:spPr bwMode="auto">
          <a:xfrm>
            <a:off x="1085553" y="4785300"/>
            <a:ext cx="14605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CHECK:</a:t>
            </a:r>
          </a:p>
        </p:txBody>
      </p:sp>
      <p:sp>
        <p:nvSpPr>
          <p:cNvPr id="23610" name="Text Box 58">
            <a:extLst>
              <a:ext uri="{FF2B5EF4-FFF2-40B4-BE49-F238E27FC236}">
                <a16:creationId xmlns:a16="http://schemas.microsoft.com/office/drawing/2014/main" id="{14AB3BAE-AA16-468C-98A8-3D84AFAF54FB}"/>
              </a:ext>
            </a:extLst>
          </p:cNvPr>
          <p:cNvSpPr txBox="1">
            <a:spLocks noChangeArrowheads="1"/>
          </p:cNvSpPr>
          <p:nvPr/>
        </p:nvSpPr>
        <p:spPr bwMode="auto">
          <a:xfrm>
            <a:off x="4533900" y="5854700"/>
            <a:ext cx="168046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None/>
            </a:pPr>
            <a:r>
              <a:rPr lang="en-US" altLang="en-US" sz="2400" dirty="0">
                <a:latin typeface="Arial" panose="020B0604020202020204" pitchFamily="34" charset="0"/>
              </a:rPr>
              <a:t>20 ÷ 2 = ?</a:t>
            </a:r>
          </a:p>
        </p:txBody>
      </p:sp>
      <p:sp>
        <p:nvSpPr>
          <p:cNvPr id="23611" name="Text Box 59">
            <a:extLst>
              <a:ext uri="{FF2B5EF4-FFF2-40B4-BE49-F238E27FC236}">
                <a16:creationId xmlns:a16="http://schemas.microsoft.com/office/drawing/2014/main" id="{E9F44EB9-61F3-4627-87BF-5889F6C017C8}"/>
              </a:ext>
            </a:extLst>
          </p:cNvPr>
          <p:cNvSpPr txBox="1">
            <a:spLocks noChangeArrowheads="1"/>
          </p:cNvSpPr>
          <p:nvPr/>
        </p:nvSpPr>
        <p:spPr bwMode="auto">
          <a:xfrm>
            <a:off x="5353050" y="6316365"/>
            <a:ext cx="876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 10</a:t>
            </a:r>
          </a:p>
        </p:txBody>
      </p:sp>
      <p:sp>
        <p:nvSpPr>
          <p:cNvPr id="23612" name="Freeform 60">
            <a:extLst>
              <a:ext uri="{FF2B5EF4-FFF2-40B4-BE49-F238E27FC236}">
                <a16:creationId xmlns:a16="http://schemas.microsoft.com/office/drawing/2014/main" id="{8F6D9265-42BD-44D5-860D-E5936F7E6E81}"/>
              </a:ext>
            </a:extLst>
          </p:cNvPr>
          <p:cNvSpPr>
            <a:spLocks/>
          </p:cNvSpPr>
          <p:nvPr/>
        </p:nvSpPr>
        <p:spPr bwMode="auto">
          <a:xfrm rot="20344493">
            <a:off x="6229350" y="5439892"/>
            <a:ext cx="620713" cy="1104900"/>
          </a:xfrm>
          <a:custGeom>
            <a:avLst/>
            <a:gdLst>
              <a:gd name="T0" fmla="*/ 0 w 391"/>
              <a:gd name="T1" fmla="*/ 2147483646 h 640"/>
              <a:gd name="T2" fmla="*/ 2147483646 w 391"/>
              <a:gd name="T3" fmla="*/ 2147483646 h 640"/>
              <a:gd name="T4" fmla="*/ 2147483646 w 391"/>
              <a:gd name="T5" fmla="*/ 2147483646 h 640"/>
              <a:gd name="T6" fmla="*/ 2147483646 w 391"/>
              <a:gd name="T7" fmla="*/ 0 h 64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91" h="640">
                <a:moveTo>
                  <a:pt x="0" y="640"/>
                </a:moveTo>
                <a:cubicBezTo>
                  <a:pt x="49" y="627"/>
                  <a:pt x="243" y="631"/>
                  <a:pt x="304" y="560"/>
                </a:cubicBezTo>
                <a:cubicBezTo>
                  <a:pt x="365" y="489"/>
                  <a:pt x="391" y="309"/>
                  <a:pt x="368" y="216"/>
                </a:cubicBezTo>
                <a:cubicBezTo>
                  <a:pt x="345" y="123"/>
                  <a:pt x="210" y="45"/>
                  <a:pt x="168" y="0"/>
                </a:cubicBezTo>
              </a:path>
            </a:pathLst>
          </a:custGeom>
          <a:noFill/>
          <a:ln w="38100" cmpd="sng">
            <a:solidFill>
              <a:srgbClr val="FF0000"/>
            </a:solidFill>
            <a:round/>
            <a:headEnd type="none"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13" name="Text Box 61">
            <a:extLst>
              <a:ext uri="{FF2B5EF4-FFF2-40B4-BE49-F238E27FC236}">
                <a16:creationId xmlns:a16="http://schemas.microsoft.com/office/drawing/2014/main" id="{C9C5D696-B8E7-4A9E-AA19-4CA36C095577}"/>
              </a:ext>
            </a:extLst>
          </p:cNvPr>
          <p:cNvSpPr txBox="1">
            <a:spLocks noChangeArrowheads="1"/>
          </p:cNvSpPr>
          <p:nvPr/>
        </p:nvSpPr>
        <p:spPr bwMode="auto">
          <a:xfrm>
            <a:off x="7150136" y="5527516"/>
            <a:ext cx="2095500" cy="519113"/>
          </a:xfrm>
          <a:prstGeom prst="rect">
            <a:avLst/>
          </a:prstGeom>
          <a:noFill/>
          <a:ln>
            <a:noFill/>
          </a:ln>
          <a:effectLst/>
        </p:spPr>
        <p:txBody>
          <a:bodyPr>
            <a:spAutoFit/>
          </a:bodyPr>
          <a:lstStyle/>
          <a:p>
            <a:pPr eaLnBrk="1" hangingPunct="1">
              <a:spcBef>
                <a:spcPct val="50000"/>
              </a:spcBef>
              <a:defRPr/>
            </a:pPr>
            <a:r>
              <a:rPr lang="en-US" sz="2800" b="1" i="1" dirty="0">
                <a:solidFill>
                  <a:srgbClr val="FF0000"/>
                </a:solidFill>
                <a:effectLst>
                  <a:outerShdw blurRad="38100" dist="38100" dir="2700000" algn="tl">
                    <a:srgbClr val="000000"/>
                  </a:outerShdw>
                </a:effectLst>
              </a:rPr>
              <a:t>Correct!</a:t>
            </a:r>
          </a:p>
        </p:txBody>
      </p:sp>
      <p:sp>
        <p:nvSpPr>
          <p:cNvPr id="36" name="Text Box 20">
            <a:extLst>
              <a:ext uri="{FF2B5EF4-FFF2-40B4-BE49-F238E27FC236}">
                <a16:creationId xmlns:a16="http://schemas.microsoft.com/office/drawing/2014/main" id="{DB153E88-7AFC-443B-8F1D-870ABBBA0D88}"/>
              </a:ext>
            </a:extLst>
          </p:cNvPr>
          <p:cNvSpPr txBox="1">
            <a:spLocks noChangeArrowheads="1"/>
          </p:cNvSpPr>
          <p:nvPr/>
        </p:nvSpPr>
        <p:spPr bwMode="auto">
          <a:xfrm>
            <a:off x="171450" y="5335911"/>
            <a:ext cx="40513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000" dirty="0">
                <a:latin typeface="+mn-lt"/>
              </a:rPr>
              <a:t>Start with the original problem.</a:t>
            </a:r>
          </a:p>
        </p:txBody>
      </p:sp>
      <p:sp>
        <p:nvSpPr>
          <p:cNvPr id="37" name="Text Box 21">
            <a:extLst>
              <a:ext uri="{FF2B5EF4-FFF2-40B4-BE49-F238E27FC236}">
                <a16:creationId xmlns:a16="http://schemas.microsoft.com/office/drawing/2014/main" id="{FA17171A-3B92-4B40-A77D-5CE97BE20387}"/>
              </a:ext>
            </a:extLst>
          </p:cNvPr>
          <p:cNvSpPr txBox="1">
            <a:spLocks noChangeArrowheads="1"/>
          </p:cNvSpPr>
          <p:nvPr/>
        </p:nvSpPr>
        <p:spPr bwMode="auto">
          <a:xfrm>
            <a:off x="903412" y="5870545"/>
            <a:ext cx="302088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2000" dirty="0">
                <a:latin typeface="+mn-lt"/>
              </a:rPr>
              <a:t>Plug in your answer.</a:t>
            </a:r>
          </a:p>
        </p:txBody>
      </p:sp>
      <p:sp>
        <p:nvSpPr>
          <p:cNvPr id="39" name="TextBox 38">
            <a:extLst>
              <a:ext uri="{FF2B5EF4-FFF2-40B4-BE49-F238E27FC236}">
                <a16:creationId xmlns:a16="http://schemas.microsoft.com/office/drawing/2014/main" id="{8AE0A8EA-2E43-4ACF-B383-2E1DDD64F2FF}"/>
              </a:ext>
            </a:extLst>
          </p:cNvPr>
          <p:cNvSpPr txBox="1"/>
          <p:nvPr/>
        </p:nvSpPr>
        <p:spPr>
          <a:xfrm>
            <a:off x="4597400" y="5367368"/>
            <a:ext cx="1824483" cy="461665"/>
          </a:xfrm>
          <a:prstGeom prst="rect">
            <a:avLst/>
          </a:prstGeom>
          <a:noFill/>
        </p:spPr>
        <p:txBody>
          <a:bodyPr wrap="square">
            <a:spAutoFit/>
          </a:bodyPr>
          <a:lstStyle/>
          <a:p>
            <a:r>
              <a:rPr lang="en-US" altLang="en-US" sz="2400" dirty="0">
                <a:latin typeface="Arial" panose="020B0604020202020204" pitchFamily="34" charset="0"/>
              </a:rPr>
              <a:t>b</a:t>
            </a:r>
            <a:r>
              <a:rPr lang="en-US" altLang="en-US" sz="2400" dirty="0">
                <a:solidFill>
                  <a:srgbClr val="FF0000"/>
                </a:solidFill>
                <a:latin typeface="Arial" panose="020B0604020202020204" pitchFamily="34" charset="0"/>
              </a:rPr>
              <a:t> </a:t>
            </a:r>
            <a:r>
              <a:rPr lang="en-US" altLang="en-US" sz="2400" dirty="0">
                <a:latin typeface="Arial" panose="020B0604020202020204" pitchFamily="34" charset="0"/>
              </a:rPr>
              <a:t>÷ 2 = 10</a:t>
            </a:r>
            <a:endParaRPr lang="en-US" sz="2400" dirty="0"/>
          </a:p>
        </p:txBody>
      </p:sp>
      <p:sp>
        <p:nvSpPr>
          <p:cNvPr id="41" name="TextBox 40">
            <a:extLst>
              <a:ext uri="{FF2B5EF4-FFF2-40B4-BE49-F238E27FC236}">
                <a16:creationId xmlns:a16="http://schemas.microsoft.com/office/drawing/2014/main" id="{FA2C2A50-EC33-4CC6-810F-67D9DB6BF48B}"/>
              </a:ext>
            </a:extLst>
          </p:cNvPr>
          <p:cNvSpPr txBox="1"/>
          <p:nvPr/>
        </p:nvSpPr>
        <p:spPr>
          <a:xfrm>
            <a:off x="3663328" y="3404074"/>
            <a:ext cx="851968" cy="461665"/>
          </a:xfrm>
          <a:prstGeom prst="rect">
            <a:avLst/>
          </a:prstGeom>
          <a:noFill/>
        </p:spPr>
        <p:txBody>
          <a:bodyPr wrap="square">
            <a:spAutoFit/>
          </a:bodyPr>
          <a:lstStyle/>
          <a:p>
            <a:r>
              <a:rPr lang="en-US" altLang="en-US" sz="2400" b="1" dirty="0">
                <a:solidFill>
                  <a:srgbClr val="FF0000"/>
                </a:solidFill>
                <a:latin typeface="+mn-lt"/>
              </a:rPr>
              <a:t>x 2</a:t>
            </a:r>
            <a:endParaRPr lang="en-US" sz="2400" dirty="0"/>
          </a:p>
        </p:txBody>
      </p:sp>
      <p:sp>
        <p:nvSpPr>
          <p:cNvPr id="42" name="TextBox 41">
            <a:extLst>
              <a:ext uri="{FF2B5EF4-FFF2-40B4-BE49-F238E27FC236}">
                <a16:creationId xmlns:a16="http://schemas.microsoft.com/office/drawing/2014/main" id="{81EC4341-317B-47DC-AB06-FF651F343A59}"/>
              </a:ext>
            </a:extLst>
          </p:cNvPr>
          <p:cNvSpPr txBox="1"/>
          <p:nvPr/>
        </p:nvSpPr>
        <p:spPr>
          <a:xfrm>
            <a:off x="4468253" y="3393866"/>
            <a:ext cx="851968" cy="461665"/>
          </a:xfrm>
          <a:prstGeom prst="rect">
            <a:avLst/>
          </a:prstGeom>
          <a:noFill/>
        </p:spPr>
        <p:txBody>
          <a:bodyPr wrap="square">
            <a:spAutoFit/>
          </a:bodyPr>
          <a:lstStyle/>
          <a:p>
            <a:r>
              <a:rPr lang="en-US" altLang="en-US" sz="2400" b="1" dirty="0">
                <a:solidFill>
                  <a:srgbClr val="FF0000"/>
                </a:solidFill>
                <a:latin typeface="+mn-lt"/>
              </a:rPr>
              <a:t>x 2</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 calcmode="lin" valueType="num">
                                      <p:cBhvr additive="base">
                                        <p:cTn id="7" dur="500" fill="hold"/>
                                        <p:tgtEl>
                                          <p:spTgt spid="2355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355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3571">
                                            <p:txEl>
                                              <p:pRg st="0" end="0"/>
                                            </p:txEl>
                                          </p:spTgt>
                                        </p:tgtEl>
                                        <p:attrNameLst>
                                          <p:attrName>style.visibility</p:attrName>
                                        </p:attrNameLst>
                                      </p:cBhvr>
                                      <p:to>
                                        <p:strVal val="visible"/>
                                      </p:to>
                                    </p:set>
                                    <p:anim calcmode="lin" valueType="num">
                                      <p:cBhvr additive="base">
                                        <p:cTn id="13" dur="500" fill="hold"/>
                                        <p:tgtEl>
                                          <p:spTgt spid="23571">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35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23587"/>
                                        </p:tgtEl>
                                        <p:attrNameLst>
                                          <p:attrName>style.visibility</p:attrName>
                                        </p:attrNameLst>
                                      </p:cBhvr>
                                      <p:to>
                                        <p:strVal val="visible"/>
                                      </p:to>
                                    </p:set>
                                    <p:anim calcmode="lin" valueType="num">
                                      <p:cBhvr additive="base">
                                        <p:cTn id="19" dur="500" fill="hold"/>
                                        <p:tgtEl>
                                          <p:spTgt spid="23587"/>
                                        </p:tgtEl>
                                        <p:attrNameLst>
                                          <p:attrName>ppt_x</p:attrName>
                                        </p:attrNameLst>
                                      </p:cBhvr>
                                      <p:tavLst>
                                        <p:tav tm="0">
                                          <p:val>
                                            <p:strVal val="1+#ppt_w/2"/>
                                          </p:val>
                                        </p:tav>
                                        <p:tav tm="100000">
                                          <p:val>
                                            <p:strVal val="#ppt_x"/>
                                          </p:val>
                                        </p:tav>
                                      </p:tavLst>
                                    </p:anim>
                                    <p:anim calcmode="lin" valueType="num">
                                      <p:cBhvr additive="base">
                                        <p:cTn id="20" dur="500" fill="hold"/>
                                        <p:tgtEl>
                                          <p:spTgt spid="23587"/>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3588"/>
                                        </p:tgtEl>
                                        <p:attrNameLst>
                                          <p:attrName>style.visibility</p:attrName>
                                        </p:attrNameLst>
                                      </p:cBhvr>
                                      <p:to>
                                        <p:strVal val="visible"/>
                                      </p:to>
                                    </p:set>
                                    <p:anim calcmode="lin" valueType="num">
                                      <p:cBhvr additive="base">
                                        <p:cTn id="25" dur="500" fill="hold"/>
                                        <p:tgtEl>
                                          <p:spTgt spid="23588"/>
                                        </p:tgtEl>
                                        <p:attrNameLst>
                                          <p:attrName>ppt_x</p:attrName>
                                        </p:attrNameLst>
                                      </p:cBhvr>
                                      <p:tavLst>
                                        <p:tav tm="0">
                                          <p:val>
                                            <p:strVal val="0-#ppt_w/2"/>
                                          </p:val>
                                        </p:tav>
                                        <p:tav tm="100000">
                                          <p:val>
                                            <p:strVal val="#ppt_x"/>
                                          </p:val>
                                        </p:tav>
                                      </p:tavLst>
                                    </p:anim>
                                    <p:anim calcmode="lin" valueType="num">
                                      <p:cBhvr additive="base">
                                        <p:cTn id="26" dur="500" fill="hold"/>
                                        <p:tgtEl>
                                          <p:spTgt spid="23588"/>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23589"/>
                                        </p:tgtEl>
                                        <p:attrNameLst>
                                          <p:attrName>style.visibility</p:attrName>
                                        </p:attrNameLst>
                                      </p:cBhvr>
                                      <p:to>
                                        <p:strVal val="visible"/>
                                      </p:to>
                                    </p:set>
                                    <p:anim calcmode="lin" valueType="num">
                                      <p:cBhvr additive="base">
                                        <p:cTn id="31" dur="500" fill="hold"/>
                                        <p:tgtEl>
                                          <p:spTgt spid="23589"/>
                                        </p:tgtEl>
                                        <p:attrNameLst>
                                          <p:attrName>ppt_x</p:attrName>
                                        </p:attrNameLst>
                                      </p:cBhvr>
                                      <p:tavLst>
                                        <p:tav tm="0">
                                          <p:val>
                                            <p:strVal val="1+#ppt_w/2"/>
                                          </p:val>
                                        </p:tav>
                                        <p:tav tm="100000">
                                          <p:val>
                                            <p:strVal val="#ppt_x"/>
                                          </p:val>
                                        </p:tav>
                                      </p:tavLst>
                                    </p:anim>
                                    <p:anim calcmode="lin" valueType="num">
                                      <p:cBhvr additive="base">
                                        <p:cTn id="32" dur="500" fill="hold"/>
                                        <p:tgtEl>
                                          <p:spTgt spid="23589"/>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3590"/>
                                        </p:tgtEl>
                                        <p:attrNameLst>
                                          <p:attrName>style.visibility</p:attrName>
                                        </p:attrNameLst>
                                      </p:cBhvr>
                                      <p:to>
                                        <p:strVal val="visible"/>
                                      </p:to>
                                    </p:set>
                                    <p:anim calcmode="lin" valueType="num">
                                      <p:cBhvr additive="base">
                                        <p:cTn id="37" dur="500" fill="hold"/>
                                        <p:tgtEl>
                                          <p:spTgt spid="23590"/>
                                        </p:tgtEl>
                                        <p:attrNameLst>
                                          <p:attrName>ppt_x</p:attrName>
                                        </p:attrNameLst>
                                      </p:cBhvr>
                                      <p:tavLst>
                                        <p:tav tm="0">
                                          <p:val>
                                            <p:strVal val="0-#ppt_w/2"/>
                                          </p:val>
                                        </p:tav>
                                        <p:tav tm="100000">
                                          <p:val>
                                            <p:strVal val="#ppt_x"/>
                                          </p:val>
                                        </p:tav>
                                      </p:tavLst>
                                    </p:anim>
                                    <p:anim calcmode="lin" valueType="num">
                                      <p:cBhvr additive="base">
                                        <p:cTn id="38" dur="500" fill="hold"/>
                                        <p:tgtEl>
                                          <p:spTgt spid="23590"/>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23591"/>
                                        </p:tgtEl>
                                        <p:attrNameLst>
                                          <p:attrName>style.visibility</p:attrName>
                                        </p:attrNameLst>
                                      </p:cBhvr>
                                      <p:to>
                                        <p:strVal val="visible"/>
                                      </p:to>
                                    </p:set>
                                    <p:anim calcmode="lin" valueType="num">
                                      <p:cBhvr additive="base">
                                        <p:cTn id="43" dur="500" fill="hold"/>
                                        <p:tgtEl>
                                          <p:spTgt spid="23591"/>
                                        </p:tgtEl>
                                        <p:attrNameLst>
                                          <p:attrName>ppt_x</p:attrName>
                                        </p:attrNameLst>
                                      </p:cBhvr>
                                      <p:tavLst>
                                        <p:tav tm="0">
                                          <p:val>
                                            <p:strVal val="1+#ppt_w/2"/>
                                          </p:val>
                                        </p:tav>
                                        <p:tav tm="100000">
                                          <p:val>
                                            <p:strVal val="#ppt_x"/>
                                          </p:val>
                                        </p:tav>
                                      </p:tavLst>
                                    </p:anim>
                                    <p:anim calcmode="lin" valueType="num">
                                      <p:cBhvr additive="base">
                                        <p:cTn id="44" dur="500" fill="hold"/>
                                        <p:tgtEl>
                                          <p:spTgt spid="23591"/>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2" presetClass="entr" presetSubtype="8" fill="hold" grpId="0" nodeType="clickEffect">
                                  <p:stCondLst>
                                    <p:cond delay="0"/>
                                  </p:stCondLst>
                                  <p:childTnLst>
                                    <p:set>
                                      <p:cBhvr>
                                        <p:cTn id="48" dur="1" fill="hold">
                                          <p:stCondLst>
                                            <p:cond delay="0"/>
                                          </p:stCondLst>
                                        </p:cTn>
                                        <p:tgtEl>
                                          <p:spTgt spid="23572"/>
                                        </p:tgtEl>
                                        <p:attrNameLst>
                                          <p:attrName>style.visibility</p:attrName>
                                        </p:attrNameLst>
                                      </p:cBhvr>
                                      <p:to>
                                        <p:strVal val="visible"/>
                                      </p:to>
                                    </p:set>
                                    <p:animEffect transition="in" filter="wipe(left)">
                                      <p:cBhvr>
                                        <p:cTn id="49" dur="500"/>
                                        <p:tgtEl>
                                          <p:spTgt spid="23572"/>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2" presetClass="entr" presetSubtype="1" fill="hold" grpId="0" nodeType="clickEffect">
                                  <p:stCondLst>
                                    <p:cond delay="0"/>
                                  </p:stCondLst>
                                  <p:childTnLst>
                                    <p:set>
                                      <p:cBhvr>
                                        <p:cTn id="53" dur="1" fill="hold">
                                          <p:stCondLst>
                                            <p:cond delay="0"/>
                                          </p:stCondLst>
                                        </p:cTn>
                                        <p:tgtEl>
                                          <p:spTgt spid="23601"/>
                                        </p:tgtEl>
                                        <p:attrNameLst>
                                          <p:attrName>style.visibility</p:attrName>
                                        </p:attrNameLst>
                                      </p:cBhvr>
                                      <p:to>
                                        <p:strVal val="visible"/>
                                      </p:to>
                                    </p:set>
                                    <p:animEffect transition="in" filter="wipe(up)">
                                      <p:cBhvr>
                                        <p:cTn id="54" dur="500"/>
                                        <p:tgtEl>
                                          <p:spTgt spid="23601"/>
                                        </p:tgtEl>
                                      </p:cBhvr>
                                    </p:animEffect>
                                  </p:childTnLst>
                                </p:cTn>
                              </p:par>
                            </p:childTnLst>
                          </p:cTn>
                        </p:par>
                        <p:par>
                          <p:cTn id="55" fill="hold" nodeType="afterGroup">
                            <p:stCondLst>
                              <p:cond delay="500"/>
                            </p:stCondLst>
                            <p:childTnLst>
                              <p:par>
                                <p:cTn id="56" presetID="22" presetClass="entr" presetSubtype="8" fill="hold" grpId="0" nodeType="afterEffect">
                                  <p:stCondLst>
                                    <p:cond delay="0"/>
                                  </p:stCondLst>
                                  <p:childTnLst>
                                    <p:set>
                                      <p:cBhvr>
                                        <p:cTn id="57" dur="1" fill="hold">
                                          <p:stCondLst>
                                            <p:cond delay="0"/>
                                          </p:stCondLst>
                                        </p:cTn>
                                        <p:tgtEl>
                                          <p:spTgt spid="23592"/>
                                        </p:tgtEl>
                                        <p:attrNameLst>
                                          <p:attrName>style.visibility</p:attrName>
                                        </p:attrNameLst>
                                      </p:cBhvr>
                                      <p:to>
                                        <p:strVal val="visible"/>
                                      </p:to>
                                    </p:set>
                                    <p:animEffect transition="in" filter="wipe(left)">
                                      <p:cBhvr>
                                        <p:cTn id="58" dur="500"/>
                                        <p:tgtEl>
                                          <p:spTgt spid="23592"/>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2" presetClass="entr" presetSubtype="8" fill="hold" grpId="0" nodeType="clickEffect">
                                  <p:stCondLst>
                                    <p:cond delay="0"/>
                                  </p:stCondLst>
                                  <p:childTnLst>
                                    <p:set>
                                      <p:cBhvr>
                                        <p:cTn id="62" dur="1" fill="hold">
                                          <p:stCondLst>
                                            <p:cond delay="0"/>
                                          </p:stCondLst>
                                        </p:cTn>
                                        <p:tgtEl>
                                          <p:spTgt spid="23577"/>
                                        </p:tgtEl>
                                        <p:attrNameLst>
                                          <p:attrName>style.visibility</p:attrName>
                                        </p:attrNameLst>
                                      </p:cBhvr>
                                      <p:to>
                                        <p:strVal val="visible"/>
                                      </p:to>
                                    </p:set>
                                    <p:anim calcmode="lin" valueType="num">
                                      <p:cBhvr additive="base">
                                        <p:cTn id="63" dur="500" fill="hold"/>
                                        <p:tgtEl>
                                          <p:spTgt spid="23577"/>
                                        </p:tgtEl>
                                        <p:attrNameLst>
                                          <p:attrName>ppt_x</p:attrName>
                                        </p:attrNameLst>
                                      </p:cBhvr>
                                      <p:tavLst>
                                        <p:tav tm="0">
                                          <p:val>
                                            <p:strVal val="0-#ppt_w/2"/>
                                          </p:val>
                                        </p:tav>
                                        <p:tav tm="100000">
                                          <p:val>
                                            <p:strVal val="#ppt_x"/>
                                          </p:val>
                                        </p:tav>
                                      </p:tavLst>
                                    </p:anim>
                                    <p:anim calcmode="lin" valueType="num">
                                      <p:cBhvr additive="base">
                                        <p:cTn id="64" dur="500" fill="hold"/>
                                        <p:tgtEl>
                                          <p:spTgt spid="23577"/>
                                        </p:tgtEl>
                                        <p:attrNameLst>
                                          <p:attrName>ppt_y</p:attrName>
                                        </p:attrNameLst>
                                      </p:cBhvr>
                                      <p:tavLst>
                                        <p:tav tm="0">
                                          <p:val>
                                            <p:strVal val="#ppt_y"/>
                                          </p:val>
                                        </p:tav>
                                        <p:tav tm="100000">
                                          <p:val>
                                            <p:strVal val="#ppt_y"/>
                                          </p:val>
                                        </p:tav>
                                      </p:tavLst>
                                    </p:anim>
                                  </p:childTnLst>
                                </p:cTn>
                              </p:par>
                            </p:childTnLst>
                          </p:cTn>
                        </p:par>
                        <p:par>
                          <p:cTn id="65" fill="hold" nodeType="afterGroup">
                            <p:stCondLst>
                              <p:cond delay="500"/>
                            </p:stCondLst>
                            <p:childTnLst>
                              <p:par>
                                <p:cTn id="66" presetID="23" presetClass="entr" presetSubtype="16" fill="hold" grpId="0" nodeType="afterEffect">
                                  <p:stCondLst>
                                    <p:cond delay="0"/>
                                  </p:stCondLst>
                                  <p:childTnLst>
                                    <p:set>
                                      <p:cBhvr>
                                        <p:cTn id="67" dur="1" fill="hold">
                                          <p:stCondLst>
                                            <p:cond delay="0"/>
                                          </p:stCondLst>
                                        </p:cTn>
                                        <p:tgtEl>
                                          <p:spTgt spid="23597"/>
                                        </p:tgtEl>
                                        <p:attrNameLst>
                                          <p:attrName>style.visibility</p:attrName>
                                        </p:attrNameLst>
                                      </p:cBhvr>
                                      <p:to>
                                        <p:strVal val="visible"/>
                                      </p:to>
                                    </p:set>
                                    <p:anim calcmode="lin" valueType="num">
                                      <p:cBhvr>
                                        <p:cTn id="68" dur="500" fill="hold"/>
                                        <p:tgtEl>
                                          <p:spTgt spid="23597"/>
                                        </p:tgtEl>
                                        <p:attrNameLst>
                                          <p:attrName>ppt_w</p:attrName>
                                        </p:attrNameLst>
                                      </p:cBhvr>
                                      <p:tavLst>
                                        <p:tav tm="0">
                                          <p:val>
                                            <p:fltVal val="0"/>
                                          </p:val>
                                        </p:tav>
                                        <p:tav tm="100000">
                                          <p:val>
                                            <p:strVal val="#ppt_w"/>
                                          </p:val>
                                        </p:tav>
                                      </p:tavLst>
                                    </p:anim>
                                    <p:anim calcmode="lin" valueType="num">
                                      <p:cBhvr>
                                        <p:cTn id="69" dur="500" fill="hold"/>
                                        <p:tgtEl>
                                          <p:spTgt spid="23597"/>
                                        </p:tgtEl>
                                        <p:attrNameLst>
                                          <p:attrName>ppt_h</p:attrName>
                                        </p:attrNameLst>
                                      </p:cBhvr>
                                      <p:tavLst>
                                        <p:tav tm="0">
                                          <p:val>
                                            <p:fltVal val="0"/>
                                          </p:val>
                                        </p:tav>
                                        <p:tav tm="100000">
                                          <p:val>
                                            <p:strVal val="#ppt_h"/>
                                          </p:val>
                                        </p:tav>
                                      </p:tavLst>
                                    </p:anim>
                                  </p:childTnLst>
                                </p:cTn>
                              </p:par>
                            </p:childTnLst>
                          </p:cTn>
                        </p:par>
                      </p:childTnLst>
                    </p:cTn>
                  </p:par>
                  <p:par>
                    <p:cTn id="70" fill="hold" nodeType="clickPar">
                      <p:stCondLst>
                        <p:cond delay="indefinite"/>
                      </p:stCondLst>
                      <p:childTnLst>
                        <p:par>
                          <p:cTn id="71" fill="hold" nodeType="withGroup">
                            <p:stCondLst>
                              <p:cond delay="0"/>
                            </p:stCondLst>
                            <p:childTnLst>
                              <p:par>
                                <p:cTn id="72" presetID="23" presetClass="entr" presetSubtype="16" fill="hold" grpId="0" nodeType="clickEffect">
                                  <p:stCondLst>
                                    <p:cond delay="0"/>
                                  </p:stCondLst>
                                  <p:childTnLst>
                                    <p:set>
                                      <p:cBhvr>
                                        <p:cTn id="73" dur="1" fill="hold">
                                          <p:stCondLst>
                                            <p:cond delay="0"/>
                                          </p:stCondLst>
                                        </p:cTn>
                                        <p:tgtEl>
                                          <p:spTgt spid="23598"/>
                                        </p:tgtEl>
                                        <p:attrNameLst>
                                          <p:attrName>style.visibility</p:attrName>
                                        </p:attrNameLst>
                                      </p:cBhvr>
                                      <p:to>
                                        <p:strVal val="visible"/>
                                      </p:to>
                                    </p:set>
                                    <p:anim calcmode="lin" valueType="num">
                                      <p:cBhvr>
                                        <p:cTn id="74" dur="500" fill="hold"/>
                                        <p:tgtEl>
                                          <p:spTgt spid="23598"/>
                                        </p:tgtEl>
                                        <p:attrNameLst>
                                          <p:attrName>ppt_w</p:attrName>
                                        </p:attrNameLst>
                                      </p:cBhvr>
                                      <p:tavLst>
                                        <p:tav tm="0">
                                          <p:val>
                                            <p:fltVal val="0"/>
                                          </p:val>
                                        </p:tav>
                                        <p:tav tm="100000">
                                          <p:val>
                                            <p:strVal val="#ppt_w"/>
                                          </p:val>
                                        </p:tav>
                                      </p:tavLst>
                                    </p:anim>
                                    <p:anim calcmode="lin" valueType="num">
                                      <p:cBhvr>
                                        <p:cTn id="75" dur="500" fill="hold"/>
                                        <p:tgtEl>
                                          <p:spTgt spid="23598"/>
                                        </p:tgtEl>
                                        <p:attrNameLst>
                                          <p:attrName>ppt_h</p:attrName>
                                        </p:attrNameLst>
                                      </p:cBhvr>
                                      <p:tavLst>
                                        <p:tav tm="0">
                                          <p:val>
                                            <p:fltVal val="0"/>
                                          </p:val>
                                        </p:tav>
                                        <p:tav tm="100000">
                                          <p:val>
                                            <p:strVal val="#ppt_h"/>
                                          </p:val>
                                        </p:tav>
                                      </p:tavLst>
                                    </p:anim>
                                  </p:childTnLst>
                                </p:cTn>
                              </p:par>
                            </p:childTnLst>
                          </p:cTn>
                        </p:par>
                      </p:childTnLst>
                    </p:cTn>
                  </p:par>
                  <p:par>
                    <p:cTn id="76" fill="hold" nodeType="clickPar">
                      <p:stCondLst>
                        <p:cond delay="indefinite"/>
                      </p:stCondLst>
                      <p:childTnLst>
                        <p:par>
                          <p:cTn id="77" fill="hold" nodeType="withGroup">
                            <p:stCondLst>
                              <p:cond delay="0"/>
                            </p:stCondLst>
                            <p:childTnLst>
                              <p:par>
                                <p:cTn id="78" presetID="15" presetClass="entr" presetSubtype="0" fill="hold" grpId="0" nodeType="clickEffect">
                                  <p:stCondLst>
                                    <p:cond delay="0"/>
                                  </p:stCondLst>
                                  <p:childTnLst>
                                    <p:set>
                                      <p:cBhvr>
                                        <p:cTn id="79" dur="1" fill="hold">
                                          <p:stCondLst>
                                            <p:cond delay="0"/>
                                          </p:stCondLst>
                                        </p:cTn>
                                        <p:tgtEl>
                                          <p:spTgt spid="23602"/>
                                        </p:tgtEl>
                                        <p:attrNameLst>
                                          <p:attrName>style.visibility</p:attrName>
                                        </p:attrNameLst>
                                      </p:cBhvr>
                                      <p:to>
                                        <p:strVal val="visible"/>
                                      </p:to>
                                    </p:set>
                                    <p:anim calcmode="lin" valueType="num">
                                      <p:cBhvr>
                                        <p:cTn id="80" dur="1000" fill="hold"/>
                                        <p:tgtEl>
                                          <p:spTgt spid="23602"/>
                                        </p:tgtEl>
                                        <p:attrNameLst>
                                          <p:attrName>ppt_w</p:attrName>
                                        </p:attrNameLst>
                                      </p:cBhvr>
                                      <p:tavLst>
                                        <p:tav tm="0">
                                          <p:val>
                                            <p:fltVal val="0"/>
                                          </p:val>
                                        </p:tav>
                                        <p:tav tm="100000">
                                          <p:val>
                                            <p:strVal val="#ppt_w"/>
                                          </p:val>
                                        </p:tav>
                                      </p:tavLst>
                                    </p:anim>
                                    <p:anim calcmode="lin" valueType="num">
                                      <p:cBhvr>
                                        <p:cTn id="81" dur="1000" fill="hold"/>
                                        <p:tgtEl>
                                          <p:spTgt spid="23602"/>
                                        </p:tgtEl>
                                        <p:attrNameLst>
                                          <p:attrName>ppt_h</p:attrName>
                                        </p:attrNameLst>
                                      </p:cBhvr>
                                      <p:tavLst>
                                        <p:tav tm="0">
                                          <p:val>
                                            <p:fltVal val="0"/>
                                          </p:val>
                                        </p:tav>
                                        <p:tav tm="100000">
                                          <p:val>
                                            <p:strVal val="#ppt_h"/>
                                          </p:val>
                                        </p:tav>
                                      </p:tavLst>
                                    </p:anim>
                                    <p:anim calcmode="lin" valueType="num">
                                      <p:cBhvr>
                                        <p:cTn id="82" dur="1000" fill="hold"/>
                                        <p:tgtEl>
                                          <p:spTgt spid="23602"/>
                                        </p:tgtEl>
                                        <p:attrNameLst>
                                          <p:attrName>ppt_x</p:attrName>
                                        </p:attrNameLst>
                                      </p:cBhvr>
                                      <p:tavLst>
                                        <p:tav tm="0" fmla="#ppt_x+(cos(-2*pi*(1-$))*-#ppt_x-sin(-2*pi*(1-$))*(1-#ppt_y))*(1-$)">
                                          <p:val>
                                            <p:fltVal val="0"/>
                                          </p:val>
                                        </p:tav>
                                        <p:tav tm="100000">
                                          <p:val>
                                            <p:fltVal val="1"/>
                                          </p:val>
                                        </p:tav>
                                      </p:tavLst>
                                    </p:anim>
                                    <p:anim calcmode="lin" valueType="num">
                                      <p:cBhvr>
                                        <p:cTn id="83" dur="1000" fill="hold"/>
                                        <p:tgtEl>
                                          <p:spTgt spid="2360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84" fill="hold" nodeType="clickPar">
                      <p:stCondLst>
                        <p:cond delay="indefinite"/>
                      </p:stCondLst>
                      <p:childTnLst>
                        <p:par>
                          <p:cTn id="85" fill="hold" nodeType="withGroup">
                            <p:stCondLst>
                              <p:cond delay="0"/>
                            </p:stCondLst>
                            <p:childTnLst>
                              <p:par>
                                <p:cTn id="86" presetID="22" presetClass="entr" presetSubtype="8" fill="hold" grpId="0" nodeType="clickEffect">
                                  <p:stCondLst>
                                    <p:cond delay="0"/>
                                  </p:stCondLst>
                                  <p:childTnLst>
                                    <p:set>
                                      <p:cBhvr>
                                        <p:cTn id="87" dur="1" fill="hold">
                                          <p:stCondLst>
                                            <p:cond delay="0"/>
                                          </p:stCondLst>
                                        </p:cTn>
                                        <p:tgtEl>
                                          <p:spTgt spid="23605"/>
                                        </p:tgtEl>
                                        <p:attrNameLst>
                                          <p:attrName>style.visibility</p:attrName>
                                        </p:attrNameLst>
                                      </p:cBhvr>
                                      <p:to>
                                        <p:strVal val="visible"/>
                                      </p:to>
                                    </p:set>
                                    <p:animEffect transition="in" filter="wipe(left)">
                                      <p:cBhvr>
                                        <p:cTn id="88" dur="500"/>
                                        <p:tgtEl>
                                          <p:spTgt spid="23605"/>
                                        </p:tgtEl>
                                      </p:cBhvr>
                                    </p:animEffect>
                                  </p:childTnLst>
                                </p:cTn>
                              </p:par>
                            </p:childTnLst>
                          </p:cTn>
                        </p:par>
                        <p:par>
                          <p:cTn id="89" fill="hold" nodeType="afterGroup">
                            <p:stCondLst>
                              <p:cond delay="500"/>
                            </p:stCondLst>
                            <p:childTnLst>
                              <p:par>
                                <p:cTn id="90" presetID="22" presetClass="entr" presetSubtype="8" fill="hold" grpId="0" nodeType="afterEffect">
                                  <p:stCondLst>
                                    <p:cond delay="0"/>
                                  </p:stCondLst>
                                  <p:childTnLst>
                                    <p:set>
                                      <p:cBhvr>
                                        <p:cTn id="91" dur="1" fill="hold">
                                          <p:stCondLst>
                                            <p:cond delay="0"/>
                                          </p:stCondLst>
                                        </p:cTn>
                                        <p:tgtEl>
                                          <p:spTgt spid="23610"/>
                                        </p:tgtEl>
                                        <p:attrNameLst>
                                          <p:attrName>style.visibility</p:attrName>
                                        </p:attrNameLst>
                                      </p:cBhvr>
                                      <p:to>
                                        <p:strVal val="visible"/>
                                      </p:to>
                                    </p:set>
                                    <p:animEffect transition="in" filter="wipe(left)">
                                      <p:cBhvr>
                                        <p:cTn id="92" dur="1000"/>
                                        <p:tgtEl>
                                          <p:spTgt spid="23610"/>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22" presetClass="entr" presetSubtype="8" fill="hold" grpId="0" nodeType="clickEffect">
                                  <p:stCondLst>
                                    <p:cond delay="0"/>
                                  </p:stCondLst>
                                  <p:childTnLst>
                                    <p:set>
                                      <p:cBhvr>
                                        <p:cTn id="96" dur="1" fill="hold">
                                          <p:stCondLst>
                                            <p:cond delay="0"/>
                                          </p:stCondLst>
                                        </p:cTn>
                                        <p:tgtEl>
                                          <p:spTgt spid="23611"/>
                                        </p:tgtEl>
                                        <p:attrNameLst>
                                          <p:attrName>style.visibility</p:attrName>
                                        </p:attrNameLst>
                                      </p:cBhvr>
                                      <p:to>
                                        <p:strVal val="visible"/>
                                      </p:to>
                                    </p:set>
                                    <p:animEffect transition="in" filter="wipe(left)">
                                      <p:cBhvr>
                                        <p:cTn id="97" dur="500"/>
                                        <p:tgtEl>
                                          <p:spTgt spid="23611"/>
                                        </p:tgtEl>
                                      </p:cBhvr>
                                    </p:animEffect>
                                  </p:childTnLst>
                                </p:cTn>
                              </p:par>
                            </p:childTnLst>
                          </p:cTn>
                        </p:par>
                        <p:par>
                          <p:cTn id="98" fill="hold" nodeType="afterGroup">
                            <p:stCondLst>
                              <p:cond delay="500"/>
                            </p:stCondLst>
                            <p:childTnLst>
                              <p:par>
                                <p:cTn id="99" presetID="22" presetClass="entr" presetSubtype="4" fill="hold" nodeType="afterEffect">
                                  <p:stCondLst>
                                    <p:cond delay="0"/>
                                  </p:stCondLst>
                                  <p:childTnLst>
                                    <p:set>
                                      <p:cBhvr>
                                        <p:cTn id="100" dur="1" fill="hold">
                                          <p:stCondLst>
                                            <p:cond delay="0"/>
                                          </p:stCondLst>
                                        </p:cTn>
                                        <p:tgtEl>
                                          <p:spTgt spid="23612"/>
                                        </p:tgtEl>
                                        <p:attrNameLst>
                                          <p:attrName>style.visibility</p:attrName>
                                        </p:attrNameLst>
                                      </p:cBhvr>
                                      <p:to>
                                        <p:strVal val="visible"/>
                                      </p:to>
                                    </p:set>
                                    <p:animEffect transition="in" filter="wipe(down)">
                                      <p:cBhvr>
                                        <p:cTn id="101" dur="500"/>
                                        <p:tgtEl>
                                          <p:spTgt spid="23612"/>
                                        </p:tgtEl>
                                      </p:cBhvr>
                                    </p:animEffec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15" presetClass="entr" presetSubtype="0" fill="hold" nodeType="clickEffect">
                                  <p:stCondLst>
                                    <p:cond delay="0"/>
                                  </p:stCondLst>
                                  <p:childTnLst>
                                    <p:set>
                                      <p:cBhvr>
                                        <p:cTn id="105" dur="1" fill="hold">
                                          <p:stCondLst>
                                            <p:cond delay="0"/>
                                          </p:stCondLst>
                                        </p:cTn>
                                        <p:tgtEl>
                                          <p:spTgt spid="23613">
                                            <p:txEl>
                                              <p:pRg st="0" end="0"/>
                                            </p:txEl>
                                          </p:spTgt>
                                        </p:tgtEl>
                                        <p:attrNameLst>
                                          <p:attrName>style.visibility</p:attrName>
                                        </p:attrNameLst>
                                      </p:cBhvr>
                                      <p:to>
                                        <p:strVal val="visible"/>
                                      </p:to>
                                    </p:set>
                                    <p:anim calcmode="lin" valueType="num">
                                      <p:cBhvr>
                                        <p:cTn id="106" dur="1000" fill="hold"/>
                                        <p:tgtEl>
                                          <p:spTgt spid="23613">
                                            <p:txEl>
                                              <p:pRg st="0" end="0"/>
                                            </p:txEl>
                                          </p:spTgt>
                                        </p:tgtEl>
                                        <p:attrNameLst>
                                          <p:attrName>ppt_w</p:attrName>
                                        </p:attrNameLst>
                                      </p:cBhvr>
                                      <p:tavLst>
                                        <p:tav tm="0">
                                          <p:val>
                                            <p:fltVal val="0"/>
                                          </p:val>
                                        </p:tav>
                                        <p:tav tm="100000">
                                          <p:val>
                                            <p:strVal val="#ppt_w"/>
                                          </p:val>
                                        </p:tav>
                                      </p:tavLst>
                                    </p:anim>
                                    <p:anim calcmode="lin" valueType="num">
                                      <p:cBhvr>
                                        <p:cTn id="107" dur="1000" fill="hold"/>
                                        <p:tgtEl>
                                          <p:spTgt spid="23613">
                                            <p:txEl>
                                              <p:pRg st="0" end="0"/>
                                            </p:txEl>
                                          </p:spTgt>
                                        </p:tgtEl>
                                        <p:attrNameLst>
                                          <p:attrName>ppt_h</p:attrName>
                                        </p:attrNameLst>
                                      </p:cBhvr>
                                      <p:tavLst>
                                        <p:tav tm="0">
                                          <p:val>
                                            <p:fltVal val="0"/>
                                          </p:val>
                                        </p:tav>
                                        <p:tav tm="100000">
                                          <p:val>
                                            <p:strVal val="#ppt_h"/>
                                          </p:val>
                                        </p:tav>
                                      </p:tavLst>
                                    </p:anim>
                                    <p:anim calcmode="lin" valueType="num">
                                      <p:cBhvr>
                                        <p:cTn id="108" dur="1000" fill="hold"/>
                                        <p:tgtEl>
                                          <p:spTgt spid="2361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9" dur="1000" fill="hold"/>
                                        <p:tgtEl>
                                          <p:spTgt spid="2361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0" fill="hold">
                      <p:stCondLst>
                        <p:cond delay="indefinite"/>
                      </p:stCondLst>
                      <p:childTnLst>
                        <p:par>
                          <p:cTn id="111" fill="hold">
                            <p:stCondLst>
                              <p:cond delay="0"/>
                            </p:stCondLst>
                            <p:childTnLst>
                              <p:par>
                                <p:cTn id="112" presetID="22" presetClass="entr" presetSubtype="8" fill="hold" grpId="0" nodeType="clickEffect">
                                  <p:stCondLst>
                                    <p:cond delay="0"/>
                                  </p:stCondLst>
                                  <p:childTnLst>
                                    <p:set>
                                      <p:cBhvr>
                                        <p:cTn id="113" dur="1" fill="hold">
                                          <p:stCondLst>
                                            <p:cond delay="0"/>
                                          </p:stCondLst>
                                        </p:cTn>
                                        <p:tgtEl>
                                          <p:spTgt spid="36"/>
                                        </p:tgtEl>
                                        <p:attrNameLst>
                                          <p:attrName>style.visibility</p:attrName>
                                        </p:attrNameLst>
                                      </p:cBhvr>
                                      <p:to>
                                        <p:strVal val="visible"/>
                                      </p:to>
                                    </p:set>
                                    <p:animEffect transition="in" filter="wipe(left)">
                                      <p:cBhvr>
                                        <p:cTn id="114" dur="500"/>
                                        <p:tgtEl>
                                          <p:spTgt spid="36"/>
                                        </p:tgtEl>
                                      </p:cBhvr>
                                    </p:animEffect>
                                  </p:childTnLst>
                                </p:cTn>
                              </p:par>
                            </p:childTnLst>
                          </p:cTn>
                        </p:par>
                      </p:childTnLst>
                    </p:cTn>
                  </p:par>
                  <p:par>
                    <p:cTn id="115" fill="hold">
                      <p:stCondLst>
                        <p:cond delay="indefinite"/>
                      </p:stCondLst>
                      <p:childTnLst>
                        <p:par>
                          <p:cTn id="116" fill="hold">
                            <p:stCondLst>
                              <p:cond delay="0"/>
                            </p:stCondLst>
                            <p:childTnLst>
                              <p:par>
                                <p:cTn id="117" presetID="22" presetClass="entr" presetSubtype="8" fill="hold" grpId="0" nodeType="clickEffect">
                                  <p:stCondLst>
                                    <p:cond delay="0"/>
                                  </p:stCondLst>
                                  <p:childTnLst>
                                    <p:set>
                                      <p:cBhvr>
                                        <p:cTn id="118" dur="1" fill="hold">
                                          <p:stCondLst>
                                            <p:cond delay="0"/>
                                          </p:stCondLst>
                                        </p:cTn>
                                        <p:tgtEl>
                                          <p:spTgt spid="37"/>
                                        </p:tgtEl>
                                        <p:attrNameLst>
                                          <p:attrName>style.visibility</p:attrName>
                                        </p:attrNameLst>
                                      </p:cBhvr>
                                      <p:to>
                                        <p:strVal val="visible"/>
                                      </p:to>
                                    </p:set>
                                    <p:animEffect transition="in" filter="wipe(left)">
                                      <p:cBhvr>
                                        <p:cTn id="11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602" grpId="0" animBg="1"/>
      <p:bldP spid="23555" grpId="0" build="p" autoUpdateAnimBg="0"/>
      <p:bldP spid="23571" grpId="0" build="p" autoUpdateAnimBg="0"/>
      <p:bldP spid="23572" grpId="0" animBg="1" autoUpdateAnimBg="0"/>
      <p:bldP spid="23577" grpId="0" autoUpdateAnimBg="0"/>
      <p:bldP spid="23587" grpId="0" autoUpdateAnimBg="0"/>
      <p:bldP spid="23588" grpId="0" autoUpdateAnimBg="0"/>
      <p:bldP spid="23589" grpId="0" autoUpdateAnimBg="0"/>
      <p:bldP spid="23590" grpId="0" autoUpdateAnimBg="0"/>
      <p:bldP spid="23591" grpId="0" autoUpdateAnimBg="0"/>
      <p:bldP spid="23592" grpId="0" autoUpdateAnimBg="0"/>
      <p:bldP spid="23597" grpId="0" autoUpdateAnimBg="0"/>
      <p:bldP spid="23598" grpId="0" autoUpdateAnimBg="0"/>
      <p:bldP spid="23601" grpId="0" animBg="1" autoUpdateAnimBg="0"/>
      <p:bldP spid="23605" grpId="0"/>
      <p:bldP spid="23610" grpId="0"/>
      <p:bldP spid="23611" grpId="0"/>
      <p:bldP spid="36" grpId="0"/>
      <p:bldP spid="37"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61" name="Rectangle 17">
            <a:extLst>
              <a:ext uri="{FF2B5EF4-FFF2-40B4-BE49-F238E27FC236}">
                <a16:creationId xmlns:a16="http://schemas.microsoft.com/office/drawing/2014/main" id="{60CC2BC6-B019-4A44-BC4C-9AF4C2CEA34D}"/>
              </a:ext>
            </a:extLst>
          </p:cNvPr>
          <p:cNvSpPr>
            <a:spLocks noChangeArrowheads="1"/>
          </p:cNvSpPr>
          <p:nvPr/>
        </p:nvSpPr>
        <p:spPr bwMode="auto">
          <a:xfrm>
            <a:off x="1060450" y="2381250"/>
            <a:ext cx="1511300" cy="495300"/>
          </a:xfrm>
          <a:prstGeom prst="rect">
            <a:avLst/>
          </a:prstGeom>
          <a:solidFill>
            <a:srgbClr val="FFCC00"/>
          </a:solidFill>
          <a:ln w="7620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latin typeface="Arial" panose="020B0604020202020204" pitchFamily="34" charset="0"/>
            </a:endParaRPr>
          </a:p>
        </p:txBody>
      </p:sp>
      <p:sp>
        <p:nvSpPr>
          <p:cNvPr id="15363" name="Rectangle 2">
            <a:extLst>
              <a:ext uri="{FF2B5EF4-FFF2-40B4-BE49-F238E27FC236}">
                <a16:creationId xmlns:a16="http://schemas.microsoft.com/office/drawing/2014/main" id="{9487DA9E-61A9-4803-B374-C403EA249F07}"/>
              </a:ext>
            </a:extLst>
          </p:cNvPr>
          <p:cNvSpPr>
            <a:spLocks noGrp="1" noChangeArrowheads="1"/>
          </p:cNvSpPr>
          <p:nvPr>
            <p:ph type="title"/>
          </p:nvPr>
        </p:nvSpPr>
        <p:spPr>
          <a:xfrm>
            <a:off x="498002" y="12311"/>
            <a:ext cx="8312596" cy="1143000"/>
          </a:xfrm>
        </p:spPr>
        <p:txBody>
          <a:bodyPr>
            <a:normAutofit fontScale="90000"/>
          </a:bodyPr>
          <a:lstStyle/>
          <a:p>
            <a:pPr algn="ctr" eaLnBrk="1" hangingPunct="1"/>
            <a:r>
              <a:rPr lang="en-US" altLang="en-US" sz="4000" dirty="0">
                <a:solidFill>
                  <a:srgbClr val="FF0000"/>
                </a:solidFill>
              </a:rPr>
              <a:t>Practice: 1-step Equations </a:t>
            </a:r>
            <a:r>
              <a:rPr lang="en-US" altLang="en-US" sz="3000" i="1" dirty="0">
                <a:solidFill>
                  <a:srgbClr val="FF0000"/>
                </a:solidFill>
              </a:rPr>
              <a:t>with division</a:t>
            </a:r>
          </a:p>
        </p:txBody>
      </p:sp>
      <p:sp>
        <p:nvSpPr>
          <p:cNvPr id="15368" name="Text Box 11">
            <a:extLst>
              <a:ext uri="{FF2B5EF4-FFF2-40B4-BE49-F238E27FC236}">
                <a16:creationId xmlns:a16="http://schemas.microsoft.com/office/drawing/2014/main" id="{D857D689-823D-4EF9-8BD2-8A729DE160F3}"/>
              </a:ext>
            </a:extLst>
          </p:cNvPr>
          <p:cNvSpPr txBox="1">
            <a:spLocks noChangeArrowheads="1"/>
          </p:cNvSpPr>
          <p:nvPr/>
        </p:nvSpPr>
        <p:spPr bwMode="auto">
          <a:xfrm>
            <a:off x="469900" y="1282700"/>
            <a:ext cx="46990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1.</a:t>
            </a:r>
          </a:p>
          <a:p>
            <a:pPr eaLnBrk="1" hangingPunct="1">
              <a:spcBef>
                <a:spcPct val="50000"/>
              </a:spcBef>
              <a:buFontTx/>
              <a:buNone/>
            </a:pPr>
            <a:endParaRPr lang="en-US" altLang="en-US" sz="2400" dirty="0">
              <a:latin typeface="Arial" panose="020B0604020202020204" pitchFamily="34" charset="0"/>
            </a:endParaRPr>
          </a:p>
          <a:p>
            <a:pPr eaLnBrk="1" hangingPunct="1">
              <a:spcBef>
                <a:spcPct val="50000"/>
              </a:spcBef>
              <a:buFontTx/>
              <a:buNone/>
            </a:pPr>
            <a:endParaRPr lang="en-US" altLang="en-US" sz="2400" dirty="0">
              <a:latin typeface="Arial" panose="020B0604020202020204" pitchFamily="34" charset="0"/>
            </a:endParaRPr>
          </a:p>
          <a:p>
            <a:pPr eaLnBrk="1" hangingPunct="1">
              <a:spcBef>
                <a:spcPct val="50000"/>
              </a:spcBef>
              <a:buFontTx/>
              <a:buNone/>
            </a:pPr>
            <a:endParaRPr lang="en-US" altLang="en-US" sz="2400" dirty="0">
              <a:latin typeface="Arial" panose="020B0604020202020204" pitchFamily="34" charset="0"/>
            </a:endParaRPr>
          </a:p>
          <a:p>
            <a:pPr eaLnBrk="1" hangingPunct="1">
              <a:spcBef>
                <a:spcPct val="50000"/>
              </a:spcBef>
              <a:buFontTx/>
              <a:buNone/>
            </a:pPr>
            <a:endParaRPr lang="en-US" altLang="en-US" sz="2400" dirty="0">
              <a:latin typeface="Arial" panose="020B0604020202020204" pitchFamily="34" charset="0"/>
            </a:endParaRPr>
          </a:p>
        </p:txBody>
      </p:sp>
      <p:sp>
        <p:nvSpPr>
          <p:cNvPr id="15369" name="Text Box 12">
            <a:extLst>
              <a:ext uri="{FF2B5EF4-FFF2-40B4-BE49-F238E27FC236}">
                <a16:creationId xmlns:a16="http://schemas.microsoft.com/office/drawing/2014/main" id="{53770EC8-F37C-4452-BC4D-8CF2BB7A472C}"/>
              </a:ext>
            </a:extLst>
          </p:cNvPr>
          <p:cNvSpPr txBox="1">
            <a:spLocks noChangeArrowheads="1"/>
          </p:cNvSpPr>
          <p:nvPr/>
        </p:nvSpPr>
        <p:spPr bwMode="auto">
          <a:xfrm>
            <a:off x="4546600" y="1231900"/>
            <a:ext cx="5715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2.</a:t>
            </a:r>
          </a:p>
          <a:p>
            <a:pPr eaLnBrk="1" hangingPunct="1">
              <a:spcBef>
                <a:spcPct val="50000"/>
              </a:spcBef>
              <a:buFontTx/>
              <a:buNone/>
            </a:pPr>
            <a:endParaRPr lang="en-US" altLang="en-US" sz="2400" dirty="0">
              <a:latin typeface="Arial" panose="020B0604020202020204" pitchFamily="34" charset="0"/>
            </a:endParaRPr>
          </a:p>
        </p:txBody>
      </p:sp>
      <p:sp>
        <p:nvSpPr>
          <p:cNvPr id="31760" name="Text Box 16">
            <a:extLst>
              <a:ext uri="{FF2B5EF4-FFF2-40B4-BE49-F238E27FC236}">
                <a16:creationId xmlns:a16="http://schemas.microsoft.com/office/drawing/2014/main" id="{9287BCA6-73A9-4C99-931A-42DDFE66D457}"/>
              </a:ext>
            </a:extLst>
          </p:cNvPr>
          <p:cNvSpPr txBox="1">
            <a:spLocks noChangeArrowheads="1"/>
          </p:cNvSpPr>
          <p:nvPr/>
        </p:nvSpPr>
        <p:spPr bwMode="auto">
          <a:xfrm>
            <a:off x="1378927" y="2332608"/>
            <a:ext cx="109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b = 18</a:t>
            </a:r>
          </a:p>
        </p:txBody>
      </p:sp>
      <p:sp>
        <p:nvSpPr>
          <p:cNvPr id="31762" name="Text Box 18">
            <a:extLst>
              <a:ext uri="{FF2B5EF4-FFF2-40B4-BE49-F238E27FC236}">
                <a16:creationId xmlns:a16="http://schemas.microsoft.com/office/drawing/2014/main" id="{CF9208EF-B33B-44D3-BC66-C1A8BA5D442F}"/>
              </a:ext>
            </a:extLst>
          </p:cNvPr>
          <p:cNvSpPr txBox="1">
            <a:spLocks noChangeArrowheads="1"/>
          </p:cNvSpPr>
          <p:nvPr/>
        </p:nvSpPr>
        <p:spPr bwMode="auto">
          <a:xfrm>
            <a:off x="266700" y="3687990"/>
            <a:ext cx="2755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Now check: </a:t>
            </a:r>
          </a:p>
        </p:txBody>
      </p:sp>
      <p:sp>
        <p:nvSpPr>
          <p:cNvPr id="31765" name="Text Box 21">
            <a:extLst>
              <a:ext uri="{FF2B5EF4-FFF2-40B4-BE49-F238E27FC236}">
                <a16:creationId xmlns:a16="http://schemas.microsoft.com/office/drawing/2014/main" id="{79603C7B-8651-4066-8610-5E9A32B66629}"/>
              </a:ext>
            </a:extLst>
          </p:cNvPr>
          <p:cNvSpPr txBox="1">
            <a:spLocks noChangeArrowheads="1"/>
          </p:cNvSpPr>
          <p:nvPr/>
        </p:nvSpPr>
        <p:spPr bwMode="auto">
          <a:xfrm>
            <a:off x="2509008" y="4579775"/>
            <a:ext cx="1612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6 = 6 </a:t>
            </a:r>
            <a:r>
              <a:rPr lang="en-US" altLang="en-US" sz="2400" dirty="0">
                <a:latin typeface="Arial" panose="020B0604020202020204" pitchFamily="34" charset="0"/>
                <a:sym typeface="Wingdings" panose="05000000000000000000" pitchFamily="2" charset="2"/>
              </a:rPr>
              <a:t></a:t>
            </a:r>
          </a:p>
        </p:txBody>
      </p:sp>
      <p:sp>
        <p:nvSpPr>
          <p:cNvPr id="31766" name="Rectangle 22">
            <a:extLst>
              <a:ext uri="{FF2B5EF4-FFF2-40B4-BE49-F238E27FC236}">
                <a16:creationId xmlns:a16="http://schemas.microsoft.com/office/drawing/2014/main" id="{62E05870-CB8E-4A16-B0B5-FE8FD72F2989}"/>
              </a:ext>
            </a:extLst>
          </p:cNvPr>
          <p:cNvSpPr>
            <a:spLocks noChangeArrowheads="1"/>
          </p:cNvSpPr>
          <p:nvPr/>
        </p:nvSpPr>
        <p:spPr bwMode="auto">
          <a:xfrm>
            <a:off x="5638800" y="2399384"/>
            <a:ext cx="1511300" cy="495300"/>
          </a:xfrm>
          <a:prstGeom prst="rect">
            <a:avLst/>
          </a:prstGeom>
          <a:solidFill>
            <a:srgbClr val="FFCC00"/>
          </a:solidFill>
          <a:ln w="7620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latin typeface="Arial" panose="020B0604020202020204" pitchFamily="34" charset="0"/>
            </a:endParaRPr>
          </a:p>
        </p:txBody>
      </p:sp>
      <p:sp>
        <p:nvSpPr>
          <p:cNvPr id="31767" name="Text Box 23">
            <a:extLst>
              <a:ext uri="{FF2B5EF4-FFF2-40B4-BE49-F238E27FC236}">
                <a16:creationId xmlns:a16="http://schemas.microsoft.com/office/drawing/2014/main" id="{AE10908F-EF0C-437C-80F6-EFC65364B601}"/>
              </a:ext>
            </a:extLst>
          </p:cNvPr>
          <p:cNvSpPr txBox="1">
            <a:spLocks noChangeArrowheads="1"/>
          </p:cNvSpPr>
          <p:nvPr/>
        </p:nvSpPr>
        <p:spPr bwMode="auto">
          <a:xfrm>
            <a:off x="5219700" y="1277917"/>
            <a:ext cx="2039196"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None/>
            </a:pPr>
            <a:r>
              <a:rPr lang="en-US" altLang="en-US" sz="2400" dirty="0">
                <a:latin typeface="Arial" panose="020B0604020202020204" pitchFamily="34" charset="0"/>
              </a:rPr>
              <a:t>    </a:t>
            </a:r>
            <a:r>
              <a:rPr lang="en-US" altLang="en-US" sz="2400" dirty="0">
                <a:highlight>
                  <a:srgbClr val="00FFFF"/>
                </a:highlight>
                <a:latin typeface="Arial" panose="020B0604020202020204" pitchFamily="34" charset="0"/>
              </a:rPr>
              <a:t>x</a:t>
            </a:r>
            <a:r>
              <a:rPr lang="en-US" altLang="en-US" sz="2400" dirty="0">
                <a:solidFill>
                  <a:srgbClr val="FF0000"/>
                </a:solidFill>
                <a:highlight>
                  <a:srgbClr val="00FFFF"/>
                </a:highlight>
                <a:latin typeface="Arial" panose="020B0604020202020204" pitchFamily="34" charset="0"/>
              </a:rPr>
              <a:t> </a:t>
            </a:r>
            <a:r>
              <a:rPr lang="en-US" altLang="en-US" sz="2400" dirty="0">
                <a:highlight>
                  <a:srgbClr val="00FFFF"/>
                </a:highlight>
                <a:latin typeface="Arial" panose="020B0604020202020204" pitchFamily="34" charset="0"/>
              </a:rPr>
              <a:t>÷ 4 =  9</a:t>
            </a:r>
          </a:p>
          <a:p>
            <a:pPr>
              <a:spcBef>
                <a:spcPct val="50000"/>
              </a:spcBef>
              <a:buNone/>
            </a:pPr>
            <a:r>
              <a:rPr lang="en-US" altLang="en-US" sz="2400" dirty="0">
                <a:solidFill>
                  <a:srgbClr val="FF0000"/>
                </a:solidFill>
                <a:latin typeface="Arial" panose="020B0604020202020204" pitchFamily="34" charset="0"/>
              </a:rPr>
              <a:t>      </a:t>
            </a:r>
            <a:r>
              <a:rPr lang="en-US" altLang="en-US" sz="2400" b="1" dirty="0">
                <a:solidFill>
                  <a:srgbClr val="FF0000"/>
                </a:solidFill>
                <a:latin typeface="Arial" panose="020B0604020202020204" pitchFamily="34" charset="0"/>
              </a:rPr>
              <a:t>x 4    x 4</a:t>
            </a:r>
          </a:p>
        </p:txBody>
      </p:sp>
      <p:sp>
        <p:nvSpPr>
          <p:cNvPr id="31768" name="Text Box 24">
            <a:extLst>
              <a:ext uri="{FF2B5EF4-FFF2-40B4-BE49-F238E27FC236}">
                <a16:creationId xmlns:a16="http://schemas.microsoft.com/office/drawing/2014/main" id="{19ABB650-394B-4CF8-AD6C-A68542E32322}"/>
              </a:ext>
            </a:extLst>
          </p:cNvPr>
          <p:cNvSpPr txBox="1">
            <a:spLocks noChangeArrowheads="1"/>
          </p:cNvSpPr>
          <p:nvPr/>
        </p:nvSpPr>
        <p:spPr bwMode="auto">
          <a:xfrm>
            <a:off x="5970148" y="2410021"/>
            <a:ext cx="1473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x = 36</a:t>
            </a:r>
          </a:p>
        </p:txBody>
      </p:sp>
      <p:sp>
        <p:nvSpPr>
          <p:cNvPr id="31769" name="Text Box 25">
            <a:extLst>
              <a:ext uri="{FF2B5EF4-FFF2-40B4-BE49-F238E27FC236}">
                <a16:creationId xmlns:a16="http://schemas.microsoft.com/office/drawing/2014/main" id="{5C04CDC7-73E7-4858-8526-561183DB1E2B}"/>
              </a:ext>
            </a:extLst>
          </p:cNvPr>
          <p:cNvSpPr txBox="1">
            <a:spLocks noChangeArrowheads="1"/>
          </p:cNvSpPr>
          <p:nvPr/>
        </p:nvSpPr>
        <p:spPr bwMode="auto">
          <a:xfrm>
            <a:off x="4666933" y="3664731"/>
            <a:ext cx="2755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Now check: </a:t>
            </a:r>
          </a:p>
        </p:txBody>
      </p:sp>
      <p:sp>
        <p:nvSpPr>
          <p:cNvPr id="31771" name="Text Box 27">
            <a:extLst>
              <a:ext uri="{FF2B5EF4-FFF2-40B4-BE49-F238E27FC236}">
                <a16:creationId xmlns:a16="http://schemas.microsoft.com/office/drawing/2014/main" id="{A0CA2976-C366-4BFD-A98F-D5749DC2D50F}"/>
              </a:ext>
            </a:extLst>
          </p:cNvPr>
          <p:cNvSpPr txBox="1">
            <a:spLocks noChangeArrowheads="1"/>
          </p:cNvSpPr>
          <p:nvPr/>
        </p:nvSpPr>
        <p:spPr bwMode="auto">
          <a:xfrm>
            <a:off x="6948264" y="4575954"/>
            <a:ext cx="1612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400" dirty="0">
                <a:latin typeface="Arial" panose="020B0604020202020204" pitchFamily="34" charset="0"/>
              </a:rPr>
              <a:t>9 = 9 </a:t>
            </a:r>
            <a:r>
              <a:rPr lang="en-US" altLang="en-US" sz="2400" dirty="0">
                <a:latin typeface="Arial" panose="020B0604020202020204" pitchFamily="34" charset="0"/>
                <a:sym typeface="Wingdings" panose="05000000000000000000" pitchFamily="2" charset="2"/>
              </a:rPr>
              <a:t></a:t>
            </a:r>
          </a:p>
        </p:txBody>
      </p:sp>
      <p:sp>
        <p:nvSpPr>
          <p:cNvPr id="35" name="Text Box 16">
            <a:extLst>
              <a:ext uri="{FF2B5EF4-FFF2-40B4-BE49-F238E27FC236}">
                <a16:creationId xmlns:a16="http://schemas.microsoft.com/office/drawing/2014/main" id="{EAE70E44-A2EB-4C4D-9935-1CC2294B988E}"/>
              </a:ext>
            </a:extLst>
          </p:cNvPr>
          <p:cNvSpPr txBox="1">
            <a:spLocks noChangeArrowheads="1"/>
          </p:cNvSpPr>
          <p:nvPr/>
        </p:nvSpPr>
        <p:spPr bwMode="auto">
          <a:xfrm>
            <a:off x="939800" y="1260033"/>
            <a:ext cx="1827213"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None/>
            </a:pPr>
            <a:r>
              <a:rPr lang="en-US" altLang="en-US" sz="2400" dirty="0">
                <a:highlight>
                  <a:srgbClr val="00FFFF"/>
                </a:highlight>
                <a:latin typeface="Arial" panose="020B0604020202020204" pitchFamily="34" charset="0"/>
              </a:rPr>
              <a:t>b ÷ 3 =  6</a:t>
            </a:r>
          </a:p>
          <a:p>
            <a:pPr>
              <a:spcBef>
                <a:spcPct val="50000"/>
              </a:spcBef>
              <a:buNone/>
            </a:pPr>
            <a:r>
              <a:rPr lang="en-US" altLang="en-US" sz="2400" b="1" dirty="0">
                <a:solidFill>
                  <a:srgbClr val="FF0000"/>
                </a:solidFill>
                <a:latin typeface="Arial" panose="020B0604020202020204" pitchFamily="34" charset="0"/>
              </a:rPr>
              <a:t>   x 3    x 3</a:t>
            </a:r>
          </a:p>
        </p:txBody>
      </p:sp>
      <p:sp>
        <p:nvSpPr>
          <p:cNvPr id="36" name="Text Box 23">
            <a:extLst>
              <a:ext uri="{FF2B5EF4-FFF2-40B4-BE49-F238E27FC236}">
                <a16:creationId xmlns:a16="http://schemas.microsoft.com/office/drawing/2014/main" id="{D7EC0ADC-93ED-4B54-9CBB-B2014155DB6C}"/>
              </a:ext>
            </a:extLst>
          </p:cNvPr>
          <p:cNvSpPr txBox="1">
            <a:spLocks noChangeArrowheads="1"/>
          </p:cNvSpPr>
          <p:nvPr/>
        </p:nvSpPr>
        <p:spPr bwMode="auto">
          <a:xfrm>
            <a:off x="6083545" y="4118110"/>
            <a:ext cx="203919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None/>
            </a:pPr>
            <a:r>
              <a:rPr lang="en-US" altLang="en-US" sz="2400" dirty="0">
                <a:latin typeface="Arial" panose="020B0604020202020204" pitchFamily="34" charset="0"/>
              </a:rPr>
              <a:t>    36 ÷ 4 = ? </a:t>
            </a:r>
          </a:p>
        </p:txBody>
      </p:sp>
      <p:sp>
        <p:nvSpPr>
          <p:cNvPr id="37" name="Text Box 23">
            <a:extLst>
              <a:ext uri="{FF2B5EF4-FFF2-40B4-BE49-F238E27FC236}">
                <a16:creationId xmlns:a16="http://schemas.microsoft.com/office/drawing/2014/main" id="{BB299AE2-A1A1-4491-AC45-FECA7FBDE0D1}"/>
              </a:ext>
            </a:extLst>
          </p:cNvPr>
          <p:cNvSpPr txBox="1">
            <a:spLocks noChangeArrowheads="1"/>
          </p:cNvSpPr>
          <p:nvPr/>
        </p:nvSpPr>
        <p:spPr bwMode="auto">
          <a:xfrm>
            <a:off x="1644650" y="4058011"/>
            <a:ext cx="203919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None/>
            </a:pPr>
            <a:r>
              <a:rPr lang="en-US" altLang="en-US" sz="2400" dirty="0">
                <a:latin typeface="Arial" panose="020B0604020202020204" pitchFamily="34" charset="0"/>
              </a:rPr>
              <a:t>    18 ÷ 3 = ?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1760"/>
                                        </p:tgtEl>
                                        <p:attrNameLst>
                                          <p:attrName>style.visibility</p:attrName>
                                        </p:attrNameLst>
                                      </p:cBhvr>
                                      <p:to>
                                        <p:strVal val="visible"/>
                                      </p:to>
                                    </p:set>
                                    <p:animEffect transition="in" filter="wipe(left)">
                                      <p:cBhvr>
                                        <p:cTn id="7" dur="1000"/>
                                        <p:tgtEl>
                                          <p:spTgt spid="31760"/>
                                        </p:tgtEl>
                                      </p:cBhvr>
                                    </p:animEffect>
                                  </p:childTnLst>
                                </p:cTn>
                              </p:par>
                            </p:childTnLst>
                          </p:cTn>
                        </p:par>
                        <p:par>
                          <p:cTn id="8" fill="hold" nodeType="afterGroup">
                            <p:stCondLst>
                              <p:cond delay="1000"/>
                            </p:stCondLst>
                            <p:childTnLst>
                              <p:par>
                                <p:cTn id="9" presetID="15" presetClass="entr" presetSubtype="0" fill="hold" grpId="0" nodeType="afterEffect">
                                  <p:stCondLst>
                                    <p:cond delay="0"/>
                                  </p:stCondLst>
                                  <p:childTnLst>
                                    <p:set>
                                      <p:cBhvr>
                                        <p:cTn id="10" dur="1" fill="hold">
                                          <p:stCondLst>
                                            <p:cond delay="0"/>
                                          </p:stCondLst>
                                        </p:cTn>
                                        <p:tgtEl>
                                          <p:spTgt spid="31761"/>
                                        </p:tgtEl>
                                        <p:attrNameLst>
                                          <p:attrName>style.visibility</p:attrName>
                                        </p:attrNameLst>
                                      </p:cBhvr>
                                      <p:to>
                                        <p:strVal val="visible"/>
                                      </p:to>
                                    </p:set>
                                    <p:anim calcmode="lin" valueType="num">
                                      <p:cBhvr>
                                        <p:cTn id="11" dur="1000" fill="hold"/>
                                        <p:tgtEl>
                                          <p:spTgt spid="31761"/>
                                        </p:tgtEl>
                                        <p:attrNameLst>
                                          <p:attrName>ppt_w</p:attrName>
                                        </p:attrNameLst>
                                      </p:cBhvr>
                                      <p:tavLst>
                                        <p:tav tm="0">
                                          <p:val>
                                            <p:fltVal val="0"/>
                                          </p:val>
                                        </p:tav>
                                        <p:tav tm="100000">
                                          <p:val>
                                            <p:strVal val="#ppt_w"/>
                                          </p:val>
                                        </p:tav>
                                      </p:tavLst>
                                    </p:anim>
                                    <p:anim calcmode="lin" valueType="num">
                                      <p:cBhvr>
                                        <p:cTn id="12" dur="1000" fill="hold"/>
                                        <p:tgtEl>
                                          <p:spTgt spid="31761"/>
                                        </p:tgtEl>
                                        <p:attrNameLst>
                                          <p:attrName>ppt_h</p:attrName>
                                        </p:attrNameLst>
                                      </p:cBhvr>
                                      <p:tavLst>
                                        <p:tav tm="0">
                                          <p:val>
                                            <p:fltVal val="0"/>
                                          </p:val>
                                        </p:tav>
                                        <p:tav tm="100000">
                                          <p:val>
                                            <p:strVal val="#ppt_h"/>
                                          </p:val>
                                        </p:tav>
                                      </p:tavLst>
                                    </p:anim>
                                    <p:anim calcmode="lin" valueType="num">
                                      <p:cBhvr>
                                        <p:cTn id="13" dur="1000" fill="hold"/>
                                        <p:tgtEl>
                                          <p:spTgt spid="31761"/>
                                        </p:tgtEl>
                                        <p:attrNameLst>
                                          <p:attrName>ppt_x</p:attrName>
                                        </p:attrNameLst>
                                      </p:cBhvr>
                                      <p:tavLst>
                                        <p:tav tm="0" fmla="#ppt_x+(cos(-2*pi*(1-$))*-#ppt_x-sin(-2*pi*(1-$))*(1-#ppt_y))*(1-$)">
                                          <p:val>
                                            <p:fltVal val="0"/>
                                          </p:val>
                                        </p:tav>
                                        <p:tav tm="100000">
                                          <p:val>
                                            <p:fltVal val="1"/>
                                          </p:val>
                                        </p:tav>
                                      </p:tavLst>
                                    </p:anim>
                                    <p:anim calcmode="lin" valueType="num">
                                      <p:cBhvr>
                                        <p:cTn id="14" dur="1000" fill="hold"/>
                                        <p:tgtEl>
                                          <p:spTgt spid="31761"/>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31762"/>
                                        </p:tgtEl>
                                        <p:attrNameLst>
                                          <p:attrName>style.visibility</p:attrName>
                                        </p:attrNameLst>
                                      </p:cBhvr>
                                      <p:to>
                                        <p:strVal val="visible"/>
                                      </p:to>
                                    </p:set>
                                    <p:animEffect transition="in" filter="wipe(left)">
                                      <p:cBhvr>
                                        <p:cTn id="19" dur="1000"/>
                                        <p:tgtEl>
                                          <p:spTgt spid="3176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31765"/>
                                        </p:tgtEl>
                                        <p:attrNameLst>
                                          <p:attrName>style.visibility</p:attrName>
                                        </p:attrNameLst>
                                      </p:cBhvr>
                                      <p:to>
                                        <p:strVal val="visible"/>
                                      </p:to>
                                    </p:set>
                                    <p:animEffect transition="in" filter="wipe(left)">
                                      <p:cBhvr>
                                        <p:cTn id="24" dur="1000"/>
                                        <p:tgtEl>
                                          <p:spTgt spid="31765"/>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31767"/>
                                        </p:tgtEl>
                                        <p:attrNameLst>
                                          <p:attrName>style.visibility</p:attrName>
                                        </p:attrNameLst>
                                      </p:cBhvr>
                                      <p:to>
                                        <p:strVal val="visible"/>
                                      </p:to>
                                    </p:set>
                                    <p:animEffect transition="in" filter="wipe(left)">
                                      <p:cBhvr>
                                        <p:cTn id="29" dur="1000"/>
                                        <p:tgtEl>
                                          <p:spTgt spid="31767"/>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31768"/>
                                        </p:tgtEl>
                                        <p:attrNameLst>
                                          <p:attrName>style.visibility</p:attrName>
                                        </p:attrNameLst>
                                      </p:cBhvr>
                                      <p:to>
                                        <p:strVal val="visible"/>
                                      </p:to>
                                    </p:set>
                                    <p:animEffect transition="in" filter="wipe(left)">
                                      <p:cBhvr>
                                        <p:cTn id="34" dur="1000"/>
                                        <p:tgtEl>
                                          <p:spTgt spid="31768"/>
                                        </p:tgtEl>
                                      </p:cBhvr>
                                    </p:animEffect>
                                  </p:childTnLst>
                                </p:cTn>
                              </p:par>
                            </p:childTnLst>
                          </p:cTn>
                        </p:par>
                        <p:par>
                          <p:cTn id="35" fill="hold" nodeType="afterGroup">
                            <p:stCondLst>
                              <p:cond delay="1000"/>
                            </p:stCondLst>
                            <p:childTnLst>
                              <p:par>
                                <p:cTn id="36" presetID="15" presetClass="entr" presetSubtype="0" fill="hold" grpId="0" nodeType="afterEffect">
                                  <p:stCondLst>
                                    <p:cond delay="0"/>
                                  </p:stCondLst>
                                  <p:childTnLst>
                                    <p:set>
                                      <p:cBhvr>
                                        <p:cTn id="37" dur="1" fill="hold">
                                          <p:stCondLst>
                                            <p:cond delay="0"/>
                                          </p:stCondLst>
                                        </p:cTn>
                                        <p:tgtEl>
                                          <p:spTgt spid="31766"/>
                                        </p:tgtEl>
                                        <p:attrNameLst>
                                          <p:attrName>style.visibility</p:attrName>
                                        </p:attrNameLst>
                                      </p:cBhvr>
                                      <p:to>
                                        <p:strVal val="visible"/>
                                      </p:to>
                                    </p:set>
                                    <p:anim calcmode="lin" valueType="num">
                                      <p:cBhvr>
                                        <p:cTn id="38" dur="1000" fill="hold"/>
                                        <p:tgtEl>
                                          <p:spTgt spid="31766"/>
                                        </p:tgtEl>
                                        <p:attrNameLst>
                                          <p:attrName>ppt_w</p:attrName>
                                        </p:attrNameLst>
                                      </p:cBhvr>
                                      <p:tavLst>
                                        <p:tav tm="0">
                                          <p:val>
                                            <p:fltVal val="0"/>
                                          </p:val>
                                        </p:tav>
                                        <p:tav tm="100000">
                                          <p:val>
                                            <p:strVal val="#ppt_w"/>
                                          </p:val>
                                        </p:tav>
                                      </p:tavLst>
                                    </p:anim>
                                    <p:anim calcmode="lin" valueType="num">
                                      <p:cBhvr>
                                        <p:cTn id="39" dur="1000" fill="hold"/>
                                        <p:tgtEl>
                                          <p:spTgt spid="31766"/>
                                        </p:tgtEl>
                                        <p:attrNameLst>
                                          <p:attrName>ppt_h</p:attrName>
                                        </p:attrNameLst>
                                      </p:cBhvr>
                                      <p:tavLst>
                                        <p:tav tm="0">
                                          <p:val>
                                            <p:fltVal val="0"/>
                                          </p:val>
                                        </p:tav>
                                        <p:tav tm="100000">
                                          <p:val>
                                            <p:strVal val="#ppt_h"/>
                                          </p:val>
                                        </p:tav>
                                      </p:tavLst>
                                    </p:anim>
                                    <p:anim calcmode="lin" valueType="num">
                                      <p:cBhvr>
                                        <p:cTn id="40" dur="1000" fill="hold"/>
                                        <p:tgtEl>
                                          <p:spTgt spid="31766"/>
                                        </p:tgtEl>
                                        <p:attrNameLst>
                                          <p:attrName>ppt_x</p:attrName>
                                        </p:attrNameLst>
                                      </p:cBhvr>
                                      <p:tavLst>
                                        <p:tav tm="0" fmla="#ppt_x+(cos(-2*pi*(1-$))*-#ppt_x-sin(-2*pi*(1-$))*(1-#ppt_y))*(1-$)">
                                          <p:val>
                                            <p:fltVal val="0"/>
                                          </p:val>
                                        </p:tav>
                                        <p:tav tm="100000">
                                          <p:val>
                                            <p:fltVal val="1"/>
                                          </p:val>
                                        </p:tav>
                                      </p:tavLst>
                                    </p:anim>
                                    <p:anim calcmode="lin" valueType="num">
                                      <p:cBhvr>
                                        <p:cTn id="41" dur="1000" fill="hold"/>
                                        <p:tgtEl>
                                          <p:spTgt spid="3176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31769"/>
                                        </p:tgtEl>
                                        <p:attrNameLst>
                                          <p:attrName>style.visibility</p:attrName>
                                        </p:attrNameLst>
                                      </p:cBhvr>
                                      <p:to>
                                        <p:strVal val="visible"/>
                                      </p:to>
                                    </p:set>
                                    <p:animEffect transition="in" filter="wipe(left)">
                                      <p:cBhvr>
                                        <p:cTn id="46" dur="1000"/>
                                        <p:tgtEl>
                                          <p:spTgt spid="31769"/>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31771"/>
                                        </p:tgtEl>
                                        <p:attrNameLst>
                                          <p:attrName>style.visibility</p:attrName>
                                        </p:attrNameLst>
                                      </p:cBhvr>
                                      <p:to>
                                        <p:strVal val="visible"/>
                                      </p:to>
                                    </p:set>
                                    <p:animEffect transition="in" filter="wipe(left)">
                                      <p:cBhvr>
                                        <p:cTn id="51" dur="1000"/>
                                        <p:tgtEl>
                                          <p:spTgt spid="31771"/>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35"/>
                                        </p:tgtEl>
                                        <p:attrNameLst>
                                          <p:attrName>style.visibility</p:attrName>
                                        </p:attrNameLst>
                                      </p:cBhvr>
                                      <p:to>
                                        <p:strVal val="visible"/>
                                      </p:to>
                                    </p:set>
                                    <p:animEffect transition="in" filter="wipe(left)">
                                      <p:cBhvr>
                                        <p:cTn id="56" dur="1000"/>
                                        <p:tgtEl>
                                          <p:spTgt spid="35"/>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grpId="0" nodeType="clickEffect">
                                  <p:stCondLst>
                                    <p:cond delay="0"/>
                                  </p:stCondLst>
                                  <p:childTnLst>
                                    <p:set>
                                      <p:cBhvr>
                                        <p:cTn id="60" dur="1" fill="hold">
                                          <p:stCondLst>
                                            <p:cond delay="0"/>
                                          </p:stCondLst>
                                        </p:cTn>
                                        <p:tgtEl>
                                          <p:spTgt spid="36"/>
                                        </p:tgtEl>
                                        <p:attrNameLst>
                                          <p:attrName>style.visibility</p:attrName>
                                        </p:attrNameLst>
                                      </p:cBhvr>
                                      <p:to>
                                        <p:strVal val="visible"/>
                                      </p:to>
                                    </p:set>
                                    <p:animEffect transition="in" filter="wipe(left)">
                                      <p:cBhvr>
                                        <p:cTn id="61" dur="1000"/>
                                        <p:tgtEl>
                                          <p:spTgt spid="36"/>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grpId="0" nodeType="clickEffect">
                                  <p:stCondLst>
                                    <p:cond delay="0"/>
                                  </p:stCondLst>
                                  <p:childTnLst>
                                    <p:set>
                                      <p:cBhvr>
                                        <p:cTn id="65" dur="1" fill="hold">
                                          <p:stCondLst>
                                            <p:cond delay="0"/>
                                          </p:stCondLst>
                                        </p:cTn>
                                        <p:tgtEl>
                                          <p:spTgt spid="37"/>
                                        </p:tgtEl>
                                        <p:attrNameLst>
                                          <p:attrName>style.visibility</p:attrName>
                                        </p:attrNameLst>
                                      </p:cBhvr>
                                      <p:to>
                                        <p:strVal val="visible"/>
                                      </p:to>
                                    </p:set>
                                    <p:animEffect transition="in" filter="wipe(left)">
                                      <p:cBhvr>
                                        <p:cTn id="66" dur="10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61" grpId="0" animBg="1"/>
      <p:bldP spid="31760" grpId="0"/>
      <p:bldP spid="31762" grpId="0"/>
      <p:bldP spid="31765" grpId="0"/>
      <p:bldP spid="31766" grpId="0" animBg="1"/>
      <p:bldP spid="31767" grpId="0"/>
      <p:bldP spid="31768" grpId="0"/>
      <p:bldP spid="31769" grpId="0"/>
      <p:bldP spid="31771" grpId="0"/>
      <p:bldP spid="35" grpId="0"/>
      <p:bldP spid="36" grpId="0"/>
      <p:bldP spid="37"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81367AD3-E94A-4773-9EDA-4FE014865210}"/>
              </a:ext>
            </a:extLst>
          </p:cNvPr>
          <p:cNvSpPr>
            <a:spLocks noGrp="1" noChangeArrowheads="1"/>
          </p:cNvSpPr>
          <p:nvPr>
            <p:ph type="title"/>
          </p:nvPr>
        </p:nvSpPr>
        <p:spPr>
          <a:solidFill>
            <a:srgbClr val="FFCC00"/>
          </a:solidFill>
          <a:ln w="76200">
            <a:solidFill>
              <a:srgbClr val="FF0000"/>
            </a:solidFill>
            <a:miter lim="800000"/>
            <a:headEnd/>
            <a:tailEnd/>
          </a:ln>
        </p:spPr>
        <p:txBody>
          <a:bodyPr/>
          <a:lstStyle/>
          <a:p>
            <a:pPr algn="ctr" eaLnBrk="1" hangingPunct="1">
              <a:defRPr/>
            </a:pPr>
            <a:r>
              <a:rPr lang="en-US" b="1" i="1" dirty="0">
                <a:solidFill>
                  <a:srgbClr val="FF0000"/>
                </a:solidFill>
                <a:effectLst>
                  <a:outerShdw blurRad="38100" dist="38100" dir="2700000" algn="tl">
                    <a:srgbClr val="000000"/>
                  </a:outerShdw>
                </a:effectLst>
              </a:rPr>
              <a:t>Summary</a:t>
            </a:r>
          </a:p>
        </p:txBody>
      </p:sp>
      <p:sp>
        <p:nvSpPr>
          <p:cNvPr id="16387" name="Text Box 4">
            <a:extLst>
              <a:ext uri="{FF2B5EF4-FFF2-40B4-BE49-F238E27FC236}">
                <a16:creationId xmlns:a16="http://schemas.microsoft.com/office/drawing/2014/main" id="{3D0924B7-9B31-41B4-9EA8-6D5347474429}"/>
              </a:ext>
            </a:extLst>
          </p:cNvPr>
          <p:cNvSpPr txBox="1">
            <a:spLocks noChangeArrowheads="1"/>
          </p:cNvSpPr>
          <p:nvPr/>
        </p:nvSpPr>
        <p:spPr bwMode="auto">
          <a:xfrm>
            <a:off x="889000" y="1872456"/>
            <a:ext cx="7797800"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3600" dirty="0">
                <a:latin typeface="Arial" panose="020B0604020202020204" pitchFamily="34" charset="0"/>
              </a:rPr>
              <a:t>When solving one-step equations, always use the “inverse operation” to do the opposite to what was done to the variable in the first place.</a:t>
            </a:r>
          </a:p>
          <a:p>
            <a:pPr algn="ctr" eaLnBrk="1" hangingPunct="1">
              <a:spcBef>
                <a:spcPct val="50000"/>
              </a:spcBef>
              <a:buFontTx/>
              <a:buNone/>
            </a:pPr>
            <a:r>
              <a:rPr lang="en-US" altLang="en-US" sz="3600" b="1" i="1" u="sng" dirty="0">
                <a:solidFill>
                  <a:srgbClr val="FF0000"/>
                </a:solidFill>
                <a:latin typeface="Arial" panose="020B0604020202020204" pitchFamily="34" charset="0"/>
              </a:rPr>
              <a:t>ALWAYS CHECK YOUR WORK!</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Line 4">
            <a:extLst>
              <a:ext uri="{FF2B5EF4-FFF2-40B4-BE49-F238E27FC236}">
                <a16:creationId xmlns:a16="http://schemas.microsoft.com/office/drawing/2014/main" id="{2C50F9EA-B172-4305-9A9E-18E7F6225F7D}"/>
              </a:ext>
            </a:extLst>
          </p:cNvPr>
          <p:cNvSpPr>
            <a:spLocks noChangeShapeType="1"/>
          </p:cNvSpPr>
          <p:nvPr/>
        </p:nvSpPr>
        <p:spPr bwMode="auto">
          <a:xfrm>
            <a:off x="0" y="1098550"/>
            <a:ext cx="9144000" cy="0"/>
          </a:xfrm>
          <a:prstGeom prst="line">
            <a:avLst/>
          </a:prstGeom>
          <a:noFill/>
          <a:ln w="25400">
            <a:solidFill>
              <a:srgbClr val="3366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13" name="Title 1">
            <a:extLst>
              <a:ext uri="{FF2B5EF4-FFF2-40B4-BE49-F238E27FC236}">
                <a16:creationId xmlns:a16="http://schemas.microsoft.com/office/drawing/2014/main" id="{B4305BEA-DC71-45DE-9378-974EA1682E6B}"/>
              </a:ext>
            </a:extLst>
          </p:cNvPr>
          <p:cNvSpPr txBox="1">
            <a:spLocks/>
          </p:cNvSpPr>
          <p:nvPr/>
        </p:nvSpPr>
        <p:spPr bwMode="auto">
          <a:xfrm>
            <a:off x="603249" y="376238"/>
            <a:ext cx="8229601"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GB" altLang="en-US" sz="2800" b="1" u="sng" dirty="0">
                <a:solidFill>
                  <a:schemeClr val="tx2"/>
                </a:solidFill>
                <a:latin typeface="+mn-lt"/>
              </a:rPr>
              <a:t>SOLVING ONE STEP EQUATIONS </a:t>
            </a:r>
            <a:endParaRPr lang="en-GB" altLang="en-US" sz="2800" dirty="0">
              <a:solidFill>
                <a:schemeClr val="tx2"/>
              </a:solidFill>
              <a:latin typeface="+mn-lt"/>
            </a:endParaRPr>
          </a:p>
        </p:txBody>
      </p:sp>
      <p:sp>
        <p:nvSpPr>
          <p:cNvPr id="12315" name="TextBox 1">
            <a:extLst>
              <a:ext uri="{FF2B5EF4-FFF2-40B4-BE49-F238E27FC236}">
                <a16:creationId xmlns:a16="http://schemas.microsoft.com/office/drawing/2014/main" id="{314DCC6B-33F1-459B-98EF-148A1014D912}"/>
              </a:ext>
            </a:extLst>
          </p:cNvPr>
          <p:cNvSpPr txBox="1">
            <a:spLocks noChangeArrowheads="1"/>
          </p:cNvSpPr>
          <p:nvPr/>
        </p:nvSpPr>
        <p:spPr bwMode="auto">
          <a:xfrm>
            <a:off x="-7938" y="2033588"/>
            <a:ext cx="54451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dirty="0">
                <a:solidFill>
                  <a:srgbClr val="FF0000"/>
                </a:solidFill>
              </a:rPr>
              <a:t>1)</a:t>
            </a:r>
          </a:p>
        </p:txBody>
      </p:sp>
      <p:sp>
        <p:nvSpPr>
          <p:cNvPr id="12316" name="TextBox 1">
            <a:extLst>
              <a:ext uri="{FF2B5EF4-FFF2-40B4-BE49-F238E27FC236}">
                <a16:creationId xmlns:a16="http://schemas.microsoft.com/office/drawing/2014/main" id="{606F3E3C-2689-4753-8300-DBF635A4CECD}"/>
              </a:ext>
            </a:extLst>
          </p:cNvPr>
          <p:cNvSpPr txBox="1">
            <a:spLocks noChangeArrowheads="1"/>
          </p:cNvSpPr>
          <p:nvPr/>
        </p:nvSpPr>
        <p:spPr bwMode="auto">
          <a:xfrm>
            <a:off x="252413" y="2003425"/>
            <a:ext cx="1706562"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10000"/>
              </a:lnSpc>
            </a:pPr>
            <a:r>
              <a:rPr lang="en-US" altLang="en-US" sz="2400"/>
              <a:t> </a:t>
            </a:r>
            <a:r>
              <a:rPr lang="en-GB" altLang="en-US" sz="2400"/>
              <a:t>𝑥 </a:t>
            </a:r>
            <a:r>
              <a:rPr lang="en-US" altLang="en-US" sz="2400"/>
              <a:t>+ 7 = 10</a:t>
            </a:r>
          </a:p>
        </p:txBody>
      </p:sp>
      <p:sp>
        <p:nvSpPr>
          <p:cNvPr id="12317" name="TextBox 36">
            <a:extLst>
              <a:ext uri="{FF2B5EF4-FFF2-40B4-BE49-F238E27FC236}">
                <a16:creationId xmlns:a16="http://schemas.microsoft.com/office/drawing/2014/main" id="{B7FB2AAE-F62E-4843-8D85-7B0D4E42D170}"/>
              </a:ext>
            </a:extLst>
          </p:cNvPr>
          <p:cNvSpPr txBox="1">
            <a:spLocks noChangeArrowheads="1"/>
          </p:cNvSpPr>
          <p:nvPr/>
        </p:nvSpPr>
        <p:spPr bwMode="auto">
          <a:xfrm>
            <a:off x="2173288" y="2039938"/>
            <a:ext cx="6540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solidFill>
                  <a:srgbClr val="FF0000"/>
                </a:solidFill>
              </a:rPr>
              <a:t>2)</a:t>
            </a:r>
          </a:p>
        </p:txBody>
      </p:sp>
      <p:sp>
        <p:nvSpPr>
          <p:cNvPr id="12318" name="TextBox 40">
            <a:extLst>
              <a:ext uri="{FF2B5EF4-FFF2-40B4-BE49-F238E27FC236}">
                <a16:creationId xmlns:a16="http://schemas.microsoft.com/office/drawing/2014/main" id="{3E700A30-DB60-44D1-852E-26A355D0861D}"/>
              </a:ext>
            </a:extLst>
          </p:cNvPr>
          <p:cNvSpPr txBox="1">
            <a:spLocks noChangeArrowheads="1"/>
          </p:cNvSpPr>
          <p:nvPr/>
        </p:nvSpPr>
        <p:spPr bwMode="auto">
          <a:xfrm>
            <a:off x="4340225" y="2003425"/>
            <a:ext cx="4191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solidFill>
                  <a:srgbClr val="FF0000"/>
                </a:solidFill>
              </a:rPr>
              <a:t>3)</a:t>
            </a:r>
            <a:r>
              <a:rPr lang="en-US" altLang="en-US" sz="2000"/>
              <a:t>   </a:t>
            </a:r>
          </a:p>
        </p:txBody>
      </p:sp>
      <p:sp>
        <p:nvSpPr>
          <p:cNvPr id="12319" name="TextBox 41">
            <a:extLst>
              <a:ext uri="{FF2B5EF4-FFF2-40B4-BE49-F238E27FC236}">
                <a16:creationId xmlns:a16="http://schemas.microsoft.com/office/drawing/2014/main" id="{B78FDC2B-9DC0-4618-96B3-656FB14F7B2B}"/>
              </a:ext>
            </a:extLst>
          </p:cNvPr>
          <p:cNvSpPr txBox="1">
            <a:spLocks noChangeArrowheads="1"/>
          </p:cNvSpPr>
          <p:nvPr/>
        </p:nvSpPr>
        <p:spPr bwMode="auto">
          <a:xfrm>
            <a:off x="846932" y="1247776"/>
            <a:ext cx="707786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dirty="0">
                <a:latin typeface="+mn-lt"/>
              </a:rPr>
              <a:t>Solve each of the following equations:</a:t>
            </a:r>
          </a:p>
        </p:txBody>
      </p:sp>
      <p:sp>
        <p:nvSpPr>
          <p:cNvPr id="12320" name="TextBox 1">
            <a:extLst>
              <a:ext uri="{FF2B5EF4-FFF2-40B4-BE49-F238E27FC236}">
                <a16:creationId xmlns:a16="http://schemas.microsoft.com/office/drawing/2014/main" id="{2F215A23-9635-4F82-A1AF-3B6BA93A3811}"/>
              </a:ext>
            </a:extLst>
          </p:cNvPr>
          <p:cNvSpPr txBox="1">
            <a:spLocks noChangeArrowheads="1"/>
          </p:cNvSpPr>
          <p:nvPr/>
        </p:nvSpPr>
        <p:spPr bwMode="auto">
          <a:xfrm>
            <a:off x="2439988" y="1974850"/>
            <a:ext cx="1538287"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10000"/>
              </a:lnSpc>
            </a:pPr>
            <a:r>
              <a:rPr lang="en-US" altLang="en-US" sz="2400"/>
              <a:t> </a:t>
            </a:r>
            <a:r>
              <a:rPr lang="en-GB" altLang="en-US" sz="2400"/>
              <a:t>𝑥 </a:t>
            </a:r>
            <a:r>
              <a:rPr lang="en-US" altLang="en-US" sz="2400"/>
              <a:t>- 9 = 2</a:t>
            </a:r>
          </a:p>
        </p:txBody>
      </p:sp>
      <p:sp>
        <p:nvSpPr>
          <p:cNvPr id="12321" name="TextBox 40">
            <a:extLst>
              <a:ext uri="{FF2B5EF4-FFF2-40B4-BE49-F238E27FC236}">
                <a16:creationId xmlns:a16="http://schemas.microsoft.com/office/drawing/2014/main" id="{5B4D332D-C673-46D3-9CB0-F6744DE7E012}"/>
              </a:ext>
            </a:extLst>
          </p:cNvPr>
          <p:cNvSpPr txBox="1">
            <a:spLocks noChangeArrowheads="1"/>
          </p:cNvSpPr>
          <p:nvPr/>
        </p:nvSpPr>
        <p:spPr bwMode="auto">
          <a:xfrm>
            <a:off x="5940425" y="1993900"/>
            <a:ext cx="4191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solidFill>
                  <a:srgbClr val="FF0000"/>
                </a:solidFill>
              </a:rPr>
              <a:t>4)</a:t>
            </a:r>
            <a:r>
              <a:rPr lang="en-US" altLang="en-US" sz="2000"/>
              <a:t>   </a:t>
            </a:r>
          </a:p>
        </p:txBody>
      </p:sp>
      <p:sp>
        <p:nvSpPr>
          <p:cNvPr id="12322" name="Rectangle 2">
            <a:extLst>
              <a:ext uri="{FF2B5EF4-FFF2-40B4-BE49-F238E27FC236}">
                <a16:creationId xmlns:a16="http://schemas.microsoft.com/office/drawing/2014/main" id="{A4495242-D01A-470C-85AB-F1A399B33990}"/>
              </a:ext>
            </a:extLst>
          </p:cNvPr>
          <p:cNvSpPr>
            <a:spLocks noChangeArrowheads="1"/>
          </p:cNvSpPr>
          <p:nvPr/>
        </p:nvSpPr>
        <p:spPr bwMode="auto">
          <a:xfrm>
            <a:off x="4730750" y="1858963"/>
            <a:ext cx="3079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en-US">
                <a:solidFill>
                  <a:srgbClr val="000000"/>
                </a:solidFill>
              </a:rPr>
              <a:t>𝑥</a:t>
            </a:r>
            <a:endParaRPr lang="en-GB" altLang="en-US" sz="1400"/>
          </a:p>
        </p:txBody>
      </p:sp>
      <p:sp>
        <p:nvSpPr>
          <p:cNvPr id="12323" name="Rectangle 68">
            <a:extLst>
              <a:ext uri="{FF2B5EF4-FFF2-40B4-BE49-F238E27FC236}">
                <a16:creationId xmlns:a16="http://schemas.microsoft.com/office/drawing/2014/main" id="{5EC529A9-446F-481A-8091-0E1E7379200D}"/>
              </a:ext>
            </a:extLst>
          </p:cNvPr>
          <p:cNvSpPr>
            <a:spLocks noChangeArrowheads="1"/>
          </p:cNvSpPr>
          <p:nvPr/>
        </p:nvSpPr>
        <p:spPr bwMode="auto">
          <a:xfrm>
            <a:off x="4730750" y="2192338"/>
            <a:ext cx="3127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en-US">
                <a:solidFill>
                  <a:srgbClr val="000000"/>
                </a:solidFill>
              </a:rPr>
              <a:t>4</a:t>
            </a:r>
            <a:endParaRPr lang="en-GB" altLang="en-US" sz="1400"/>
          </a:p>
        </p:txBody>
      </p:sp>
      <p:cxnSp>
        <p:nvCxnSpPr>
          <p:cNvPr id="100" name="Straight Connector 99">
            <a:extLst>
              <a:ext uri="{FF2B5EF4-FFF2-40B4-BE49-F238E27FC236}">
                <a16:creationId xmlns:a16="http://schemas.microsoft.com/office/drawing/2014/main" id="{53BB7E3E-AC20-4C92-B5E0-AAF12D687B62}"/>
              </a:ext>
            </a:extLst>
          </p:cNvPr>
          <p:cNvCxnSpPr/>
          <p:nvPr/>
        </p:nvCxnSpPr>
        <p:spPr>
          <a:xfrm>
            <a:off x="4722813" y="2205038"/>
            <a:ext cx="363537"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325" name="Rectangle 7">
            <a:extLst>
              <a:ext uri="{FF2B5EF4-FFF2-40B4-BE49-F238E27FC236}">
                <a16:creationId xmlns:a16="http://schemas.microsoft.com/office/drawing/2014/main" id="{03D77FF9-7D58-4F4E-82D1-51ADFC5EB6F5}"/>
              </a:ext>
            </a:extLst>
          </p:cNvPr>
          <p:cNvSpPr>
            <a:spLocks noChangeArrowheads="1"/>
          </p:cNvSpPr>
          <p:nvPr/>
        </p:nvSpPr>
        <p:spPr bwMode="auto">
          <a:xfrm>
            <a:off x="5086350" y="1966913"/>
            <a:ext cx="36512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solidFill>
                  <a:srgbClr val="000000"/>
                </a:solidFill>
              </a:rPr>
              <a:t>=</a:t>
            </a:r>
            <a:endParaRPr lang="en-GB" altLang="en-US"/>
          </a:p>
        </p:txBody>
      </p:sp>
      <p:sp>
        <p:nvSpPr>
          <p:cNvPr id="12326" name="Rectangle 15">
            <a:extLst>
              <a:ext uri="{FF2B5EF4-FFF2-40B4-BE49-F238E27FC236}">
                <a16:creationId xmlns:a16="http://schemas.microsoft.com/office/drawing/2014/main" id="{631AAD18-E618-454B-BFB8-F7CF13D897C7}"/>
              </a:ext>
            </a:extLst>
          </p:cNvPr>
          <p:cNvSpPr>
            <a:spLocks noChangeArrowheads="1"/>
          </p:cNvSpPr>
          <p:nvPr/>
        </p:nvSpPr>
        <p:spPr bwMode="auto">
          <a:xfrm>
            <a:off x="5310188" y="1974850"/>
            <a:ext cx="50482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10000"/>
              </a:lnSpc>
            </a:pPr>
            <a:r>
              <a:rPr lang="en-US" altLang="en-US" sz="2400">
                <a:solidFill>
                  <a:srgbClr val="000000"/>
                </a:solidFill>
              </a:rPr>
              <a:t>11</a:t>
            </a:r>
          </a:p>
        </p:txBody>
      </p:sp>
      <p:sp>
        <p:nvSpPr>
          <p:cNvPr id="12342" name="TextBox 1">
            <a:extLst>
              <a:ext uri="{FF2B5EF4-FFF2-40B4-BE49-F238E27FC236}">
                <a16:creationId xmlns:a16="http://schemas.microsoft.com/office/drawing/2014/main" id="{62F83CAE-5873-43B0-98DC-FF86366A7726}"/>
              </a:ext>
            </a:extLst>
          </p:cNvPr>
          <p:cNvSpPr txBox="1">
            <a:spLocks noChangeArrowheads="1"/>
          </p:cNvSpPr>
          <p:nvPr/>
        </p:nvSpPr>
        <p:spPr bwMode="auto">
          <a:xfrm>
            <a:off x="6386513" y="1930400"/>
            <a:ext cx="1538287"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10000"/>
              </a:lnSpc>
            </a:pPr>
            <a:r>
              <a:rPr lang="en-US" altLang="en-US" sz="2400"/>
              <a:t> 5</a:t>
            </a:r>
            <a:r>
              <a:rPr lang="en-GB" altLang="en-US" sz="2400"/>
              <a:t>𝑥 </a:t>
            </a:r>
            <a:r>
              <a:rPr lang="en-US" altLang="en-US" sz="2400"/>
              <a:t> = 40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132E7A0-0CEE-475D-87C2-AB8C5E489262}"/>
              </a:ext>
            </a:extLst>
          </p:cNvPr>
          <p:cNvSpPr>
            <a:spLocks noGrp="1"/>
          </p:cNvSpPr>
          <p:nvPr>
            <p:ph idx="1"/>
          </p:nvPr>
        </p:nvSpPr>
        <p:spPr>
          <a:xfrm>
            <a:off x="475318" y="2094722"/>
            <a:ext cx="8229600" cy="3710542"/>
          </a:xfrm>
        </p:spPr>
        <p:txBody>
          <a:bodyPr>
            <a:normAutofit lnSpcReduction="10000"/>
          </a:bodyPr>
          <a:lstStyle/>
          <a:p>
            <a:r>
              <a:rPr lang="en-US" dirty="0"/>
              <a:t>Let’s watch the </a:t>
            </a:r>
            <a:r>
              <a:rPr lang="en-US" dirty="0" err="1"/>
              <a:t>Mathantics</a:t>
            </a:r>
            <a:r>
              <a:rPr lang="en-US" dirty="0"/>
              <a:t> video explaining what the vocabulary of Algebra sounds like and what it means. Play it twice if you need to as you will be completing a worksheet once this is done.</a:t>
            </a:r>
          </a:p>
          <a:p>
            <a:pPr marL="109728" indent="0">
              <a:buNone/>
            </a:pPr>
            <a:endParaRPr lang="en-US" dirty="0"/>
          </a:p>
          <a:p>
            <a:pPr marL="109728" indent="0" algn="ctr">
              <a:buNone/>
            </a:pPr>
            <a:r>
              <a:rPr lang="en-US" dirty="0"/>
              <a:t>Link to the video is </a:t>
            </a:r>
            <a:r>
              <a:rPr lang="en-US" dirty="0">
                <a:hlinkClick r:id="rId2"/>
              </a:rPr>
              <a:t>https://mathantics.com/lesson/what-is-algebra</a:t>
            </a:r>
            <a:endParaRPr lang="en-US" dirty="0"/>
          </a:p>
          <a:p>
            <a:endParaRPr lang="en-US" dirty="0"/>
          </a:p>
        </p:txBody>
      </p:sp>
      <p:sp>
        <p:nvSpPr>
          <p:cNvPr id="3" name="Title 2">
            <a:extLst>
              <a:ext uri="{FF2B5EF4-FFF2-40B4-BE49-F238E27FC236}">
                <a16:creationId xmlns:a16="http://schemas.microsoft.com/office/drawing/2014/main" id="{219A40B9-C3CF-4EF2-BDF0-CE97A375C8B3}"/>
              </a:ext>
            </a:extLst>
          </p:cNvPr>
          <p:cNvSpPr>
            <a:spLocks noGrp="1"/>
          </p:cNvSpPr>
          <p:nvPr>
            <p:ph type="title"/>
          </p:nvPr>
        </p:nvSpPr>
        <p:spPr/>
        <p:txBody>
          <a:bodyPr>
            <a:normAutofit fontScale="90000"/>
          </a:bodyPr>
          <a:lstStyle/>
          <a:p>
            <a:pPr algn="ctr"/>
            <a:r>
              <a:rPr lang="en-US" dirty="0"/>
              <a:t>So now that you have the basics of Algebra let’s move it along.</a:t>
            </a:r>
          </a:p>
        </p:txBody>
      </p:sp>
    </p:spTree>
    <p:extLst>
      <p:ext uri="{BB962C8B-B14F-4D97-AF65-F5344CB8AC3E}">
        <p14:creationId xmlns:p14="http://schemas.microsoft.com/office/powerpoint/2010/main" val="442893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9861927-F09C-4F78-917B-65DE6C97E69F}"/>
              </a:ext>
            </a:extLst>
          </p:cNvPr>
          <p:cNvPicPr>
            <a:picLocks noChangeAspect="1"/>
          </p:cNvPicPr>
          <p:nvPr/>
        </p:nvPicPr>
        <p:blipFill>
          <a:blip r:embed="rId2"/>
          <a:stretch>
            <a:fillRect/>
          </a:stretch>
        </p:blipFill>
        <p:spPr>
          <a:xfrm>
            <a:off x="1979712" y="116632"/>
            <a:ext cx="5400600" cy="6207848"/>
          </a:xfrm>
          <a:prstGeom prst="rect">
            <a:avLst/>
          </a:prstGeom>
        </p:spPr>
      </p:pic>
    </p:spTree>
    <p:extLst>
      <p:ext uri="{BB962C8B-B14F-4D97-AF65-F5344CB8AC3E}">
        <p14:creationId xmlns:p14="http://schemas.microsoft.com/office/powerpoint/2010/main" val="9846117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0033E-A0E4-470B-88AE-209D5E28F292}"/>
              </a:ext>
            </a:extLst>
          </p:cNvPr>
          <p:cNvSpPr>
            <a:spLocks noGrp="1"/>
          </p:cNvSpPr>
          <p:nvPr>
            <p:ph type="ctrTitle"/>
          </p:nvPr>
        </p:nvSpPr>
        <p:spPr>
          <a:xfrm>
            <a:off x="611560" y="332656"/>
            <a:ext cx="7772400" cy="873442"/>
          </a:xfrm>
        </p:spPr>
        <p:txBody>
          <a:bodyPr/>
          <a:lstStyle/>
          <a:p>
            <a:r>
              <a:rPr lang="en-US" dirty="0"/>
              <a:t>EXTENSION WORKSHEET</a:t>
            </a:r>
          </a:p>
        </p:txBody>
      </p:sp>
      <p:pic>
        <p:nvPicPr>
          <p:cNvPr id="5" name="Picture 4">
            <a:extLst>
              <a:ext uri="{FF2B5EF4-FFF2-40B4-BE49-F238E27FC236}">
                <a16:creationId xmlns:a16="http://schemas.microsoft.com/office/drawing/2014/main" id="{A9390563-7742-4DE9-9EE0-1A9E3527209D}"/>
              </a:ext>
            </a:extLst>
          </p:cNvPr>
          <p:cNvPicPr>
            <a:picLocks noChangeAspect="1"/>
          </p:cNvPicPr>
          <p:nvPr/>
        </p:nvPicPr>
        <p:blipFill>
          <a:blip r:embed="rId2"/>
          <a:stretch>
            <a:fillRect/>
          </a:stretch>
        </p:blipFill>
        <p:spPr>
          <a:xfrm>
            <a:off x="2123728" y="1171353"/>
            <a:ext cx="4680520" cy="5525614"/>
          </a:xfrm>
          <a:prstGeom prst="rect">
            <a:avLst/>
          </a:prstGeom>
        </p:spPr>
      </p:pic>
    </p:spTree>
    <p:extLst>
      <p:ext uri="{BB962C8B-B14F-4D97-AF65-F5344CB8AC3E}">
        <p14:creationId xmlns:p14="http://schemas.microsoft.com/office/powerpoint/2010/main" val="2304167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A1BBD72-99EA-44D3-8FE4-318AB1C74C39}"/>
              </a:ext>
            </a:extLst>
          </p:cNvPr>
          <p:cNvSpPr>
            <a:spLocks noGrp="1"/>
          </p:cNvSpPr>
          <p:nvPr>
            <p:ph type="title"/>
          </p:nvPr>
        </p:nvSpPr>
        <p:spPr>
          <a:xfrm>
            <a:off x="457200" y="274638"/>
            <a:ext cx="8229600" cy="4810546"/>
          </a:xfrm>
        </p:spPr>
        <p:txBody>
          <a:bodyPr>
            <a:normAutofit/>
          </a:bodyPr>
          <a:lstStyle/>
          <a:p>
            <a:pPr algn="ctr"/>
            <a:r>
              <a:rPr lang="en-US" dirty="0"/>
              <a:t>LESSON 2 ALGEBRAIC NOTATION </a:t>
            </a:r>
            <a:br>
              <a:rPr lang="en-US" dirty="0"/>
            </a:br>
            <a:endParaRPr lang="en-US" dirty="0"/>
          </a:p>
        </p:txBody>
      </p:sp>
    </p:spTree>
    <p:extLst>
      <p:ext uri="{BB962C8B-B14F-4D97-AF65-F5344CB8AC3E}">
        <p14:creationId xmlns:p14="http://schemas.microsoft.com/office/powerpoint/2010/main" val="32171130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794</TotalTime>
  <Words>2196</Words>
  <Application>Microsoft Office PowerPoint</Application>
  <PresentationFormat>On-screen Show (4:3)</PresentationFormat>
  <Paragraphs>423</Paragraphs>
  <Slides>53</Slides>
  <Notes>10</Notes>
  <HiddenSlides>0</HiddenSlides>
  <MMClips>0</MMClips>
  <ScaleCrop>false</ScaleCrop>
  <HeadingPairs>
    <vt:vector size="8" baseType="variant">
      <vt:variant>
        <vt:lpstr>Fonts Used</vt:lpstr>
      </vt:variant>
      <vt:variant>
        <vt:i4>13</vt:i4>
      </vt:variant>
      <vt:variant>
        <vt:lpstr>Theme</vt:lpstr>
      </vt:variant>
      <vt:variant>
        <vt:i4>1</vt:i4>
      </vt:variant>
      <vt:variant>
        <vt:lpstr>Embedded OLE Servers</vt:lpstr>
      </vt:variant>
      <vt:variant>
        <vt:i4>1</vt:i4>
      </vt:variant>
      <vt:variant>
        <vt:lpstr>Slide Titles</vt:lpstr>
      </vt:variant>
      <vt:variant>
        <vt:i4>53</vt:i4>
      </vt:variant>
    </vt:vector>
  </HeadingPairs>
  <TitlesOfParts>
    <vt:vector size="68" baseType="lpstr">
      <vt:lpstr>Arial</vt:lpstr>
      <vt:lpstr>Calibri</vt:lpstr>
      <vt:lpstr>Cambria Math</vt:lpstr>
      <vt:lpstr>Comic Sans MS</vt:lpstr>
      <vt:lpstr>Corbel</vt:lpstr>
      <vt:lpstr>Lucida Sans Unicode</vt:lpstr>
      <vt:lpstr>Playbill</vt:lpstr>
      <vt:lpstr>Symbol</vt:lpstr>
      <vt:lpstr>Times New Roman</vt:lpstr>
      <vt:lpstr>Verdana</vt:lpstr>
      <vt:lpstr>Wingdings</vt:lpstr>
      <vt:lpstr>Wingdings 2</vt:lpstr>
      <vt:lpstr>Wingdings 3</vt:lpstr>
      <vt:lpstr>Concourse</vt:lpstr>
      <vt:lpstr>Equation</vt:lpstr>
      <vt:lpstr>PowerPoint Presentation</vt:lpstr>
      <vt:lpstr>Algebra (it’s just a missing number!)</vt:lpstr>
      <vt:lpstr>LESSON 1 ALGEBRA  WHAT IS IT AND THE VOCABULARY</vt:lpstr>
      <vt:lpstr>So what can we do with algebraic equations (sentences)? Can you solve this?</vt:lpstr>
      <vt:lpstr>Try some of these</vt:lpstr>
      <vt:lpstr>So now that you have the basics of Algebra let’s move it along.</vt:lpstr>
      <vt:lpstr>PowerPoint Presentation</vt:lpstr>
      <vt:lpstr>EXTENSION WORKSHEET</vt:lpstr>
      <vt:lpstr>LESSON 2 ALGEBRAIC NOTATION  </vt:lpstr>
      <vt:lpstr>The next activity appeared in our worksheet yesterday, can you remember what we did when it came to multiplication signs in an algebraic sentence?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Which answer is correct here?</vt:lpstr>
      <vt:lpstr>LESSON 3  COLLECTING LIKE-TERMS  </vt:lpstr>
      <vt:lpstr>PowerPoint Presentation</vt:lpstr>
      <vt:lpstr>When you are asked to SIMPLIFY EXPRESSIONS……. it simply means to make the number sentence look tidy and neat.  So….. put all the same letters together and do the addition and subtraction too.  For example: a + a + b + b                = 2a + 2b                               2m + 3m + 5k – 2k                = 5m + 3k                          4g + 3s - 2g – s               = 2g + 2s</vt:lpstr>
      <vt:lpstr>Now you try, this time with some numbers too!</vt:lpstr>
      <vt:lpstr>Now you try!</vt:lpstr>
      <vt:lpstr>Which is the odd one out!</vt:lpstr>
      <vt:lpstr>   2y + 7h – 4y – 3h 2y – 4y  +7h – 3h -2y + 4h  6m – w – 12m + 5w 6m – 12m – 1w + 5w -6m + 4w  -7u + 2f – 3f + 2u -7u +2u +2f -3f -5u - f</vt:lpstr>
      <vt:lpstr>Try this worksheet to practice your skills of collecting like-terms</vt:lpstr>
      <vt:lpstr>LESSON 4  SOLVING ONE STEP EQUATIONS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SOLVING ONE STEP EQUATIONS</vt:lpstr>
      <vt:lpstr>PowerPoint Presentation</vt:lpstr>
      <vt:lpstr>Keep the scale balanced.</vt:lpstr>
      <vt:lpstr>Keep the scale balanced.</vt:lpstr>
      <vt:lpstr>SOLVING ONE STEP EQUATIONS</vt:lpstr>
      <vt:lpstr>PowerPoint Presentation</vt:lpstr>
      <vt:lpstr>PowerPoint Presentation</vt:lpstr>
      <vt:lpstr>One-Step Equations with addition</vt:lpstr>
      <vt:lpstr>Practice:  One-step Equations with addition</vt:lpstr>
      <vt:lpstr>One - Step Equations with subtraction</vt:lpstr>
      <vt:lpstr>Practice: One-step Equations with subtraction</vt:lpstr>
      <vt:lpstr>One-Step Equations with multiplication</vt:lpstr>
      <vt:lpstr>Practice: One-step Equations with multiplication</vt:lpstr>
      <vt:lpstr>One - Step Equations with division</vt:lpstr>
      <vt:lpstr>Practice: 1-step Equations with division</vt:lpstr>
      <vt:lpstr>Summary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(it’s just a missing number!)</dc:title>
  <dc:creator>Teacher</dc:creator>
  <cp:lastModifiedBy>Riaan Visser</cp:lastModifiedBy>
  <cp:revision>49</cp:revision>
  <dcterms:created xsi:type="dcterms:W3CDTF">2016-03-12T20:56:32Z</dcterms:created>
  <dcterms:modified xsi:type="dcterms:W3CDTF">2021-11-24T08:34:43Z</dcterms:modified>
</cp:coreProperties>
</file>