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27" r:id="rId1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78" y="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9062" y="216014"/>
            <a:ext cx="10135275" cy="285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6938" y="5927864"/>
            <a:ext cx="10059522" cy="1388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9027" y="1310975"/>
            <a:ext cx="32734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2451" y="1433375"/>
            <a:ext cx="8848496" cy="168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6436" y="5398275"/>
            <a:ext cx="6948805" cy="152908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5300" spc="-204" dirty="0">
                <a:solidFill>
                  <a:srgbClr val="808034"/>
                </a:solidFill>
                <a:latin typeface="Arial"/>
                <a:cs typeface="Arial"/>
              </a:rPr>
              <a:t>Everyday</a:t>
            </a:r>
            <a:r>
              <a:rPr sz="5300" spc="-260" dirty="0">
                <a:solidFill>
                  <a:srgbClr val="808034"/>
                </a:solidFill>
                <a:latin typeface="Arial"/>
                <a:cs typeface="Arial"/>
              </a:rPr>
              <a:t> </a:t>
            </a:r>
            <a:r>
              <a:rPr sz="5300" spc="-190" dirty="0">
                <a:solidFill>
                  <a:srgbClr val="808034"/>
                </a:solidFill>
                <a:latin typeface="Arial"/>
                <a:cs typeface="Arial"/>
              </a:rPr>
              <a:t>Conversations:</a:t>
            </a:r>
            <a:endParaRPr sz="5300">
              <a:latin typeface="Arial"/>
              <a:cs typeface="Arial"/>
            </a:endParaRPr>
          </a:p>
          <a:p>
            <a:pPr marL="3457575">
              <a:lnSpc>
                <a:spcPct val="100000"/>
              </a:lnSpc>
              <a:spcBef>
                <a:spcPts val="775"/>
              </a:spcBef>
            </a:pPr>
            <a:r>
              <a:rPr sz="2600" spc="-260" dirty="0">
                <a:solidFill>
                  <a:srgbClr val="0D8137"/>
                </a:solidFill>
                <a:latin typeface="Lucida Sans"/>
                <a:cs typeface="Lucida Sans"/>
              </a:rPr>
              <a:t>Learning </a:t>
            </a:r>
            <a:r>
              <a:rPr sz="2600" spc="-240" dirty="0">
                <a:solidFill>
                  <a:srgbClr val="0D8137"/>
                </a:solidFill>
                <a:latin typeface="Lucida Sans"/>
                <a:cs typeface="Lucida Sans"/>
              </a:rPr>
              <a:t>American</a:t>
            </a:r>
            <a:r>
              <a:rPr sz="2600" spc="-290" dirty="0">
                <a:solidFill>
                  <a:srgbClr val="0D8137"/>
                </a:solidFill>
                <a:latin typeface="Lucida Sans"/>
                <a:cs typeface="Lucida Sans"/>
              </a:rPr>
              <a:t> </a:t>
            </a:r>
            <a:r>
              <a:rPr sz="2600" spc="-250" dirty="0">
                <a:solidFill>
                  <a:srgbClr val="0D8137"/>
                </a:solidFill>
                <a:latin typeface="Lucida Sans"/>
                <a:cs typeface="Lucida Sans"/>
              </a:rPr>
              <a:t>English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1240" y="3976852"/>
            <a:ext cx="1479550" cy="374650"/>
          </a:xfrm>
          <a:custGeom>
            <a:avLst/>
            <a:gdLst/>
            <a:ahLst/>
            <a:cxnLst/>
            <a:rect l="l" t="t" r="r" b="b"/>
            <a:pathLst>
              <a:path w="1479550" h="374650">
                <a:moveTo>
                  <a:pt x="0" y="374650"/>
                </a:moveTo>
                <a:lnTo>
                  <a:pt x="1479499" y="374650"/>
                </a:lnTo>
                <a:lnTo>
                  <a:pt x="1479499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solidFill>
            <a:srgbClr val="008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2391" y="4578845"/>
            <a:ext cx="1468755" cy="374650"/>
          </a:xfrm>
          <a:custGeom>
            <a:avLst/>
            <a:gdLst/>
            <a:ahLst/>
            <a:cxnLst/>
            <a:rect l="l" t="t" r="r" b="b"/>
            <a:pathLst>
              <a:path w="1468754" h="374650">
                <a:moveTo>
                  <a:pt x="0" y="374649"/>
                </a:moveTo>
                <a:lnTo>
                  <a:pt x="1468348" y="374649"/>
                </a:lnTo>
                <a:lnTo>
                  <a:pt x="1468348" y="0"/>
                </a:lnTo>
                <a:lnTo>
                  <a:pt x="0" y="0"/>
                </a:lnTo>
                <a:lnTo>
                  <a:pt x="0" y="374649"/>
                </a:lnTo>
                <a:close/>
              </a:path>
            </a:pathLst>
          </a:custGeom>
          <a:solidFill>
            <a:srgbClr val="808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2391" y="5151602"/>
            <a:ext cx="1468755" cy="374650"/>
          </a:xfrm>
          <a:custGeom>
            <a:avLst/>
            <a:gdLst/>
            <a:ahLst/>
            <a:cxnLst/>
            <a:rect l="l" t="t" r="r" b="b"/>
            <a:pathLst>
              <a:path w="1468754" h="374650">
                <a:moveTo>
                  <a:pt x="0" y="374650"/>
                </a:moveTo>
                <a:lnTo>
                  <a:pt x="1468348" y="374650"/>
                </a:lnTo>
                <a:lnTo>
                  <a:pt x="1468348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solidFill>
            <a:srgbClr val="DB43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512321"/>
            <a:ext cx="6181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0088AD"/>
                </a:solidFill>
              </a:rPr>
              <a:t>Dialogue </a:t>
            </a:r>
            <a:r>
              <a:rPr sz="3000" spc="-75" dirty="0">
                <a:solidFill>
                  <a:srgbClr val="0088AD"/>
                </a:solidFill>
              </a:rPr>
              <a:t>1-4: </a:t>
            </a:r>
            <a:r>
              <a:rPr sz="3000" b="1" spc="114" dirty="0">
                <a:solidFill>
                  <a:srgbClr val="0088AD"/>
                </a:solidFill>
                <a:latin typeface="Calibri"/>
                <a:cs typeface="Calibri"/>
              </a:rPr>
              <a:t>Informal</a:t>
            </a:r>
            <a:r>
              <a:rPr sz="3000" b="1" spc="-50" dirty="0">
                <a:solidFill>
                  <a:srgbClr val="0088AD"/>
                </a:solidFill>
                <a:latin typeface="Calibri"/>
                <a:cs typeface="Calibri"/>
              </a:rPr>
              <a:t> </a:t>
            </a:r>
            <a:r>
              <a:rPr sz="3000" b="1" spc="114" dirty="0">
                <a:solidFill>
                  <a:srgbClr val="0088AD"/>
                </a:solidFill>
                <a:latin typeface="Calibri"/>
                <a:cs typeface="Calibri"/>
              </a:rPr>
              <a:t>Introductions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1660" y="1387175"/>
            <a:ext cx="3746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7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-110" dirty="0">
                <a:solidFill>
                  <a:srgbClr val="0D8137"/>
                </a:solidFill>
                <a:latin typeface="Tahoma"/>
                <a:cs typeface="Tahoma"/>
              </a:rPr>
              <a:t>I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M: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3260" y="1310975"/>
            <a:ext cx="38360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45" dirty="0">
                <a:solidFill>
                  <a:srgbClr val="231F20"/>
                </a:solidFill>
                <a:latin typeface="Calibri"/>
                <a:cs typeface="Calibri"/>
              </a:rPr>
              <a:t>Who’s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tall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woman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next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7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Barbara?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1660" y="1857075"/>
            <a:ext cx="816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5" dirty="0">
                <a:solidFill>
                  <a:srgbClr val="0088AD"/>
                </a:solidFill>
                <a:latin typeface="Tahoma"/>
                <a:cs typeface="Tahoma"/>
              </a:rPr>
              <a:t>C</a:t>
            </a:r>
            <a:r>
              <a:rPr sz="1100" b="1" spc="125" dirty="0">
                <a:solidFill>
                  <a:srgbClr val="0088AD"/>
                </a:solidFill>
                <a:latin typeface="Tahoma"/>
                <a:cs typeface="Tahoma"/>
              </a:rPr>
              <a:t>H</a:t>
            </a:r>
            <a:r>
              <a:rPr sz="1100" b="1" spc="155" dirty="0">
                <a:solidFill>
                  <a:srgbClr val="0088AD"/>
                </a:solidFill>
                <a:latin typeface="Tahoma"/>
                <a:cs typeface="Tahoma"/>
              </a:rPr>
              <a:t>A</a:t>
            </a:r>
            <a:r>
              <a:rPr sz="1100" b="1" spc="55" dirty="0">
                <a:solidFill>
                  <a:srgbClr val="0088AD"/>
                </a:solidFill>
                <a:latin typeface="Tahoma"/>
                <a:cs typeface="Tahoma"/>
              </a:rPr>
              <a:t>R</a:t>
            </a: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L</a:t>
            </a:r>
            <a:r>
              <a:rPr sz="1100" b="1" spc="70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114" dirty="0">
                <a:solidFill>
                  <a:srgbClr val="0088AD"/>
                </a:solidFill>
                <a:latin typeface="Tahoma"/>
                <a:cs typeface="Tahoma"/>
              </a:rPr>
              <a:t>S</a:t>
            </a:r>
            <a:r>
              <a:rPr sz="1100" b="1" spc="-40" dirty="0">
                <a:solidFill>
                  <a:srgbClr val="0088AD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3260" y="1780875"/>
            <a:ext cx="459232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That’s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her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friend Mary. </a:t>
            </a:r>
            <a:r>
              <a:rPr sz="1700" b="1" spc="95" dirty="0">
                <a:solidFill>
                  <a:srgbClr val="231F20"/>
                </a:solidFill>
                <a:latin typeface="Calibri"/>
                <a:cs typeface="Calibri"/>
              </a:rPr>
              <a:t>Didn’t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you meet </a:t>
            </a:r>
            <a:r>
              <a:rPr sz="1700" b="1" spc="100" dirty="0">
                <a:solidFill>
                  <a:srgbClr val="231F20"/>
                </a:solidFill>
                <a:latin typeface="Calibri"/>
                <a:cs typeface="Calibri"/>
              </a:rPr>
              <a:t>her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at  </a:t>
            </a:r>
            <a:r>
              <a:rPr sz="1700" spc="-30" dirty="0">
                <a:solidFill>
                  <a:srgbClr val="231F20"/>
                </a:solidFill>
                <a:latin typeface="Arial"/>
                <a:cs typeface="Arial"/>
              </a:rPr>
              <a:t>Steve’s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party?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1660" y="2580975"/>
            <a:ext cx="3746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7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-110" dirty="0">
                <a:solidFill>
                  <a:srgbClr val="0D8137"/>
                </a:solidFill>
                <a:latin typeface="Tahoma"/>
                <a:cs typeface="Tahoma"/>
              </a:rPr>
              <a:t>I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M: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3414" y="2504775"/>
            <a:ext cx="30035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No, </a:t>
            </a:r>
            <a:r>
              <a:rPr sz="1700" b="1" spc="95" dirty="0">
                <a:solidFill>
                  <a:srgbClr val="231F20"/>
                </a:solidFill>
                <a:latin typeface="Calibri"/>
                <a:cs typeface="Calibri"/>
              </a:rPr>
              <a:t>I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wasn’t </a:t>
            </a:r>
            <a:r>
              <a:rPr sz="1700" b="1" spc="80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1700" b="1" spc="114" dirty="0">
                <a:solidFill>
                  <a:srgbClr val="231F20"/>
                </a:solidFill>
                <a:latin typeface="Calibri"/>
                <a:cs typeface="Calibri"/>
              </a:rPr>
              <a:t>Steve’s</a:t>
            </a:r>
            <a:r>
              <a:rPr sz="17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Calibri"/>
                <a:cs typeface="Calibri"/>
              </a:rPr>
              <a:t>party.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1660" y="3050875"/>
            <a:ext cx="816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5" dirty="0">
                <a:solidFill>
                  <a:srgbClr val="0088AD"/>
                </a:solidFill>
                <a:latin typeface="Tahoma"/>
                <a:cs typeface="Tahoma"/>
              </a:rPr>
              <a:t>C</a:t>
            </a:r>
            <a:r>
              <a:rPr sz="1100" b="1" spc="125" dirty="0">
                <a:solidFill>
                  <a:srgbClr val="0088AD"/>
                </a:solidFill>
                <a:latin typeface="Tahoma"/>
                <a:cs typeface="Tahoma"/>
              </a:rPr>
              <a:t>H</a:t>
            </a:r>
            <a:r>
              <a:rPr sz="1100" b="1" spc="155" dirty="0">
                <a:solidFill>
                  <a:srgbClr val="0088AD"/>
                </a:solidFill>
                <a:latin typeface="Tahoma"/>
                <a:cs typeface="Tahoma"/>
              </a:rPr>
              <a:t>A</a:t>
            </a:r>
            <a:r>
              <a:rPr sz="1100" b="1" spc="55" dirty="0">
                <a:solidFill>
                  <a:srgbClr val="0088AD"/>
                </a:solidFill>
                <a:latin typeface="Tahoma"/>
                <a:cs typeface="Tahoma"/>
              </a:rPr>
              <a:t>R</a:t>
            </a: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L</a:t>
            </a:r>
            <a:r>
              <a:rPr sz="1100" b="1" spc="70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114" dirty="0">
                <a:solidFill>
                  <a:srgbClr val="0088AD"/>
                </a:solidFill>
                <a:latin typeface="Tahoma"/>
                <a:cs typeface="Tahoma"/>
              </a:rPr>
              <a:t>S</a:t>
            </a:r>
            <a:r>
              <a:rPr sz="1100" b="1" spc="-40" dirty="0">
                <a:solidFill>
                  <a:srgbClr val="0088AD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3260" y="2974675"/>
            <a:ext cx="547751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Oh!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let </a:t>
            </a:r>
            <a:r>
              <a:rPr sz="1700" spc="45" dirty="0">
                <a:solidFill>
                  <a:srgbClr val="231F20"/>
                </a:solidFill>
                <a:latin typeface="Arial"/>
                <a:cs typeface="Arial"/>
              </a:rPr>
              <a:t>me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introduce you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her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now. </a:t>
            </a:r>
            <a:r>
              <a:rPr sz="1700" b="1" spc="110" dirty="0">
                <a:solidFill>
                  <a:srgbClr val="231F20"/>
                </a:solidFill>
                <a:latin typeface="Calibri"/>
                <a:cs typeface="Calibri"/>
              </a:rPr>
              <a:t>Mary, </a:t>
            </a:r>
            <a:r>
              <a:rPr sz="1700" b="1" spc="105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1700" b="1" spc="-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135" dirty="0">
                <a:solidFill>
                  <a:srgbClr val="231F20"/>
                </a:solidFill>
                <a:latin typeface="Calibri"/>
                <a:cs typeface="Calibri"/>
              </a:rPr>
              <a:t>is  </a:t>
            </a:r>
            <a:r>
              <a:rPr sz="1700" b="1" spc="185" dirty="0">
                <a:solidFill>
                  <a:srgbClr val="231F20"/>
                </a:solidFill>
                <a:latin typeface="Calibri"/>
                <a:cs typeface="Calibri"/>
              </a:rPr>
              <a:t>my </a:t>
            </a:r>
            <a:r>
              <a:rPr sz="1700" b="1" spc="90" dirty="0">
                <a:solidFill>
                  <a:srgbClr val="231F20"/>
                </a:solidFill>
                <a:latin typeface="Calibri"/>
                <a:cs typeface="Calibri"/>
              </a:rPr>
              <a:t>friend</a:t>
            </a:r>
            <a:r>
              <a:rPr sz="1700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180" dirty="0">
                <a:solidFill>
                  <a:srgbClr val="231F20"/>
                </a:solidFill>
                <a:latin typeface="Calibri"/>
                <a:cs typeface="Calibri"/>
              </a:rPr>
              <a:t>Jim.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1660" y="3774775"/>
            <a:ext cx="545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20" dirty="0">
                <a:solidFill>
                  <a:srgbClr val="DB4320"/>
                </a:solidFill>
                <a:latin typeface="Tahoma"/>
                <a:cs typeface="Tahoma"/>
              </a:rPr>
              <a:t>M</a:t>
            </a:r>
            <a:r>
              <a:rPr sz="1100" b="1" spc="155" dirty="0">
                <a:solidFill>
                  <a:srgbClr val="DB4320"/>
                </a:solidFill>
                <a:latin typeface="Tahoma"/>
                <a:cs typeface="Tahoma"/>
              </a:rPr>
              <a:t>A</a:t>
            </a:r>
            <a:r>
              <a:rPr sz="1100" b="1" spc="45" dirty="0">
                <a:solidFill>
                  <a:srgbClr val="DB4320"/>
                </a:solidFill>
                <a:latin typeface="Tahoma"/>
                <a:cs typeface="Tahoma"/>
              </a:rPr>
              <a:t>R</a:t>
            </a:r>
            <a:r>
              <a:rPr sz="1100" b="1" spc="25" dirty="0">
                <a:solidFill>
                  <a:srgbClr val="DB4320"/>
                </a:solidFill>
                <a:latin typeface="Tahoma"/>
                <a:cs typeface="Tahoma"/>
              </a:rPr>
              <a:t>Y</a:t>
            </a:r>
            <a:r>
              <a:rPr sz="1100" b="1" spc="-40" dirty="0">
                <a:solidFill>
                  <a:srgbClr val="DB4320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3184" y="3698575"/>
            <a:ext cx="26727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Hi,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Jim. </a:t>
            </a:r>
            <a:r>
              <a:rPr sz="1700" b="1" spc="145" dirty="0">
                <a:solidFill>
                  <a:srgbClr val="231F20"/>
                </a:solidFill>
                <a:latin typeface="Calibri"/>
                <a:cs typeface="Calibri"/>
              </a:rPr>
              <a:t>Nice </a:t>
            </a:r>
            <a:r>
              <a:rPr sz="1700" b="1" spc="8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meet</a:t>
            </a:r>
            <a:r>
              <a:rPr sz="17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100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1660" y="4244675"/>
            <a:ext cx="3746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7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-110" dirty="0">
                <a:solidFill>
                  <a:srgbClr val="0D8137"/>
                </a:solidFill>
                <a:latin typeface="Tahoma"/>
                <a:cs typeface="Tahoma"/>
              </a:rPr>
              <a:t>I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M: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3154" y="4168475"/>
            <a:ext cx="31921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" dirty="0">
                <a:solidFill>
                  <a:srgbClr val="231F20"/>
                </a:solidFill>
                <a:latin typeface="Arial"/>
                <a:cs typeface="Arial"/>
              </a:rPr>
              <a:t>You,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too. </a:t>
            </a:r>
            <a:r>
              <a:rPr sz="1700" spc="40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7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drink?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1660" y="4714575"/>
            <a:ext cx="545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20" dirty="0">
                <a:solidFill>
                  <a:srgbClr val="DB4320"/>
                </a:solidFill>
                <a:latin typeface="Tahoma"/>
                <a:cs typeface="Tahoma"/>
              </a:rPr>
              <a:t>M</a:t>
            </a:r>
            <a:r>
              <a:rPr sz="1100" b="1" spc="155" dirty="0">
                <a:solidFill>
                  <a:srgbClr val="DB4320"/>
                </a:solidFill>
                <a:latin typeface="Tahoma"/>
                <a:cs typeface="Tahoma"/>
              </a:rPr>
              <a:t>A</a:t>
            </a:r>
            <a:r>
              <a:rPr sz="1100" b="1" spc="45" dirty="0">
                <a:solidFill>
                  <a:srgbClr val="DB4320"/>
                </a:solidFill>
                <a:latin typeface="Tahoma"/>
                <a:cs typeface="Tahoma"/>
              </a:rPr>
              <a:t>R</a:t>
            </a:r>
            <a:r>
              <a:rPr sz="1100" b="1" spc="25" dirty="0">
                <a:solidFill>
                  <a:srgbClr val="DB4320"/>
                </a:solidFill>
                <a:latin typeface="Tahoma"/>
                <a:cs typeface="Tahoma"/>
              </a:rPr>
              <a:t>Y</a:t>
            </a:r>
            <a:r>
              <a:rPr sz="1100" b="1" spc="-40" dirty="0">
                <a:solidFill>
                  <a:srgbClr val="DB4320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3260" y="4638375"/>
            <a:ext cx="21812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30" dirty="0">
                <a:solidFill>
                  <a:srgbClr val="231F20"/>
                </a:solidFill>
                <a:latin typeface="Calibri"/>
                <a:cs typeface="Calibri"/>
              </a:rPr>
              <a:t>Sure,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let’s </a:t>
            </a:r>
            <a:r>
              <a:rPr sz="1700" spc="45" dirty="0">
                <a:solidFill>
                  <a:srgbClr val="231F20"/>
                </a:solidFill>
                <a:latin typeface="Arial"/>
                <a:cs typeface="Arial"/>
              </a:rPr>
              <a:t>go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7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one.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900" y="7162145"/>
            <a:ext cx="175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0261" y="6454594"/>
            <a:ext cx="404030" cy="411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3081" y="6565217"/>
            <a:ext cx="2827020" cy="368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I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600" spc="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Gill Sans MT"/>
                <a:cs typeface="Gill Sans MT"/>
              </a:rPr>
              <a:t>TAT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60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60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600" spc="1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600" spc="1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Gill Sans MT"/>
                <a:cs typeface="Gill Sans MT"/>
              </a:rPr>
              <a:t>TAT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6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</a:pP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600" spc="10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I </a:t>
            </a:r>
            <a:r>
              <a:rPr sz="600" spc="80" dirty="0">
                <a:solidFill>
                  <a:srgbClr val="231F20"/>
                </a:solidFill>
                <a:latin typeface="Gill Sans MT"/>
                <a:cs typeface="Gill Sans MT"/>
              </a:rPr>
              <a:t>NT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Gill Sans MT"/>
                <a:cs typeface="Gill Sans MT"/>
              </a:rPr>
              <a:t>NA</a:t>
            </a:r>
            <a:r>
              <a:rPr sz="6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60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5" dirty="0">
                <a:solidFill>
                  <a:srgbClr val="231F20"/>
                </a:solidFill>
                <a:latin typeface="Gill Sans MT"/>
                <a:cs typeface="Gill Sans MT"/>
              </a:rPr>
              <a:t>NAL</a:t>
            </a:r>
            <a:r>
              <a:rPr sz="600" spc="2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Gill Sans MT"/>
                <a:cs typeface="Gill Sans MT"/>
              </a:rPr>
              <a:t>MA</a:t>
            </a:r>
            <a:r>
              <a:rPr sz="6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60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600" spc="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Gill Sans MT"/>
                <a:cs typeface="Gill Sans MT"/>
              </a:rPr>
              <a:t>AM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S 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600" spc="10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60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6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60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5" dirty="0">
                <a:solidFill>
                  <a:srgbClr val="231F20"/>
                </a:solidFill>
                <a:latin typeface="Gill Sans MT"/>
                <a:cs typeface="Gill Sans MT"/>
              </a:rPr>
              <a:t>NAL</a:t>
            </a:r>
            <a:r>
              <a:rPr sz="600" spc="2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90" dirty="0">
                <a:solidFill>
                  <a:srgbClr val="231F20"/>
                </a:solidFill>
                <a:latin typeface="Gill Sans MT"/>
                <a:cs typeface="Gill Sans MT"/>
              </a:rPr>
              <a:t>AN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600" spc="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6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80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600" spc="2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75" dirty="0">
                <a:solidFill>
                  <a:srgbClr val="231F20"/>
                </a:solidFill>
                <a:latin typeface="Gill Sans MT"/>
                <a:cs typeface="Gill Sans MT"/>
              </a:rPr>
              <a:t>AF</a:t>
            </a:r>
            <a:r>
              <a:rPr sz="6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60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70" dirty="0">
                <a:solidFill>
                  <a:srgbClr val="231F20"/>
                </a:solidFill>
                <a:latin typeface="Gill Sans MT"/>
                <a:cs typeface="Gill Sans MT"/>
              </a:rPr>
              <a:t>AI</a:t>
            </a:r>
            <a:r>
              <a:rPr sz="6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6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endParaRPr sz="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751" y="6696798"/>
            <a:ext cx="18554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Embassy </a:t>
            </a:r>
            <a:r>
              <a:rPr sz="800" i="1" dirty="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sz="8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8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United </a:t>
            </a:r>
            <a:r>
              <a:rPr sz="8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States </a:t>
            </a:r>
            <a:r>
              <a:rPr sz="800" i="1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00" i="1" spc="1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America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5242" y="6593978"/>
            <a:ext cx="520378" cy="30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7722" y="6521581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28"/>
                </a:lnTo>
              </a:path>
            </a:pathLst>
          </a:custGeom>
          <a:ln w="57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36328"/>
            <a:ext cx="1099185" cy="926465"/>
          </a:xfrm>
          <a:custGeom>
            <a:avLst/>
            <a:gdLst/>
            <a:ahLst/>
            <a:cxnLst/>
            <a:rect l="l" t="t" r="r" b="b"/>
            <a:pathLst>
              <a:path w="1099185" h="926464">
                <a:moveTo>
                  <a:pt x="0" y="926071"/>
                </a:moveTo>
                <a:lnTo>
                  <a:pt x="1098880" y="926071"/>
                </a:lnTo>
                <a:lnTo>
                  <a:pt x="1098880" y="0"/>
                </a:lnTo>
                <a:lnTo>
                  <a:pt x="0" y="0"/>
                </a:lnTo>
                <a:lnTo>
                  <a:pt x="0" y="926071"/>
                </a:lnTo>
                <a:close/>
              </a:path>
            </a:pathLst>
          </a:custGeom>
          <a:solidFill>
            <a:srgbClr val="28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37430"/>
            <a:ext cx="4307840" cy="923925"/>
          </a:xfrm>
          <a:custGeom>
            <a:avLst/>
            <a:gdLst/>
            <a:ahLst/>
            <a:cxnLst/>
            <a:rect l="l" t="t" r="r" b="b"/>
            <a:pathLst>
              <a:path w="4307840" h="923925">
                <a:moveTo>
                  <a:pt x="0" y="923569"/>
                </a:moveTo>
                <a:lnTo>
                  <a:pt x="4307281" y="923569"/>
                </a:lnTo>
                <a:lnTo>
                  <a:pt x="4307281" y="0"/>
                </a:lnTo>
                <a:lnTo>
                  <a:pt x="0" y="0"/>
                </a:lnTo>
                <a:lnTo>
                  <a:pt x="0" y="923569"/>
                </a:lnTo>
                <a:close/>
              </a:path>
            </a:pathLst>
          </a:custGeom>
          <a:solidFill>
            <a:srgbClr val="808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9923" y="2005944"/>
            <a:ext cx="302387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610E5D"/>
                </a:solidFill>
                <a:latin typeface="Tahoma"/>
                <a:cs typeface="Tahoma"/>
              </a:rPr>
              <a:t>1. </a:t>
            </a:r>
            <a:r>
              <a:rPr sz="900" b="1" spc="45" dirty="0">
                <a:solidFill>
                  <a:srgbClr val="610E5D"/>
                </a:solidFill>
                <a:latin typeface="Tahoma"/>
                <a:cs typeface="Tahoma"/>
              </a:rPr>
              <a:t>INTRODUCTIONS </a:t>
            </a:r>
            <a:r>
              <a:rPr sz="900" b="1" spc="80" dirty="0">
                <a:solidFill>
                  <a:srgbClr val="610E5D"/>
                </a:solidFill>
                <a:latin typeface="Tahoma"/>
                <a:cs typeface="Tahoma"/>
              </a:rPr>
              <a:t>AND </a:t>
            </a:r>
            <a:r>
              <a:rPr sz="900" b="1" spc="100" dirty="0">
                <a:solidFill>
                  <a:srgbClr val="610E5D"/>
                </a:solidFill>
                <a:latin typeface="Tahoma"/>
                <a:cs typeface="Tahoma"/>
              </a:rPr>
              <a:t>SMALL </a:t>
            </a:r>
            <a:r>
              <a:rPr sz="900" b="1" spc="65" dirty="0">
                <a:solidFill>
                  <a:srgbClr val="610E5D"/>
                </a:solidFill>
                <a:latin typeface="Tahoma"/>
                <a:cs typeface="Tahoma"/>
              </a:rPr>
              <a:t>TALK, </a:t>
            </a:r>
            <a:r>
              <a:rPr sz="900" b="1" spc="55" dirty="0">
                <a:solidFill>
                  <a:srgbClr val="610E5D"/>
                </a:solidFill>
                <a:latin typeface="Tahoma"/>
                <a:cs typeface="Tahoma"/>
              </a:rPr>
              <a:t>PAGE</a:t>
            </a:r>
            <a:r>
              <a:rPr sz="900" b="1" spc="15" dirty="0">
                <a:solidFill>
                  <a:srgbClr val="610E5D"/>
                </a:solidFill>
                <a:latin typeface="Tahoma"/>
                <a:cs typeface="Tahoma"/>
              </a:rPr>
              <a:t> 3</a:t>
            </a:r>
            <a:endParaRPr sz="900">
              <a:latin typeface="Tahoma"/>
              <a:cs typeface="Tahoma"/>
            </a:endParaRPr>
          </a:p>
          <a:p>
            <a:pPr marL="26034">
              <a:lnSpc>
                <a:spcPct val="100000"/>
              </a:lnSpc>
              <a:spcBef>
                <a:spcPts val="62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1-1: Formal</a:t>
            </a:r>
            <a:r>
              <a:rPr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Greetings</a:t>
            </a:r>
            <a:endParaRPr sz="800">
              <a:latin typeface="Arial"/>
              <a:cs typeface="Arial"/>
            </a:endParaRPr>
          </a:p>
          <a:p>
            <a:pPr marL="26034" marR="597535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1-2: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Greetings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Farewells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1-3: Formal</a:t>
            </a:r>
            <a:r>
              <a:rPr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Introductions</a:t>
            </a:r>
            <a:endParaRPr sz="800">
              <a:latin typeface="Arial"/>
              <a:cs typeface="Arial"/>
            </a:endParaRPr>
          </a:p>
          <a:p>
            <a:pPr marL="26034" marR="1143000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1-4: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Introductions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1-5: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8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It?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3838" y="3237844"/>
            <a:ext cx="20091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1-6: A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Telephone</a:t>
            </a:r>
            <a:r>
              <a:rPr sz="8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Call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1-7: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Again?  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1-8:</a:t>
            </a:r>
            <a:r>
              <a:rPr sz="8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Coincidences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1-9: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Weather</a:t>
            </a:r>
            <a:r>
              <a:rPr sz="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1003" y="3292149"/>
            <a:ext cx="1850389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5" dirty="0">
                <a:solidFill>
                  <a:srgbClr val="610E5D"/>
                </a:solidFill>
                <a:latin typeface="Tahoma"/>
                <a:cs typeface="Tahoma"/>
              </a:rPr>
              <a:t>2. </a:t>
            </a:r>
            <a:r>
              <a:rPr sz="900" b="1" spc="70" dirty="0">
                <a:solidFill>
                  <a:srgbClr val="610E5D"/>
                </a:solidFill>
                <a:latin typeface="Tahoma"/>
                <a:cs typeface="Tahoma"/>
              </a:rPr>
              <a:t>AROUND </a:t>
            </a:r>
            <a:r>
              <a:rPr sz="900" b="1" spc="65" dirty="0">
                <a:solidFill>
                  <a:srgbClr val="610E5D"/>
                </a:solidFill>
                <a:latin typeface="Tahoma"/>
                <a:cs typeface="Tahoma"/>
              </a:rPr>
              <a:t>TOWN, </a:t>
            </a:r>
            <a:r>
              <a:rPr sz="900" b="1" spc="55" dirty="0">
                <a:solidFill>
                  <a:srgbClr val="610E5D"/>
                </a:solidFill>
                <a:latin typeface="Tahoma"/>
                <a:cs typeface="Tahoma"/>
              </a:rPr>
              <a:t>PAGE</a:t>
            </a:r>
            <a:r>
              <a:rPr sz="900" b="1" spc="170" dirty="0">
                <a:solidFill>
                  <a:srgbClr val="610E5D"/>
                </a:solidFill>
                <a:latin typeface="Tahoma"/>
                <a:cs typeface="Tahoma"/>
              </a:rPr>
              <a:t> </a:t>
            </a:r>
            <a:r>
              <a:rPr sz="900" b="1" spc="50" dirty="0">
                <a:solidFill>
                  <a:srgbClr val="610E5D"/>
                </a:solidFill>
                <a:latin typeface="Tahoma"/>
                <a:cs typeface="Tahoma"/>
              </a:rPr>
              <a:t>23</a:t>
            </a:r>
            <a:endParaRPr sz="9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  <a:spcBef>
                <a:spcPts val="62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2-1: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Ordering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8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Meal</a:t>
            </a:r>
            <a:endParaRPr sz="800">
              <a:latin typeface="Arial"/>
              <a:cs typeface="Arial"/>
            </a:endParaRPr>
          </a:p>
          <a:p>
            <a:pPr marL="13335" marR="5080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2-2: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Doctor’s Office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2-3: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Asking</a:t>
            </a:r>
            <a:r>
              <a:rPr sz="8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Directions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2-4: Calling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8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2-5: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Supermarket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2237" y="4524049"/>
            <a:ext cx="195961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2-6: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Running</a:t>
            </a:r>
            <a:r>
              <a:rPr sz="8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Errands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2-7: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Post</a:t>
            </a:r>
            <a:r>
              <a:rPr sz="8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Office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2-8: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Catching Up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Class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2-9:</a:t>
            </a:r>
            <a:r>
              <a:rPr sz="8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Shopping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2-10:</a:t>
            </a:r>
            <a:r>
              <a:rPr sz="8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Transportation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0408" y="4582949"/>
            <a:ext cx="2583180" cy="239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610E5D"/>
                </a:solidFill>
                <a:latin typeface="Tahoma"/>
                <a:cs typeface="Tahoma"/>
              </a:rPr>
              <a:t>3. </a:t>
            </a:r>
            <a:r>
              <a:rPr sz="900" b="1" spc="65" dirty="0">
                <a:solidFill>
                  <a:srgbClr val="610E5D"/>
                </a:solidFill>
                <a:latin typeface="Tahoma"/>
                <a:cs typeface="Tahoma"/>
              </a:rPr>
              <a:t>PASTIMES </a:t>
            </a:r>
            <a:r>
              <a:rPr sz="900" b="1" spc="80" dirty="0">
                <a:solidFill>
                  <a:srgbClr val="610E5D"/>
                </a:solidFill>
                <a:latin typeface="Tahoma"/>
                <a:cs typeface="Tahoma"/>
              </a:rPr>
              <a:t>AND </a:t>
            </a:r>
            <a:r>
              <a:rPr sz="900" b="1" spc="30" dirty="0">
                <a:solidFill>
                  <a:srgbClr val="610E5D"/>
                </a:solidFill>
                <a:latin typeface="Tahoma"/>
                <a:cs typeface="Tahoma"/>
              </a:rPr>
              <a:t>ACTIVITIES, </a:t>
            </a:r>
            <a:r>
              <a:rPr sz="900" b="1" spc="55" dirty="0">
                <a:solidFill>
                  <a:srgbClr val="610E5D"/>
                </a:solidFill>
                <a:latin typeface="Tahoma"/>
                <a:cs typeface="Tahoma"/>
              </a:rPr>
              <a:t>PAGE</a:t>
            </a:r>
            <a:r>
              <a:rPr sz="900" b="1" spc="260" dirty="0">
                <a:solidFill>
                  <a:srgbClr val="610E5D"/>
                </a:solidFill>
                <a:latin typeface="Tahoma"/>
                <a:cs typeface="Tahoma"/>
              </a:rPr>
              <a:t> </a:t>
            </a:r>
            <a:r>
              <a:rPr sz="900" b="1" spc="40" dirty="0">
                <a:solidFill>
                  <a:srgbClr val="610E5D"/>
                </a:solidFill>
                <a:latin typeface="Tahoma"/>
                <a:cs typeface="Tahoma"/>
              </a:rPr>
              <a:t>45</a:t>
            </a:r>
            <a:endParaRPr sz="900">
              <a:latin typeface="Tahoma"/>
              <a:cs typeface="Tahoma"/>
            </a:endParaRPr>
          </a:p>
          <a:p>
            <a:pPr marL="12700" marR="919480">
              <a:lnSpc>
                <a:spcPts val="1600"/>
              </a:lnSpc>
              <a:spcBef>
                <a:spcPts val="1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3-1: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Old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You?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3-2: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Movies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3-3: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At?</a:t>
            </a:r>
            <a:endParaRPr sz="800">
              <a:latin typeface="Arial"/>
              <a:cs typeface="Arial"/>
            </a:endParaRPr>
          </a:p>
          <a:p>
            <a:pPr marL="12700" marR="432434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3-4: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What’s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Favorite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Sport?  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3-5: A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Night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Theater</a:t>
            </a:r>
            <a:endParaRPr sz="800">
              <a:latin typeface="Arial"/>
              <a:cs typeface="Arial"/>
            </a:endParaRPr>
          </a:p>
          <a:p>
            <a:pPr marL="12700" marR="958850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3-6: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Taking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Vacation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3-7: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Pet</a:t>
            </a:r>
            <a:r>
              <a:rPr sz="8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Store</a:t>
            </a:r>
            <a:endParaRPr sz="800">
              <a:latin typeface="Arial"/>
              <a:cs typeface="Arial"/>
            </a:endParaRPr>
          </a:p>
          <a:p>
            <a:pPr marL="12700" marR="834390">
              <a:lnSpc>
                <a:spcPct val="166700"/>
              </a:lnSpc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3-8: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Giving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Opinion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3-9:</a:t>
            </a:r>
            <a:r>
              <a:rPr sz="8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Hobbies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3-10:</a:t>
            </a:r>
            <a:r>
              <a:rPr sz="8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Weddings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Dialogue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3-11: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Giving</a:t>
            </a:r>
            <a:r>
              <a:rPr sz="8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031433"/>
            <a:ext cx="6874509" cy="923925"/>
          </a:xfrm>
          <a:custGeom>
            <a:avLst/>
            <a:gdLst/>
            <a:ahLst/>
            <a:cxnLst/>
            <a:rect l="l" t="t" r="r" b="b"/>
            <a:pathLst>
              <a:path w="6874509" h="923925">
                <a:moveTo>
                  <a:pt x="0" y="923569"/>
                </a:moveTo>
                <a:lnTo>
                  <a:pt x="6874002" y="923569"/>
                </a:lnTo>
                <a:lnTo>
                  <a:pt x="6874002" y="0"/>
                </a:lnTo>
                <a:lnTo>
                  <a:pt x="0" y="0"/>
                </a:lnTo>
                <a:lnTo>
                  <a:pt x="0" y="923569"/>
                </a:lnTo>
                <a:close/>
              </a:path>
            </a:pathLst>
          </a:custGeom>
          <a:solidFill>
            <a:srgbClr val="E26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98225" y="512321"/>
            <a:ext cx="14998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5" dirty="0">
                <a:solidFill>
                  <a:srgbClr val="0088AD"/>
                </a:solidFill>
              </a:rPr>
              <a:t>Contents</a:t>
            </a:r>
            <a:endParaRPr sz="3000"/>
          </a:p>
        </p:txBody>
      </p:sp>
      <p:sp>
        <p:nvSpPr>
          <p:cNvPr id="11" name="object 11"/>
          <p:cNvSpPr txBox="1"/>
          <p:nvPr/>
        </p:nvSpPr>
        <p:spPr>
          <a:xfrm>
            <a:off x="9994948" y="7152944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1034" y="0"/>
            <a:ext cx="8355330" cy="4947285"/>
          </a:xfrm>
          <a:prstGeom prst="rect">
            <a:avLst/>
          </a:prstGeom>
        </p:spPr>
        <p:txBody>
          <a:bodyPr vert="horz" wrap="square" lIns="0" tIns="9747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675"/>
              </a:spcBef>
            </a:pPr>
            <a:r>
              <a:rPr sz="18550" spc="455" dirty="0">
                <a:solidFill>
                  <a:srgbClr val="FFFFFF"/>
                </a:solidFill>
              </a:rPr>
              <a:t>1</a:t>
            </a:r>
            <a:endParaRPr sz="18550"/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5550" spc="-90" dirty="0">
                <a:solidFill>
                  <a:srgbClr val="FFFFFF"/>
                </a:solidFill>
              </a:rPr>
              <a:t>Introductions </a:t>
            </a:r>
            <a:r>
              <a:rPr sz="5550" spc="-110" dirty="0">
                <a:solidFill>
                  <a:srgbClr val="FFFFFF"/>
                </a:solidFill>
              </a:rPr>
              <a:t>and </a:t>
            </a:r>
            <a:r>
              <a:rPr sz="5550" spc="-160" dirty="0">
                <a:solidFill>
                  <a:srgbClr val="FFFFFF"/>
                </a:solidFill>
              </a:rPr>
              <a:t>Small</a:t>
            </a:r>
            <a:r>
              <a:rPr sz="5550" spc="-690" dirty="0">
                <a:solidFill>
                  <a:srgbClr val="FFFFFF"/>
                </a:solidFill>
              </a:rPr>
              <a:t> </a:t>
            </a:r>
            <a:r>
              <a:rPr sz="5550" spc="-350" dirty="0">
                <a:solidFill>
                  <a:srgbClr val="FFFFFF"/>
                </a:solidFill>
              </a:rPr>
              <a:t>Talk</a:t>
            </a:r>
            <a:endParaRPr sz="5550"/>
          </a:p>
        </p:txBody>
      </p:sp>
      <p:sp>
        <p:nvSpPr>
          <p:cNvPr id="4" name="object 4"/>
          <p:cNvSpPr/>
          <p:nvPr/>
        </p:nvSpPr>
        <p:spPr>
          <a:xfrm>
            <a:off x="0" y="3324390"/>
            <a:ext cx="1257300" cy="914400"/>
          </a:xfrm>
          <a:custGeom>
            <a:avLst/>
            <a:gdLst/>
            <a:ahLst/>
            <a:cxnLst/>
            <a:rect l="l" t="t" r="r" b="b"/>
            <a:pathLst>
              <a:path w="1257300" h="914400">
                <a:moveTo>
                  <a:pt x="0" y="914400"/>
                </a:moveTo>
                <a:lnTo>
                  <a:pt x="1257300" y="914400"/>
                </a:lnTo>
                <a:lnTo>
                  <a:pt x="12573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94948" y="7152944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1660" y="1387175"/>
            <a:ext cx="6286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2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18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204" dirty="0">
                <a:solidFill>
                  <a:srgbClr val="0D8137"/>
                </a:solidFill>
                <a:latin typeface="Tahoma"/>
                <a:cs typeface="Tahoma"/>
              </a:rPr>
              <a:t>M</a:t>
            </a:r>
            <a:r>
              <a:rPr sz="1100" b="1" spc="70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114" dirty="0">
                <a:solidFill>
                  <a:srgbClr val="0D8137"/>
                </a:solidFill>
                <a:latin typeface="Tahoma"/>
                <a:cs typeface="Tahoma"/>
              </a:rPr>
              <a:t>S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0422" y="1310975"/>
            <a:ext cx="52590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45" dirty="0">
                <a:solidFill>
                  <a:srgbClr val="231F20"/>
                </a:solidFill>
                <a:latin typeface="Calibri"/>
                <a:cs typeface="Calibri"/>
              </a:rPr>
              <a:t>Good </a:t>
            </a:r>
            <a:r>
              <a:rPr sz="1700" b="1" spc="114" dirty="0">
                <a:solidFill>
                  <a:srgbClr val="231F20"/>
                </a:solidFill>
                <a:latin typeface="Calibri"/>
                <a:cs typeface="Calibri"/>
              </a:rPr>
              <a:t>morning</a:t>
            </a:r>
            <a:r>
              <a:rPr sz="1700" spc="114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Professor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Austin, </a:t>
            </a:r>
            <a:r>
              <a:rPr sz="1700" spc="8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700" spc="-3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700" spc="-2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doing?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1660" y="1857075"/>
            <a:ext cx="16840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DB4320"/>
                </a:solidFill>
                <a:latin typeface="Tahoma"/>
                <a:cs typeface="Tahoma"/>
              </a:rPr>
              <a:t>PROFESSOR</a:t>
            </a:r>
            <a:r>
              <a:rPr sz="1100" b="1" spc="105" dirty="0">
                <a:solidFill>
                  <a:srgbClr val="DB4320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DB4320"/>
                </a:solidFill>
                <a:latin typeface="Tahoma"/>
                <a:cs typeface="Tahoma"/>
              </a:rPr>
              <a:t>AUSTIN: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0421" y="1780875"/>
            <a:ext cx="48126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morning,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James.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am doing well.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7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31F20"/>
                </a:solidFill>
                <a:latin typeface="Arial"/>
                <a:cs typeface="Arial"/>
              </a:rPr>
              <a:t>you?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1659" y="2326975"/>
            <a:ext cx="6286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2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18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204" dirty="0">
                <a:solidFill>
                  <a:srgbClr val="0D8137"/>
                </a:solidFill>
                <a:latin typeface="Tahoma"/>
                <a:cs typeface="Tahoma"/>
              </a:rPr>
              <a:t>M</a:t>
            </a:r>
            <a:r>
              <a:rPr sz="1100" b="1" spc="70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114" dirty="0">
                <a:solidFill>
                  <a:srgbClr val="0D8137"/>
                </a:solidFill>
                <a:latin typeface="Tahoma"/>
                <a:cs typeface="Tahoma"/>
              </a:rPr>
              <a:t>S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0460" y="2250775"/>
            <a:ext cx="5018405" cy="9702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I’m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great,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thank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you. 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700" spc="60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friend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Emma. </a:t>
            </a:r>
            <a:r>
              <a:rPr sz="1700" spc="-30" dirty="0">
                <a:solidFill>
                  <a:srgbClr val="231F20"/>
                </a:solidFill>
                <a:latin typeface="Arial"/>
                <a:cs typeface="Arial"/>
              </a:rPr>
              <a:t>She 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thinking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applying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college. </a:t>
            </a:r>
            <a:r>
              <a:rPr sz="1700" spc="-30" dirty="0">
                <a:solidFill>
                  <a:srgbClr val="231F20"/>
                </a:solidFill>
                <a:latin typeface="Arial"/>
                <a:cs typeface="Arial"/>
              </a:rPr>
              <a:t>She </a:t>
            </a:r>
            <a:r>
              <a:rPr sz="1700" spc="-2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700" spc="65" dirty="0">
                <a:solidFill>
                  <a:srgbClr val="231F20"/>
                </a:solidFill>
                <a:latin typeface="Arial"/>
                <a:cs typeface="Arial"/>
              </a:rPr>
              <a:t>few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questions. </a:t>
            </a:r>
            <a:r>
              <a:rPr sz="1700" spc="40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700" spc="45" dirty="0">
                <a:solidFill>
                  <a:srgbClr val="231F20"/>
                </a:solidFill>
                <a:latin typeface="Arial"/>
                <a:cs typeface="Arial"/>
              </a:rPr>
              <a:t>mind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telling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us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7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process,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please?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1660" y="3482675"/>
            <a:ext cx="16840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DB4320"/>
                </a:solidFill>
                <a:latin typeface="Tahoma"/>
                <a:cs typeface="Tahoma"/>
              </a:rPr>
              <a:t>PROFESSOR</a:t>
            </a:r>
            <a:r>
              <a:rPr sz="1100" b="1" spc="105" dirty="0">
                <a:solidFill>
                  <a:srgbClr val="DB4320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DB4320"/>
                </a:solidFill>
                <a:latin typeface="Tahoma"/>
                <a:cs typeface="Tahoma"/>
              </a:rPr>
              <a:t>AUSTIN: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0460" y="3406475"/>
            <a:ext cx="5374640" cy="7416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Hello,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Emma!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pleasure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you. </a:t>
            </a: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I’m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more 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happy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speak </a:t>
            </a:r>
            <a:r>
              <a:rPr sz="1700" spc="8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700" spc="-3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you. </a:t>
            </a:r>
            <a:r>
              <a:rPr sz="1700" spc="-50" dirty="0">
                <a:solidFill>
                  <a:srgbClr val="231F20"/>
                </a:solidFill>
                <a:latin typeface="Arial"/>
                <a:cs typeface="Arial"/>
              </a:rPr>
              <a:t>Please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stop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700" spc="60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700" spc="45" dirty="0">
                <a:solidFill>
                  <a:srgbClr val="231F20"/>
                </a:solidFill>
                <a:latin typeface="Arial"/>
                <a:cs typeface="Arial"/>
              </a:rPr>
              <a:t>office 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week.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1660" y="4409775"/>
            <a:ext cx="5880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204" dirty="0">
                <a:solidFill>
                  <a:srgbClr val="0088AD"/>
                </a:solidFill>
                <a:latin typeface="Tahoma"/>
                <a:cs typeface="Tahoma"/>
              </a:rPr>
              <a:t>M</a:t>
            </a:r>
            <a:r>
              <a:rPr sz="1100" b="1" spc="220" dirty="0">
                <a:solidFill>
                  <a:srgbClr val="0088AD"/>
                </a:solidFill>
                <a:latin typeface="Tahoma"/>
                <a:cs typeface="Tahoma"/>
              </a:rPr>
              <a:t>M</a:t>
            </a:r>
            <a:r>
              <a:rPr sz="1100" b="1" spc="150" dirty="0">
                <a:solidFill>
                  <a:srgbClr val="0088AD"/>
                </a:solidFill>
                <a:latin typeface="Tahoma"/>
                <a:cs typeface="Tahoma"/>
              </a:rPr>
              <a:t>A</a:t>
            </a:r>
            <a:r>
              <a:rPr sz="1100" b="1" spc="-40" dirty="0">
                <a:solidFill>
                  <a:srgbClr val="0088AD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0374" y="4333575"/>
            <a:ext cx="5003800" cy="51308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635">
              <a:lnSpc>
                <a:spcPts val="1800"/>
              </a:lnSpc>
              <a:spcBef>
                <a:spcPts val="359"/>
              </a:spcBef>
            </a:pP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pleasure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you,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professor.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Thank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7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so  </a:t>
            </a:r>
            <a:r>
              <a:rPr sz="1700" spc="55" dirty="0">
                <a:solidFill>
                  <a:srgbClr val="231F20"/>
                </a:solidFill>
                <a:latin typeface="Arial"/>
                <a:cs typeface="Arial"/>
              </a:rPr>
              <a:t>much </a:t>
            </a: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helping</a:t>
            </a:r>
            <a:r>
              <a:rPr sz="17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us.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1660" y="5108275"/>
            <a:ext cx="16840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DB4320"/>
                </a:solidFill>
                <a:latin typeface="Tahoma"/>
                <a:cs typeface="Tahoma"/>
              </a:rPr>
              <a:t>PROFESSOR</a:t>
            </a:r>
            <a:r>
              <a:rPr sz="1100" b="1" spc="105" dirty="0">
                <a:solidFill>
                  <a:srgbClr val="DB4320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DB4320"/>
                </a:solidFill>
                <a:latin typeface="Tahoma"/>
                <a:cs typeface="Tahoma"/>
              </a:rPr>
              <a:t>AUSTIN: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0460" y="5032075"/>
            <a:ext cx="5106670" cy="51308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59"/>
              </a:spcBef>
            </a:pPr>
            <a:r>
              <a:rPr sz="1700" b="1" spc="110" dirty="0">
                <a:solidFill>
                  <a:srgbClr val="231F20"/>
                </a:solidFill>
                <a:latin typeface="Calibri"/>
                <a:cs typeface="Calibri"/>
              </a:rPr>
              <a:t>Don’t mention </a:t>
            </a:r>
            <a:r>
              <a:rPr sz="1700" b="1" spc="55" dirty="0">
                <a:solidFill>
                  <a:srgbClr val="231F20"/>
                </a:solidFill>
                <a:latin typeface="Calibri"/>
                <a:cs typeface="Calibri"/>
              </a:rPr>
              <a:t>it.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Hopefully,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700" spc="5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able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7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answer 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questions!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8260" y="512321"/>
            <a:ext cx="5224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0088AD"/>
                </a:solidFill>
              </a:rPr>
              <a:t>Dialogue </a:t>
            </a:r>
            <a:r>
              <a:rPr sz="3000" spc="-200" dirty="0">
                <a:solidFill>
                  <a:srgbClr val="0088AD"/>
                </a:solidFill>
              </a:rPr>
              <a:t>1-1: </a:t>
            </a:r>
            <a:r>
              <a:rPr sz="3000" b="1" spc="160" dirty="0">
                <a:solidFill>
                  <a:srgbClr val="0088AD"/>
                </a:solidFill>
                <a:latin typeface="Calibri"/>
                <a:cs typeface="Calibri"/>
              </a:rPr>
              <a:t>Formal</a:t>
            </a:r>
            <a:r>
              <a:rPr sz="3000" b="1" spc="40" dirty="0">
                <a:solidFill>
                  <a:srgbClr val="0088AD"/>
                </a:solidFill>
                <a:latin typeface="Calibri"/>
                <a:cs typeface="Calibri"/>
              </a:rPr>
              <a:t> </a:t>
            </a:r>
            <a:r>
              <a:rPr sz="3000" b="1" spc="140" dirty="0">
                <a:solidFill>
                  <a:srgbClr val="0088AD"/>
                </a:solidFill>
                <a:latin typeface="Calibri"/>
                <a:cs typeface="Calibri"/>
              </a:rPr>
              <a:t>Greetings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7162145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202" y="12"/>
            <a:ext cx="9474197" cy="5333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023" y="5447644"/>
            <a:ext cx="1225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0" dirty="0">
                <a:solidFill>
                  <a:srgbClr val="610E5D"/>
                </a:solidFill>
                <a:latin typeface="Tahoma"/>
                <a:cs typeface="Tahoma"/>
              </a:rPr>
              <a:t>LANGUAGE</a:t>
            </a:r>
            <a:r>
              <a:rPr sz="900" b="1" spc="40" dirty="0">
                <a:solidFill>
                  <a:srgbClr val="610E5D"/>
                </a:solidFill>
                <a:latin typeface="Tahoma"/>
                <a:cs typeface="Tahoma"/>
              </a:rPr>
              <a:t> </a:t>
            </a:r>
            <a:r>
              <a:rPr sz="900" b="1" spc="65" dirty="0">
                <a:solidFill>
                  <a:srgbClr val="610E5D"/>
                </a:solidFill>
                <a:latin typeface="Tahoma"/>
                <a:cs typeface="Tahoma"/>
              </a:rPr>
              <a:t>NOTES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364" y="5645764"/>
            <a:ext cx="4643120" cy="12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marR="5080" indent="-177800">
              <a:lnSpc>
                <a:spcPct val="114599"/>
              </a:lnSpc>
              <a:spcBef>
                <a:spcPts val="100"/>
              </a:spcBef>
              <a:buChar char="•"/>
              <a:tabLst>
                <a:tab pos="188595" algn="l"/>
              </a:tabLst>
            </a:pP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greetings </a:t>
            </a:r>
            <a:r>
              <a:rPr sz="800" b="1" i="1" spc="30" dirty="0">
                <a:solidFill>
                  <a:srgbClr val="231F20"/>
                </a:solidFill>
                <a:latin typeface="Lucida Sans"/>
                <a:cs typeface="Lucida Sans"/>
              </a:rPr>
              <a:t>good morning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/good </a:t>
            </a:r>
            <a:r>
              <a:rPr sz="800" i="1" spc="45" dirty="0">
                <a:solidFill>
                  <a:srgbClr val="231F20"/>
                </a:solidFill>
                <a:latin typeface="Arial"/>
                <a:cs typeface="Arial"/>
              </a:rPr>
              <a:t>afternoon/good 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evening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used at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different times  of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day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greet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people.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“Good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evening”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often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6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p.m.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or generally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when 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sun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set.</a:t>
            </a:r>
            <a:endParaRPr sz="800">
              <a:latin typeface="Arial"/>
              <a:cs typeface="Arial"/>
            </a:endParaRPr>
          </a:p>
          <a:p>
            <a:pPr marL="187960" indent="-175895">
              <a:lnSpc>
                <a:spcPct val="100000"/>
              </a:lnSpc>
              <a:spcBef>
                <a:spcPts val="640"/>
              </a:spcBef>
              <a:buChar char="•"/>
              <a:tabLst>
                <a:tab pos="188595" algn="l"/>
              </a:tabLst>
            </a:pP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“Good 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night”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greeting: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leaving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place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group of</a:t>
            </a:r>
            <a:r>
              <a:rPr sz="800" spc="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people.</a:t>
            </a:r>
            <a:endParaRPr sz="8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  <a:spcBef>
                <a:spcPts val="140"/>
              </a:spcBef>
            </a:pP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Thank 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you and </a:t>
            </a:r>
            <a:r>
              <a:rPr sz="800" i="1" spc="4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800" i="1" spc="45" dirty="0">
                <a:solidFill>
                  <a:srgbClr val="231F20"/>
                </a:solidFill>
                <a:latin typeface="Arial"/>
                <a:cs typeface="Arial"/>
              </a:rPr>
              <a:t>night!/Good night, 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800" i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50" dirty="0">
                <a:solidFill>
                  <a:srgbClr val="231F20"/>
                </a:solidFill>
                <a:latin typeface="Arial"/>
                <a:cs typeface="Arial"/>
              </a:rPr>
              <a:t>tomorrow.</a:t>
            </a:r>
            <a:endParaRPr sz="800">
              <a:latin typeface="Arial"/>
              <a:cs typeface="Arial"/>
            </a:endParaRPr>
          </a:p>
          <a:p>
            <a:pPr marL="191135" marR="163195" indent="-179070">
              <a:lnSpc>
                <a:spcPct val="114599"/>
              </a:lnSpc>
              <a:spcBef>
                <a:spcPts val="500"/>
              </a:spcBef>
              <a:buChar char="•"/>
              <a:tabLst>
                <a:tab pos="188595" algn="l"/>
              </a:tabLst>
            </a:pP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United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States,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customary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them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shake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hands. A 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handshake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firm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usually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lasts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for about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three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seconds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—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which 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allows enough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“Nice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800" spc="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you.”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5666" y="5645764"/>
            <a:ext cx="458470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188595" algn="l"/>
              </a:tabLst>
            </a:pPr>
            <a:r>
              <a:rPr sz="800" b="1" spc="90" dirty="0">
                <a:solidFill>
                  <a:srgbClr val="231F20"/>
                </a:solidFill>
                <a:latin typeface="Calibri"/>
                <a:cs typeface="Calibri"/>
              </a:rPr>
              <a:t>“Don’t mention </a:t>
            </a:r>
            <a:r>
              <a:rPr sz="800" b="1" spc="70" dirty="0">
                <a:solidFill>
                  <a:srgbClr val="231F20"/>
                </a:solidFill>
                <a:latin typeface="Calibri"/>
                <a:cs typeface="Calibri"/>
              </a:rPr>
              <a:t>it”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another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way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saying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“You’re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welcome.” </a:t>
            </a: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phrase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“You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are 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welcome”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more formal.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However,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responses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00" i="1" spc="40" dirty="0">
                <a:solidFill>
                  <a:srgbClr val="231F20"/>
                </a:solidFill>
                <a:latin typeface="Arial"/>
                <a:cs typeface="Arial"/>
              </a:rPr>
              <a:t>Don’t </a:t>
            </a:r>
            <a:r>
              <a:rPr sz="800" i="1" spc="45" dirty="0">
                <a:solidFill>
                  <a:srgbClr val="231F20"/>
                </a:solidFill>
                <a:latin typeface="Arial"/>
                <a:cs typeface="Arial"/>
              </a:rPr>
              <a:t>mention </a:t>
            </a:r>
            <a:r>
              <a:rPr sz="800" i="1" spc="55" dirty="0">
                <a:solidFill>
                  <a:srgbClr val="231F20"/>
                </a:solidFill>
                <a:latin typeface="Arial"/>
                <a:cs typeface="Arial"/>
              </a:rPr>
              <a:t>it./No </a:t>
            </a:r>
            <a:r>
              <a:rPr sz="800" i="1" spc="50" dirty="0">
                <a:solidFill>
                  <a:srgbClr val="231F20"/>
                </a:solidFill>
                <a:latin typeface="Arial"/>
                <a:cs typeface="Arial"/>
              </a:rPr>
              <a:t>problem./  </a:t>
            </a:r>
            <a:r>
              <a:rPr sz="800" i="1" spc="35" dirty="0">
                <a:solidFill>
                  <a:srgbClr val="231F20"/>
                </a:solidFill>
                <a:latin typeface="Arial"/>
                <a:cs typeface="Arial"/>
              </a:rPr>
              <a:t>Happy to 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help.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ways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responding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800" spc="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you.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4948" y="7152944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512321"/>
            <a:ext cx="8063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0088AD"/>
                </a:solidFill>
              </a:rPr>
              <a:t>Dialogue </a:t>
            </a:r>
            <a:r>
              <a:rPr sz="3000" spc="-120" dirty="0">
                <a:solidFill>
                  <a:srgbClr val="0088AD"/>
                </a:solidFill>
              </a:rPr>
              <a:t>1-2: </a:t>
            </a:r>
            <a:r>
              <a:rPr sz="3000" b="1" spc="114" dirty="0">
                <a:solidFill>
                  <a:srgbClr val="0088AD"/>
                </a:solidFill>
                <a:latin typeface="Calibri"/>
                <a:cs typeface="Calibri"/>
              </a:rPr>
              <a:t>Informal </a:t>
            </a:r>
            <a:r>
              <a:rPr sz="3000" b="1" spc="155" dirty="0">
                <a:solidFill>
                  <a:srgbClr val="0088AD"/>
                </a:solidFill>
                <a:latin typeface="Calibri"/>
                <a:cs typeface="Calibri"/>
              </a:rPr>
              <a:t>Greetings </a:t>
            </a:r>
            <a:r>
              <a:rPr sz="3000" b="1" spc="180" dirty="0">
                <a:solidFill>
                  <a:srgbClr val="0088AD"/>
                </a:solidFill>
                <a:latin typeface="Calibri"/>
                <a:cs typeface="Calibri"/>
              </a:rPr>
              <a:t>and</a:t>
            </a:r>
            <a:r>
              <a:rPr sz="3000" b="1" spc="-90" dirty="0">
                <a:solidFill>
                  <a:srgbClr val="0088AD"/>
                </a:solidFill>
                <a:latin typeface="Calibri"/>
                <a:cs typeface="Calibri"/>
              </a:rPr>
              <a:t> </a:t>
            </a:r>
            <a:r>
              <a:rPr sz="3000" b="1" spc="140" dirty="0">
                <a:solidFill>
                  <a:srgbClr val="0088AD"/>
                </a:solidFill>
                <a:latin typeface="Calibri"/>
                <a:cs typeface="Calibri"/>
              </a:rPr>
              <a:t>Farewells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10082399" cy="5578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7162145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387175"/>
            <a:ext cx="494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2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18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N</a:t>
            </a:r>
            <a:r>
              <a:rPr sz="1100" b="1" spc="75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500" y="1310975"/>
            <a:ext cx="26682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5" dirty="0">
                <a:latin typeface="Calibri"/>
                <a:cs typeface="Calibri"/>
              </a:rPr>
              <a:t>Hi</a:t>
            </a:r>
            <a:r>
              <a:rPr spc="85" dirty="0"/>
              <a:t>, </a:t>
            </a:r>
            <a:r>
              <a:rPr spc="-5" dirty="0"/>
              <a:t>Helen! </a:t>
            </a:r>
            <a:r>
              <a:rPr b="1" spc="165" dirty="0">
                <a:latin typeface="Calibri"/>
                <a:cs typeface="Calibri"/>
              </a:rPr>
              <a:t>How’s </a:t>
            </a:r>
            <a:r>
              <a:rPr b="1" spc="50" dirty="0">
                <a:latin typeface="Calibri"/>
                <a:cs typeface="Calibri"/>
              </a:rPr>
              <a:t>it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125" dirty="0">
                <a:latin typeface="Calibri"/>
                <a:cs typeface="Calibri"/>
              </a:rPr>
              <a:t>going?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85707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H</a:t>
            </a:r>
            <a:r>
              <a:rPr sz="1100" b="1" spc="80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75" dirty="0">
                <a:solidFill>
                  <a:srgbClr val="0088AD"/>
                </a:solidFill>
                <a:latin typeface="Tahoma"/>
                <a:cs typeface="Tahoma"/>
              </a:rPr>
              <a:t>L</a:t>
            </a: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100" dirty="0">
                <a:solidFill>
                  <a:srgbClr val="0088AD"/>
                </a:solidFill>
                <a:latin typeface="Tahoma"/>
                <a:cs typeface="Tahoma"/>
              </a:rPr>
              <a:t>N</a:t>
            </a:r>
            <a:r>
              <a:rPr sz="1100" b="1" spc="-40" dirty="0">
                <a:solidFill>
                  <a:srgbClr val="0088AD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500" y="1780875"/>
            <a:ext cx="25761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00" dirty="0">
                <a:solidFill>
                  <a:srgbClr val="231F20"/>
                </a:solidFill>
                <a:latin typeface="Calibri"/>
                <a:cs typeface="Calibri"/>
              </a:rPr>
              <a:t>Fine, </a:t>
            </a:r>
            <a:r>
              <a:rPr sz="1700" b="1" spc="135" dirty="0">
                <a:solidFill>
                  <a:srgbClr val="231F20"/>
                </a:solidFill>
                <a:latin typeface="Calibri"/>
                <a:cs typeface="Calibri"/>
              </a:rPr>
              <a:t>thanks </a:t>
            </a:r>
            <a:r>
              <a:rPr sz="1700" b="1" spc="165" dirty="0">
                <a:solidFill>
                  <a:srgbClr val="231F20"/>
                </a:solidFill>
                <a:latin typeface="Calibri"/>
                <a:cs typeface="Calibri"/>
              </a:rPr>
              <a:t>—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7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95" dirty="0">
                <a:solidFill>
                  <a:srgbClr val="231F20"/>
                </a:solidFill>
                <a:latin typeface="Calibri"/>
                <a:cs typeface="Calibri"/>
              </a:rPr>
              <a:t>you?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00" y="2326975"/>
            <a:ext cx="494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2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18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N</a:t>
            </a:r>
            <a:r>
              <a:rPr sz="1100" b="1" spc="75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413" y="2250775"/>
            <a:ext cx="3248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fine. </a:t>
            </a:r>
            <a:r>
              <a:rPr sz="1700" b="1" spc="145" dirty="0">
                <a:solidFill>
                  <a:srgbClr val="231F20"/>
                </a:solidFill>
                <a:latin typeface="Calibri"/>
                <a:cs typeface="Calibri"/>
              </a:rPr>
              <a:t>Where </a:t>
            </a:r>
            <a:r>
              <a:rPr sz="1700" b="1" spc="9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1700" b="1" spc="120" dirty="0">
                <a:solidFill>
                  <a:srgbClr val="231F20"/>
                </a:solidFill>
                <a:latin typeface="Calibri"/>
                <a:cs typeface="Calibri"/>
              </a:rPr>
              <a:t>off</a:t>
            </a:r>
            <a:r>
              <a:rPr sz="17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Calibri"/>
                <a:cs typeface="Calibri"/>
              </a:rPr>
              <a:t>to?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279687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H</a:t>
            </a:r>
            <a:r>
              <a:rPr sz="1100" b="1" spc="80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75" dirty="0">
                <a:solidFill>
                  <a:srgbClr val="0088AD"/>
                </a:solidFill>
                <a:latin typeface="Tahoma"/>
                <a:cs typeface="Tahoma"/>
              </a:rPr>
              <a:t>L</a:t>
            </a: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100" dirty="0">
                <a:solidFill>
                  <a:srgbClr val="0088AD"/>
                </a:solidFill>
                <a:latin typeface="Tahoma"/>
                <a:cs typeface="Tahoma"/>
              </a:rPr>
              <a:t>N</a:t>
            </a:r>
            <a:r>
              <a:rPr sz="1100" b="1" spc="-40" dirty="0">
                <a:solidFill>
                  <a:srgbClr val="0088AD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8500" y="2720675"/>
            <a:ext cx="4767580" cy="513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b="1" spc="9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700" b="1" spc="9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700" b="1" spc="70" dirty="0">
                <a:solidFill>
                  <a:srgbClr val="231F20"/>
                </a:solidFill>
                <a:latin typeface="Calibri"/>
                <a:cs typeface="Calibri"/>
              </a:rPr>
              <a:t>library.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I’ve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got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history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exam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7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week 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and need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start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studying.</a:t>
            </a:r>
            <a:r>
              <a:rPr sz="17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Ugh.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900" y="3495375"/>
            <a:ext cx="494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25" dirty="0">
                <a:solidFill>
                  <a:srgbClr val="0D8137"/>
                </a:solidFill>
                <a:latin typeface="Tahoma"/>
                <a:cs typeface="Tahoma"/>
              </a:rPr>
              <a:t>J</a:t>
            </a:r>
            <a:r>
              <a:rPr sz="1100" b="1" spc="18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N</a:t>
            </a:r>
            <a:r>
              <a:rPr sz="1100" b="1" spc="75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8500" y="3419175"/>
            <a:ext cx="45478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0" dirty="0">
                <a:solidFill>
                  <a:srgbClr val="231F20"/>
                </a:solidFill>
                <a:latin typeface="Calibri"/>
                <a:cs typeface="Calibri"/>
              </a:rPr>
              <a:t>Oh, </a:t>
            </a:r>
            <a:r>
              <a:rPr sz="1700" b="1" spc="95" dirty="0">
                <a:solidFill>
                  <a:srgbClr val="231F20"/>
                </a:solidFill>
                <a:latin typeface="Calibri"/>
                <a:cs typeface="Calibri"/>
              </a:rPr>
              <a:t>no.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Well,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I’ll </a:t>
            </a:r>
            <a:r>
              <a:rPr sz="1700" spc="-35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later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then.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7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luck!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900" y="396527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H</a:t>
            </a:r>
            <a:r>
              <a:rPr sz="1100" b="1" spc="80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75" dirty="0">
                <a:solidFill>
                  <a:srgbClr val="0088AD"/>
                </a:solidFill>
                <a:latin typeface="Tahoma"/>
                <a:cs typeface="Tahoma"/>
              </a:rPr>
              <a:t>L</a:t>
            </a:r>
            <a:r>
              <a:rPr sz="1100" b="1" spc="85" dirty="0">
                <a:solidFill>
                  <a:srgbClr val="0088AD"/>
                </a:solidFill>
                <a:latin typeface="Tahoma"/>
                <a:cs typeface="Tahoma"/>
              </a:rPr>
              <a:t>E</a:t>
            </a:r>
            <a:r>
              <a:rPr sz="1100" b="1" spc="100" dirty="0">
                <a:solidFill>
                  <a:srgbClr val="0088AD"/>
                </a:solidFill>
                <a:latin typeface="Tahoma"/>
                <a:cs typeface="Tahoma"/>
              </a:rPr>
              <a:t>N</a:t>
            </a:r>
            <a:r>
              <a:rPr sz="1100" b="1" spc="-40" dirty="0">
                <a:solidFill>
                  <a:srgbClr val="0088AD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8536" y="3889075"/>
            <a:ext cx="22517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Thanks. </a:t>
            </a:r>
            <a:r>
              <a:rPr sz="1700" b="1" spc="185" dirty="0">
                <a:solidFill>
                  <a:srgbClr val="231F20"/>
                </a:solidFill>
                <a:latin typeface="Calibri"/>
                <a:cs typeface="Calibri"/>
              </a:rPr>
              <a:t>See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7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45" dirty="0">
                <a:solidFill>
                  <a:srgbClr val="231F20"/>
                </a:solidFill>
                <a:latin typeface="Calibri"/>
                <a:cs typeface="Calibri"/>
              </a:rPr>
              <a:t>later.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900" y="5523844"/>
            <a:ext cx="1210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70" dirty="0">
                <a:solidFill>
                  <a:srgbClr val="610E5D"/>
                </a:solidFill>
                <a:latin typeface="Tahoma"/>
                <a:cs typeface="Tahoma"/>
              </a:rPr>
              <a:t>LANGUAGE</a:t>
            </a:r>
            <a:r>
              <a:rPr sz="900" b="1" spc="30" dirty="0">
                <a:solidFill>
                  <a:srgbClr val="610E5D"/>
                </a:solidFill>
                <a:latin typeface="Tahoma"/>
                <a:cs typeface="Tahoma"/>
              </a:rPr>
              <a:t> </a:t>
            </a:r>
            <a:r>
              <a:rPr sz="900" b="1" spc="60" dirty="0">
                <a:solidFill>
                  <a:srgbClr val="610E5D"/>
                </a:solidFill>
                <a:latin typeface="Tahoma"/>
                <a:cs typeface="Tahoma"/>
              </a:rPr>
              <a:t>NOTES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5721964"/>
            <a:ext cx="4674870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5240" indent="-152400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100" dirty="0">
                <a:solidFill>
                  <a:srgbClr val="231F20"/>
                </a:solidFill>
                <a:latin typeface="Calibri"/>
                <a:cs typeface="Calibri"/>
              </a:rPr>
              <a:t>“Hi”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informal way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saying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“hello.”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Notice that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110" dirty="0">
                <a:solidFill>
                  <a:srgbClr val="231F20"/>
                </a:solidFill>
                <a:latin typeface="Arial"/>
                <a:cs typeface="Arial"/>
              </a:rPr>
              <a:t>“i”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sound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00" spc="95" dirty="0">
                <a:solidFill>
                  <a:srgbClr val="231F20"/>
                </a:solidFill>
                <a:latin typeface="Arial"/>
                <a:cs typeface="Arial"/>
              </a:rPr>
              <a:t>“hi”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extended,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show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Jane is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very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pleased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Helen.</a:t>
            </a:r>
            <a:endParaRPr sz="8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105" dirty="0">
                <a:solidFill>
                  <a:srgbClr val="231F20"/>
                </a:solidFill>
                <a:latin typeface="Calibri"/>
                <a:cs typeface="Calibri"/>
              </a:rPr>
              <a:t>“How’s </a:t>
            </a:r>
            <a:r>
              <a:rPr sz="800" b="1" spc="40" dirty="0">
                <a:solidFill>
                  <a:srgbClr val="231F20"/>
                </a:solidFill>
                <a:latin typeface="Calibri"/>
                <a:cs typeface="Calibri"/>
              </a:rPr>
              <a:t>it </a:t>
            </a:r>
            <a:r>
              <a:rPr sz="800" b="1" spc="95" dirty="0">
                <a:solidFill>
                  <a:srgbClr val="231F20"/>
                </a:solidFill>
                <a:latin typeface="Calibri"/>
                <a:cs typeface="Calibri"/>
              </a:rPr>
              <a:t>going?”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informal way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saying </a:t>
            </a:r>
            <a:r>
              <a:rPr sz="800" spc="85" dirty="0">
                <a:solidFill>
                  <a:srgbClr val="231F20"/>
                </a:solidFill>
                <a:latin typeface="Arial"/>
                <a:cs typeface="Arial"/>
              </a:rPr>
              <a:t>“How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you?”</a:t>
            </a:r>
            <a:endParaRPr sz="800">
              <a:latin typeface="Arial"/>
              <a:cs typeface="Arial"/>
            </a:endParaRPr>
          </a:p>
          <a:p>
            <a:pPr marL="165100" marR="186055" indent="-152400">
              <a:lnSpc>
                <a:spcPct val="114599"/>
              </a:lnSpc>
              <a:spcBef>
                <a:spcPts val="5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80" dirty="0">
                <a:solidFill>
                  <a:srgbClr val="231F20"/>
                </a:solidFill>
                <a:latin typeface="Calibri"/>
                <a:cs typeface="Calibri"/>
              </a:rPr>
              <a:t>“Fine, </a:t>
            </a:r>
            <a:r>
              <a:rPr sz="800" b="1" spc="90" dirty="0">
                <a:solidFill>
                  <a:srgbClr val="231F20"/>
                </a:solidFill>
                <a:latin typeface="Calibri"/>
                <a:cs typeface="Calibri"/>
              </a:rPr>
              <a:t>thanks—and 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you?”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Notice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the rising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intonation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“and you?”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shows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that 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Helen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interested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Jane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800" spc="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say.</a:t>
            </a:r>
            <a:endParaRPr sz="800">
              <a:latin typeface="Arial"/>
              <a:cs typeface="Arial"/>
            </a:endParaRPr>
          </a:p>
          <a:p>
            <a:pPr marL="165100" marR="5080" indent="-152400">
              <a:lnSpc>
                <a:spcPct val="114599"/>
              </a:lnSpc>
              <a:spcBef>
                <a:spcPts val="5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90" dirty="0">
                <a:solidFill>
                  <a:srgbClr val="231F20"/>
                </a:solidFill>
                <a:latin typeface="Calibri"/>
                <a:cs typeface="Calibri"/>
              </a:rPr>
              <a:t>“Where </a:t>
            </a: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800" b="1" spc="80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800" b="1" spc="70" dirty="0">
                <a:solidFill>
                  <a:srgbClr val="231F20"/>
                </a:solidFill>
                <a:latin typeface="Calibri"/>
                <a:cs typeface="Calibri"/>
              </a:rPr>
              <a:t>off </a:t>
            </a:r>
            <a:r>
              <a:rPr sz="800" b="1" spc="75" dirty="0">
                <a:solidFill>
                  <a:srgbClr val="231F20"/>
                </a:solidFill>
                <a:latin typeface="Calibri"/>
                <a:cs typeface="Calibri"/>
              </a:rPr>
              <a:t>to?”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informal way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saying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“Where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going?”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Notice the 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falling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intonation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since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question,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“yes/no”</a:t>
            </a:r>
            <a:r>
              <a:rPr sz="800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question.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9500" y="5721964"/>
            <a:ext cx="46507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85470" indent="-100965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10096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“To the </a:t>
            </a: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library.”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Notice that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Helen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800" spc="5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800" spc="80" dirty="0">
                <a:solidFill>
                  <a:srgbClr val="231F20"/>
                </a:solidFill>
                <a:latin typeface="Arial"/>
                <a:cs typeface="Arial"/>
              </a:rPr>
              <a:t>“I’m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going”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here because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that  information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already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established in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the question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“Where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800" spc="3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to?”</a:t>
            </a:r>
            <a:endParaRPr sz="8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75" dirty="0">
                <a:solidFill>
                  <a:srgbClr val="231F20"/>
                </a:solidFill>
                <a:latin typeface="Calibri"/>
                <a:cs typeface="Calibri"/>
              </a:rPr>
              <a:t>“Oh, </a:t>
            </a:r>
            <a:r>
              <a:rPr sz="800" b="1" spc="80" dirty="0">
                <a:solidFill>
                  <a:srgbClr val="231F20"/>
                </a:solidFill>
                <a:latin typeface="Calibri"/>
                <a:cs typeface="Calibri"/>
              </a:rPr>
              <a:t>no”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way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saying </a:t>
            </a:r>
            <a:r>
              <a:rPr sz="800" spc="80" dirty="0">
                <a:solidFill>
                  <a:srgbClr val="231F20"/>
                </a:solidFill>
                <a:latin typeface="Arial"/>
                <a:cs typeface="Arial"/>
              </a:rPr>
              <a:t>“I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sympathize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with you”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00" spc="80" dirty="0">
                <a:solidFill>
                  <a:srgbClr val="231F20"/>
                </a:solidFill>
                <a:latin typeface="Arial"/>
                <a:cs typeface="Arial"/>
              </a:rPr>
              <a:t>“I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understand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8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happy.”</a:t>
            </a:r>
            <a:endParaRPr sz="8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105" dirty="0">
                <a:solidFill>
                  <a:srgbClr val="231F20"/>
                </a:solidFill>
                <a:latin typeface="Calibri"/>
                <a:cs typeface="Calibri"/>
              </a:rPr>
              <a:t>“See </a:t>
            </a:r>
            <a:r>
              <a:rPr sz="800" b="1" spc="80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later”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informal way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saying</a:t>
            </a:r>
            <a:r>
              <a:rPr sz="800" spc="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“goodbye.”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94948" y="7152944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1660" y="1387175"/>
            <a:ext cx="97281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20" dirty="0">
                <a:solidFill>
                  <a:srgbClr val="0D8137"/>
                </a:solidFill>
                <a:latin typeface="Tahoma"/>
                <a:cs typeface="Tahoma"/>
              </a:rPr>
              <a:t>M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95" dirty="0">
                <a:solidFill>
                  <a:srgbClr val="0D8137"/>
                </a:solidFill>
                <a:latin typeface="Tahoma"/>
                <a:cs typeface="Tahoma"/>
              </a:rPr>
              <a:t>R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G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R</a:t>
            </a:r>
            <a:r>
              <a:rPr sz="1100" b="1" spc="90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-20" dirty="0">
                <a:solidFill>
                  <a:srgbClr val="0D8137"/>
                </a:solidFill>
                <a:latin typeface="Tahoma"/>
                <a:cs typeface="Tahoma"/>
              </a:rPr>
              <a:t>T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0460" y="1310975"/>
            <a:ext cx="3230245" cy="513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b="1" spc="70" dirty="0">
                <a:solidFill>
                  <a:srgbClr val="231F20"/>
                </a:solidFill>
                <a:latin typeface="Calibri"/>
                <a:cs typeface="Calibri"/>
              </a:rPr>
              <a:t>Mr. </a:t>
            </a:r>
            <a:r>
              <a:rPr sz="1700" b="1" spc="130" dirty="0">
                <a:solidFill>
                  <a:srgbClr val="231F20"/>
                </a:solidFill>
                <a:latin typeface="Calibri"/>
                <a:cs typeface="Calibri"/>
              </a:rPr>
              <a:t>Wilson, </a:t>
            </a:r>
            <a:r>
              <a:rPr sz="1700" b="1" spc="55" dirty="0">
                <a:solidFill>
                  <a:srgbClr val="231F20"/>
                </a:solidFill>
                <a:latin typeface="Calibri"/>
                <a:cs typeface="Calibri"/>
              </a:rPr>
              <a:t>I’d </a:t>
            </a:r>
            <a:r>
              <a:rPr sz="1700" b="1" spc="85" dirty="0">
                <a:solidFill>
                  <a:srgbClr val="231F20"/>
                </a:solidFill>
                <a:latin typeface="Calibri"/>
                <a:cs typeface="Calibri"/>
              </a:rPr>
              <a:t>like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meet  </a:t>
            </a:r>
            <a:r>
              <a:rPr sz="1700" spc="-2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Edward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Smith.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1660" y="2085675"/>
            <a:ext cx="1093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95" dirty="0">
                <a:solidFill>
                  <a:srgbClr val="0088AD"/>
                </a:solidFill>
                <a:latin typeface="Tahoma"/>
                <a:cs typeface="Tahoma"/>
              </a:rPr>
              <a:t>MR.</a:t>
            </a:r>
            <a:r>
              <a:rPr sz="1100" b="1" spc="70" dirty="0">
                <a:solidFill>
                  <a:srgbClr val="0088AD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0088AD"/>
                </a:solidFill>
                <a:latin typeface="Tahoma"/>
                <a:cs typeface="Tahoma"/>
              </a:rPr>
              <a:t>WILSON: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0460" y="2009475"/>
            <a:ext cx="30759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nice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you, </a:t>
            </a:r>
            <a:r>
              <a:rPr sz="1700" spc="-25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17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Smith.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1660" y="2555575"/>
            <a:ext cx="93154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DB4320"/>
                </a:solidFill>
                <a:latin typeface="Tahoma"/>
                <a:cs typeface="Tahoma"/>
              </a:rPr>
              <a:t>DR.</a:t>
            </a:r>
            <a:r>
              <a:rPr sz="1100" b="1" spc="80" dirty="0">
                <a:solidFill>
                  <a:srgbClr val="DB4320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DB4320"/>
                </a:solidFill>
                <a:latin typeface="Tahoma"/>
                <a:cs typeface="Tahoma"/>
              </a:rPr>
              <a:t>SMITH: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0460" y="2479375"/>
            <a:ext cx="25577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solidFill>
                  <a:srgbClr val="231F20"/>
                </a:solidFill>
                <a:latin typeface="Arial"/>
                <a:cs typeface="Arial"/>
              </a:rPr>
              <a:t>Pleasure </a:t>
            </a:r>
            <a:r>
              <a:rPr sz="17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you,</a:t>
            </a:r>
            <a:r>
              <a:rPr sz="17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too.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1660" y="3025475"/>
            <a:ext cx="97281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20" dirty="0">
                <a:solidFill>
                  <a:srgbClr val="0D8137"/>
                </a:solidFill>
                <a:latin typeface="Tahoma"/>
                <a:cs typeface="Tahoma"/>
              </a:rPr>
              <a:t>M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95" dirty="0">
                <a:solidFill>
                  <a:srgbClr val="0D8137"/>
                </a:solidFill>
                <a:latin typeface="Tahoma"/>
                <a:cs typeface="Tahoma"/>
              </a:rPr>
              <a:t>R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G</a:t>
            </a:r>
            <a:r>
              <a:rPr sz="1100" b="1" spc="105" dirty="0">
                <a:solidFill>
                  <a:srgbClr val="0D8137"/>
                </a:solidFill>
                <a:latin typeface="Tahoma"/>
                <a:cs typeface="Tahoma"/>
              </a:rPr>
              <a:t>A</a:t>
            </a:r>
            <a:r>
              <a:rPr sz="1100" b="1" spc="100" dirty="0">
                <a:solidFill>
                  <a:srgbClr val="0D8137"/>
                </a:solidFill>
                <a:latin typeface="Tahoma"/>
                <a:cs typeface="Tahoma"/>
              </a:rPr>
              <a:t>R</a:t>
            </a:r>
            <a:r>
              <a:rPr sz="1100" b="1" spc="90" dirty="0">
                <a:solidFill>
                  <a:srgbClr val="0D8137"/>
                </a:solidFill>
                <a:latin typeface="Tahoma"/>
                <a:cs typeface="Tahoma"/>
              </a:rPr>
              <a:t>E</a:t>
            </a:r>
            <a:r>
              <a:rPr sz="1100" b="1" spc="-20" dirty="0">
                <a:solidFill>
                  <a:srgbClr val="0D8137"/>
                </a:solidFill>
                <a:latin typeface="Tahoma"/>
                <a:cs typeface="Tahoma"/>
              </a:rPr>
              <a:t>T</a:t>
            </a:r>
            <a:r>
              <a:rPr sz="1100" b="1" spc="-40" dirty="0">
                <a:solidFill>
                  <a:srgbClr val="0D8137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0460" y="2949275"/>
            <a:ext cx="4495165" cy="513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b="1" spc="75" dirty="0">
                <a:solidFill>
                  <a:srgbClr val="231F20"/>
                </a:solidFill>
                <a:latin typeface="Calibri"/>
                <a:cs typeface="Calibri"/>
              </a:rPr>
              <a:t>Dr. </a:t>
            </a:r>
            <a:r>
              <a:rPr sz="1700" b="1" spc="155" dirty="0">
                <a:solidFill>
                  <a:srgbClr val="231F20"/>
                </a:solidFill>
                <a:latin typeface="Calibri"/>
                <a:cs typeface="Calibri"/>
              </a:rPr>
              <a:t>Smith </a:t>
            </a:r>
            <a:r>
              <a:rPr sz="1700" b="1" spc="13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1700" b="1" spc="125" dirty="0">
                <a:solidFill>
                  <a:srgbClr val="231F20"/>
                </a:solidFill>
                <a:latin typeface="Calibri"/>
                <a:cs typeface="Calibri"/>
              </a:rPr>
              <a:t>an economist. </a:t>
            </a:r>
            <a:r>
              <a:rPr sz="1700" b="1" spc="185" dirty="0">
                <a:solidFill>
                  <a:srgbClr val="231F20"/>
                </a:solidFill>
                <a:latin typeface="Calibri"/>
                <a:cs typeface="Calibri"/>
              </a:rPr>
              <a:t>He </a:t>
            </a:r>
            <a:r>
              <a:rPr sz="1700" b="1" spc="100" dirty="0">
                <a:solidFill>
                  <a:srgbClr val="231F20"/>
                </a:solidFill>
                <a:latin typeface="Calibri"/>
                <a:cs typeface="Calibri"/>
              </a:rPr>
              <a:t>just</a:t>
            </a:r>
            <a:r>
              <a:rPr sz="17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110" dirty="0">
                <a:solidFill>
                  <a:srgbClr val="231F20"/>
                </a:solidFill>
                <a:latin typeface="Calibri"/>
                <a:cs typeface="Calibri"/>
              </a:rPr>
              <a:t>finished  </a:t>
            </a:r>
            <a:r>
              <a:rPr sz="1700" b="1" spc="114" dirty="0">
                <a:solidFill>
                  <a:srgbClr val="231F20"/>
                </a:solidFill>
                <a:latin typeface="Calibri"/>
                <a:cs typeface="Calibri"/>
              </a:rPr>
              <a:t>writing </a:t>
            </a:r>
            <a:r>
              <a:rPr sz="1700" spc="-4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book on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sz="17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trade.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1660" y="3723975"/>
            <a:ext cx="1093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95" dirty="0">
                <a:solidFill>
                  <a:srgbClr val="0088AD"/>
                </a:solidFill>
                <a:latin typeface="Tahoma"/>
                <a:cs typeface="Tahoma"/>
              </a:rPr>
              <a:t>MR.</a:t>
            </a:r>
            <a:r>
              <a:rPr sz="1100" b="1" spc="70" dirty="0">
                <a:solidFill>
                  <a:srgbClr val="0088AD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0088AD"/>
                </a:solidFill>
                <a:latin typeface="Tahoma"/>
                <a:cs typeface="Tahoma"/>
              </a:rPr>
              <a:t>WILSON: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0460" y="3647775"/>
            <a:ext cx="3737610" cy="513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spc="-65" dirty="0">
                <a:solidFill>
                  <a:srgbClr val="231F20"/>
                </a:solidFill>
                <a:latin typeface="Arial"/>
                <a:cs typeface="Arial"/>
              </a:rPr>
              <a:t>Oh?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That’s </a:t>
            </a:r>
            <a:r>
              <a:rPr sz="1700" spc="60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field,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too.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700" spc="65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7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United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Nations.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1660" y="4422475"/>
            <a:ext cx="93154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DB4320"/>
                </a:solidFill>
                <a:latin typeface="Tahoma"/>
                <a:cs typeface="Tahoma"/>
              </a:rPr>
              <a:t>DR.</a:t>
            </a:r>
            <a:r>
              <a:rPr sz="1100" b="1" spc="80" dirty="0">
                <a:solidFill>
                  <a:srgbClr val="DB4320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DB4320"/>
                </a:solidFill>
                <a:latin typeface="Tahoma"/>
                <a:cs typeface="Tahoma"/>
              </a:rPr>
              <a:t>SMITH: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0465" y="4346275"/>
            <a:ext cx="4717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70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700" b="1" spc="120" dirty="0">
                <a:solidFill>
                  <a:srgbClr val="231F20"/>
                </a:solidFill>
                <a:latin typeface="Calibri"/>
                <a:cs typeface="Calibri"/>
              </a:rPr>
              <a:t>Development </a:t>
            </a:r>
            <a:r>
              <a:rPr sz="1700" b="1" spc="130" dirty="0">
                <a:solidFill>
                  <a:srgbClr val="231F20"/>
                </a:solidFill>
                <a:latin typeface="Calibri"/>
                <a:cs typeface="Calibri"/>
              </a:rPr>
              <a:t>Program, </a:t>
            </a:r>
            <a:r>
              <a:rPr sz="1700" b="1" spc="140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1700" b="1" spc="120" dirty="0">
                <a:solidFill>
                  <a:srgbClr val="231F20"/>
                </a:solidFill>
                <a:latin typeface="Calibri"/>
                <a:cs typeface="Calibri"/>
              </a:rPr>
              <a:t>any</a:t>
            </a:r>
            <a:r>
              <a:rPr sz="17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135" dirty="0">
                <a:solidFill>
                  <a:srgbClr val="231F20"/>
                </a:solidFill>
                <a:latin typeface="Calibri"/>
                <a:cs typeface="Calibri"/>
              </a:rPr>
              <a:t>chance?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1660" y="4892375"/>
            <a:ext cx="1093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95" dirty="0">
                <a:solidFill>
                  <a:srgbClr val="0088AD"/>
                </a:solidFill>
                <a:latin typeface="Tahoma"/>
                <a:cs typeface="Tahoma"/>
              </a:rPr>
              <a:t>MR.</a:t>
            </a:r>
            <a:r>
              <a:rPr sz="1100" b="1" spc="70" dirty="0">
                <a:solidFill>
                  <a:srgbClr val="0088AD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0088AD"/>
                </a:solidFill>
                <a:latin typeface="Tahoma"/>
                <a:cs typeface="Tahoma"/>
              </a:rPr>
              <a:t>WILSON: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0460" y="4816175"/>
            <a:ext cx="24479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231F20"/>
                </a:solidFill>
                <a:latin typeface="Arial"/>
                <a:cs typeface="Arial"/>
              </a:rPr>
              <a:t>Yes. </a:t>
            </a:r>
            <a:r>
              <a:rPr sz="1700" spc="8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700" spc="30" dirty="0">
                <a:solidFill>
                  <a:srgbClr val="231F20"/>
                </a:solidFill>
                <a:latin typeface="Arial"/>
                <a:cs typeface="Arial"/>
              </a:rPr>
              <a:t>did </a:t>
            </a:r>
            <a:r>
              <a:rPr sz="1700" spc="2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7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31F20"/>
                </a:solidFill>
                <a:latin typeface="Arial"/>
                <a:cs typeface="Arial"/>
              </a:rPr>
              <a:t>guess?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1660" y="5362275"/>
            <a:ext cx="93154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DB4320"/>
                </a:solidFill>
                <a:latin typeface="Tahoma"/>
                <a:cs typeface="Tahoma"/>
              </a:rPr>
              <a:t>DR.</a:t>
            </a:r>
            <a:r>
              <a:rPr sz="1100" b="1" spc="80" dirty="0">
                <a:solidFill>
                  <a:srgbClr val="DB4320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DB4320"/>
                </a:solidFill>
                <a:latin typeface="Tahoma"/>
                <a:cs typeface="Tahoma"/>
              </a:rPr>
              <a:t>SMITH: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0460" y="5286075"/>
            <a:ext cx="4445635" cy="51308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59"/>
              </a:spcBef>
            </a:pP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I’ve 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700" spc="1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700" spc="5" dirty="0">
                <a:solidFill>
                  <a:srgbClr val="231F20"/>
                </a:solidFill>
                <a:latin typeface="Arial"/>
                <a:cs typeface="Arial"/>
              </a:rPr>
              <a:t>articles </a:t>
            </a:r>
            <a:r>
              <a:rPr sz="1700" spc="3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700" spc="10" dirty="0">
                <a:solidFill>
                  <a:srgbClr val="231F20"/>
                </a:solidFill>
                <a:latin typeface="Arial"/>
                <a:cs typeface="Arial"/>
              </a:rPr>
              <a:t>technical</a:t>
            </a:r>
            <a:r>
              <a:rPr sz="17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assistance.  </a:t>
            </a:r>
            <a:r>
              <a:rPr sz="1700" spc="-15" dirty="0">
                <a:solidFill>
                  <a:srgbClr val="231F20"/>
                </a:solidFill>
                <a:latin typeface="Arial"/>
                <a:cs typeface="Arial"/>
              </a:rPr>
              <a:t>They’re</a:t>
            </a:r>
            <a:r>
              <a:rPr sz="17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excellent.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6900" y="512321"/>
            <a:ext cx="5920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0088AD"/>
                </a:solidFill>
              </a:rPr>
              <a:t>Dialogue </a:t>
            </a:r>
            <a:r>
              <a:rPr sz="3000" spc="-90" dirty="0">
                <a:solidFill>
                  <a:srgbClr val="0088AD"/>
                </a:solidFill>
              </a:rPr>
              <a:t>1-3: </a:t>
            </a:r>
            <a:r>
              <a:rPr sz="3000" b="1" spc="160" dirty="0">
                <a:solidFill>
                  <a:srgbClr val="0088AD"/>
                </a:solidFill>
                <a:latin typeface="Calibri"/>
                <a:cs typeface="Calibri"/>
              </a:rPr>
              <a:t>Formal</a:t>
            </a:r>
            <a:r>
              <a:rPr sz="3000" b="1" spc="-75" dirty="0">
                <a:solidFill>
                  <a:srgbClr val="0088AD"/>
                </a:solidFill>
                <a:latin typeface="Calibri"/>
                <a:cs typeface="Calibri"/>
              </a:rPr>
              <a:t> </a:t>
            </a:r>
            <a:r>
              <a:rPr sz="3000" b="1" spc="114" dirty="0">
                <a:solidFill>
                  <a:srgbClr val="0088AD"/>
                </a:solidFill>
                <a:latin typeface="Calibri"/>
                <a:cs typeface="Calibri"/>
              </a:rPr>
              <a:t>Introductions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00" y="7162145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8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"/>
            <a:ext cx="10082403" cy="5333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5184" y="5447644"/>
            <a:ext cx="1225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0" dirty="0">
                <a:solidFill>
                  <a:srgbClr val="610E5D"/>
                </a:solidFill>
                <a:latin typeface="Tahoma"/>
                <a:cs typeface="Tahoma"/>
              </a:rPr>
              <a:t>LANGUAGE</a:t>
            </a:r>
            <a:r>
              <a:rPr sz="900" b="1" spc="40" dirty="0">
                <a:solidFill>
                  <a:srgbClr val="610E5D"/>
                </a:solidFill>
                <a:latin typeface="Tahoma"/>
                <a:cs typeface="Tahoma"/>
              </a:rPr>
              <a:t> </a:t>
            </a:r>
            <a:r>
              <a:rPr sz="900" b="1" spc="65" dirty="0">
                <a:solidFill>
                  <a:srgbClr val="610E5D"/>
                </a:solidFill>
                <a:latin typeface="Tahoma"/>
                <a:cs typeface="Tahoma"/>
              </a:rPr>
              <a:t>NOTES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184" y="5645764"/>
            <a:ext cx="462470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Mr. </a:t>
            </a:r>
            <a:r>
              <a:rPr sz="800" b="1" spc="95" dirty="0">
                <a:solidFill>
                  <a:srgbClr val="231F20"/>
                </a:solidFill>
                <a:latin typeface="Calibri"/>
                <a:cs typeface="Calibri"/>
              </a:rPr>
              <a:t>Wilson, </a:t>
            </a:r>
            <a:r>
              <a:rPr sz="800" b="1" spc="55" dirty="0">
                <a:solidFill>
                  <a:srgbClr val="231F20"/>
                </a:solidFill>
                <a:latin typeface="Calibri"/>
                <a:cs typeface="Calibri"/>
              </a:rPr>
              <a:t>I’d </a:t>
            </a:r>
            <a:r>
              <a:rPr sz="800" b="1" spc="70" dirty="0">
                <a:solidFill>
                  <a:srgbClr val="231F20"/>
                </a:solidFill>
                <a:latin typeface="Calibri"/>
                <a:cs typeface="Calibri"/>
              </a:rPr>
              <a:t>like 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800" b="1" spc="229" dirty="0">
                <a:solidFill>
                  <a:srgbClr val="231F20"/>
                </a:solidFill>
                <a:latin typeface="Calibri"/>
                <a:cs typeface="Calibri"/>
              </a:rPr>
              <a:t>…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Notice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rising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intonation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800" spc="80" dirty="0">
                <a:solidFill>
                  <a:srgbClr val="231F20"/>
                </a:solidFill>
                <a:latin typeface="Arial"/>
                <a:cs typeface="Arial"/>
              </a:rPr>
              <a:t>“Mr.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Wilson,”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used 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address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someone. Listen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120" dirty="0">
                <a:solidFill>
                  <a:srgbClr val="231F20"/>
                </a:solidFill>
                <a:latin typeface="Arial"/>
                <a:cs typeface="Arial"/>
              </a:rPr>
              <a:t>“d”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“I’d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like.”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means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like,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very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different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like.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(“I’d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like”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means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same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00" spc="85" dirty="0">
                <a:solidFill>
                  <a:srgbClr val="231F20"/>
                </a:solidFill>
                <a:latin typeface="Arial"/>
                <a:cs typeface="Arial"/>
              </a:rPr>
              <a:t>“I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would like”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00" spc="85" dirty="0">
                <a:solidFill>
                  <a:srgbClr val="231F20"/>
                </a:solidFill>
                <a:latin typeface="Arial"/>
                <a:cs typeface="Arial"/>
              </a:rPr>
              <a:t>“I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want.”)</a:t>
            </a:r>
            <a:endParaRPr sz="800">
              <a:latin typeface="Arial"/>
              <a:cs typeface="Arial"/>
            </a:endParaRPr>
          </a:p>
          <a:p>
            <a:pPr marL="165100" marR="48895" indent="-152400">
              <a:lnSpc>
                <a:spcPct val="114599"/>
              </a:lnSpc>
              <a:spcBef>
                <a:spcPts val="5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Dr. </a:t>
            </a:r>
            <a:r>
              <a:rPr sz="800" b="1" spc="105" dirty="0">
                <a:solidFill>
                  <a:srgbClr val="231F20"/>
                </a:solidFill>
                <a:latin typeface="Calibri"/>
                <a:cs typeface="Calibri"/>
              </a:rPr>
              <a:t>Smith 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800" b="1" spc="80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800" b="1" spc="95" dirty="0">
                <a:solidFill>
                  <a:srgbClr val="231F20"/>
                </a:solidFill>
                <a:latin typeface="Calibri"/>
                <a:cs typeface="Calibri"/>
              </a:rPr>
              <a:t>economist.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Notice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stress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“economist.”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content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word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has 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new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information,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emphasized.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There are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four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syllables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“economist,”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stress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on the second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syllable</a:t>
            </a:r>
            <a:r>
              <a:rPr sz="8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(e-CON-o-mist).</a:t>
            </a:r>
            <a:endParaRPr sz="800">
              <a:latin typeface="Arial"/>
              <a:cs typeface="Arial"/>
            </a:endParaRPr>
          </a:p>
          <a:p>
            <a:pPr marL="165100" marR="87630" indent="-152400">
              <a:lnSpc>
                <a:spcPct val="114599"/>
              </a:lnSpc>
              <a:spcBef>
                <a:spcPts val="5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105" dirty="0">
                <a:solidFill>
                  <a:srgbClr val="231F20"/>
                </a:solidFill>
                <a:latin typeface="Calibri"/>
                <a:cs typeface="Calibri"/>
              </a:rPr>
              <a:t>He </a:t>
            </a:r>
            <a:r>
              <a:rPr sz="800" b="1" spc="80" dirty="0">
                <a:solidFill>
                  <a:srgbClr val="231F20"/>
                </a:solidFill>
                <a:latin typeface="Calibri"/>
                <a:cs typeface="Calibri"/>
              </a:rPr>
              <a:t>just </a:t>
            </a:r>
            <a:r>
              <a:rPr sz="800" b="1" spc="90" dirty="0">
                <a:solidFill>
                  <a:srgbClr val="231F20"/>
                </a:solidFill>
                <a:latin typeface="Calibri"/>
                <a:cs typeface="Calibri"/>
              </a:rPr>
              <a:t>finished writing </a:t>
            </a:r>
            <a:r>
              <a:rPr sz="800" b="1" spc="229" dirty="0">
                <a:solidFill>
                  <a:srgbClr val="231F20"/>
                </a:solidFill>
                <a:latin typeface="Calibri"/>
                <a:cs typeface="Calibri"/>
              </a:rPr>
              <a:t>… </a:t>
            </a:r>
            <a:r>
              <a:rPr sz="800" spc="85" dirty="0">
                <a:solidFill>
                  <a:srgbClr val="231F20"/>
                </a:solidFill>
                <a:latin typeface="Arial"/>
                <a:cs typeface="Arial"/>
              </a:rPr>
              <a:t>“just”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means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very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recent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past.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“Just”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usually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used 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simple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past verb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action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complete.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However,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also be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used 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present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perfect 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(He’s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just finished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800" spc="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…).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9500" y="5645764"/>
            <a:ext cx="453834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62560" indent="-152400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90" dirty="0">
                <a:solidFill>
                  <a:srgbClr val="231F20"/>
                </a:solidFill>
                <a:latin typeface="Calibri"/>
                <a:cs typeface="Calibri"/>
              </a:rPr>
              <a:t>Development program.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Since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800" spc="70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words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compound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noun,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main 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stress falls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800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“development.”</a:t>
            </a:r>
            <a:endParaRPr sz="800">
              <a:latin typeface="Arial"/>
              <a:cs typeface="Arial"/>
            </a:endParaRPr>
          </a:p>
          <a:p>
            <a:pPr marL="165100" marR="5080" indent="-152400">
              <a:lnSpc>
                <a:spcPct val="114599"/>
              </a:lnSpc>
              <a:spcBef>
                <a:spcPts val="500"/>
              </a:spcBef>
              <a:buFont typeface="Arial"/>
              <a:buChar char="•"/>
              <a:tabLst>
                <a:tab pos="165100" algn="l"/>
              </a:tabLst>
            </a:pPr>
            <a:r>
              <a:rPr sz="800" b="1" spc="110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800" b="1" spc="105" dirty="0">
                <a:solidFill>
                  <a:srgbClr val="231F20"/>
                </a:solidFill>
                <a:latin typeface="Calibri"/>
                <a:cs typeface="Calibri"/>
              </a:rPr>
              <a:t>chance?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Means the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same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“possibly.”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Notice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spc="45" dirty="0">
                <a:solidFill>
                  <a:srgbClr val="231F20"/>
                </a:solidFill>
                <a:latin typeface="Arial"/>
                <a:cs typeface="Arial"/>
              </a:rPr>
              <a:t>rising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intonation,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800" spc="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yes/no </a:t>
            </a:r>
            <a:r>
              <a:rPr sz="800" spc="40" dirty="0">
                <a:solidFill>
                  <a:srgbClr val="231F20"/>
                </a:solidFill>
                <a:latin typeface="Arial"/>
                <a:cs typeface="Arial"/>
              </a:rPr>
              <a:t>questions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spc="55" dirty="0">
                <a:solidFill>
                  <a:srgbClr val="231F20"/>
                </a:solidFill>
                <a:latin typeface="Arial"/>
                <a:cs typeface="Arial"/>
              </a:rPr>
              <a:t>confirm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that something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8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Arial"/>
                <a:cs typeface="Arial"/>
              </a:rPr>
              <a:t>true.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4948" y="7152944"/>
            <a:ext cx="100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9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1345</Words>
  <Application>Microsoft Office PowerPoint</Application>
  <PresentationFormat>Custom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Lucida Sans</vt:lpstr>
      <vt:lpstr>Tahoma</vt:lpstr>
      <vt:lpstr>Times New Roman</vt:lpstr>
      <vt:lpstr>Office Theme</vt:lpstr>
      <vt:lpstr>PowerPoint Presentation</vt:lpstr>
      <vt:lpstr>Contents</vt:lpstr>
      <vt:lpstr>1 Introductions and Small Talk</vt:lpstr>
      <vt:lpstr>Dialogue 1-1: Formal Greetings</vt:lpstr>
      <vt:lpstr>PowerPoint Presentation</vt:lpstr>
      <vt:lpstr>Dialogue 1-2: Informal Greetings and Farewells</vt:lpstr>
      <vt:lpstr>Hi, Helen! How’s it going?</vt:lpstr>
      <vt:lpstr>Dialogue 1-3: Formal Introductions</vt:lpstr>
      <vt:lpstr>PowerPoint Presentation</vt:lpstr>
      <vt:lpstr>Dialogue 1-4: Informal Introductions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Reese Roberts</cp:lastModifiedBy>
  <cp:revision>2</cp:revision>
  <dcterms:created xsi:type="dcterms:W3CDTF">2025-03-01T15:53:56Z</dcterms:created>
  <dcterms:modified xsi:type="dcterms:W3CDTF">2025-03-01T16:00:17Z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2013-05-09T00:00:00Z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2025-03-01T00:00:00Z</vt:filetime>
  </property>
</Properties>
</file>