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30" r:id="rId3"/>
    <p:sldId id="331" r:id="rId4"/>
    <p:sldId id="264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32" r:id="rId16"/>
    <p:sldId id="335" r:id="rId17"/>
    <p:sldId id="351" r:id="rId18"/>
    <p:sldId id="352" r:id="rId19"/>
    <p:sldId id="353" r:id="rId20"/>
    <p:sldId id="354" r:id="rId21"/>
    <p:sldId id="35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6C"/>
    <a:srgbClr val="CCFF66"/>
    <a:srgbClr val="F5C9FF"/>
    <a:srgbClr val="B2DE82"/>
    <a:srgbClr val="00CCFF"/>
    <a:srgbClr val="7FFF00"/>
    <a:srgbClr val="FFFF00"/>
    <a:srgbClr val="FF7F00"/>
    <a:srgbClr val="A3F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2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1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3124200"/>
            <a:ext cx="8636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5056632"/>
            <a:ext cx="8636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00216"/>
            <a:ext cx="26456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136" y="6300216"/>
            <a:ext cx="5084064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300216"/>
            <a:ext cx="9144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678C581-09AA-4785-A46D-FD4E270E22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0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9933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96287" y="3200400"/>
            <a:ext cx="10695709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084" y="3833095"/>
            <a:ext cx="62992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1084" y="5056909"/>
            <a:ext cx="62992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98744"/>
            <a:ext cx="26416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83200" y="6298744"/>
            <a:ext cx="508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808" y="6312393"/>
            <a:ext cx="9144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678C581-09AA-4785-A46D-FD4E270E2260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2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94561"/>
            <a:ext cx="103632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57016"/>
            <a:ext cx="103632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4187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0258" y="1689847"/>
            <a:ext cx="11241737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6354"/>
            <a:ext cx="7112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60619"/>
            <a:ext cx="7112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5775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700" y="4069804"/>
            <a:ext cx="7385051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872470" y="445180"/>
            <a:ext cx="7221663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1143570" y="632632"/>
            <a:ext cx="6679463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0823" y="5230907"/>
            <a:ext cx="7377277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31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1977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101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6489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3663" y="1419367"/>
            <a:ext cx="42672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352" y="2174876"/>
            <a:ext cx="475488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3" y="1897041"/>
            <a:ext cx="4305300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4" y="1897041"/>
            <a:ext cx="4305300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53" y="1897041"/>
            <a:ext cx="4305300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14" y="1897041"/>
            <a:ext cx="43053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82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97536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432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54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219200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752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2277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9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90048"/>
            <a:ext cx="4751917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368490"/>
            <a:ext cx="475488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8" y="2866031"/>
            <a:ext cx="4751917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6612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061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0059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838705" y="505650"/>
            <a:ext cx="5134567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1078391" y="667561"/>
            <a:ext cx="4624885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7099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417879" y="3520798"/>
            <a:ext cx="5450699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654743" y="3682580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225975" y="241256"/>
            <a:ext cx="5450699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462839" y="403038"/>
            <a:ext cx="4938812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79" y="1524000"/>
            <a:ext cx="475488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4576" y="2699983"/>
            <a:ext cx="475488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8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745710" y="379100"/>
            <a:ext cx="6708436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8736"/>
            <a:ext cx="97536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997544" y="564564"/>
            <a:ext cx="6204769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8116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62374"/>
            <a:ext cx="97536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51583" y="116368"/>
            <a:ext cx="529208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398869" y="304999"/>
            <a:ext cx="4797940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5553973" y="323141"/>
            <a:ext cx="6390257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/>
                <a:ea typeface="+mn-ea"/>
                <a:cs typeface="+mn-cs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5781981" y="507668"/>
            <a:ext cx="591048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926106"/>
            <a:ext cx="97536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9845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8910" y="450851"/>
            <a:ext cx="1128111" cy="5357812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50851"/>
            <a:ext cx="79248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8310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01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678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659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355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886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769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80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72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989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70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09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7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12927"/>
            <a:ext cx="46283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1812927"/>
            <a:ext cx="46283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1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6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0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5" y="1387058"/>
            <a:ext cx="4397271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397272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21539" y="994388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232256" y="1601512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374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8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92833" y="4042576"/>
            <a:ext cx="2325260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94185" y="1095311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504973" y="282934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94183" y="5729135"/>
            <a:ext cx="2545645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62281" y="-61709"/>
            <a:ext cx="1932143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1232151" y="-16162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66073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9996709" y="-61709"/>
            <a:ext cx="2259289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8156670" y="-61708"/>
            <a:ext cx="2545645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9992605" y="1095309"/>
            <a:ext cx="2263392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10742232" y="5140347"/>
            <a:ext cx="1516259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8882282" y="4362913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92833" y="4948766"/>
            <a:ext cx="1805147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944629" y="479033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8156671" y="783989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8612071" y="5140347"/>
            <a:ext cx="2545644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11197605" y="597861"/>
            <a:ext cx="1058392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8466800" y="206512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9162837" y="1450645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9625424" y="2049927"/>
            <a:ext cx="1388368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10332555" y="2661634"/>
            <a:ext cx="961744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913405" y="-100976"/>
            <a:ext cx="1591568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003518" y="-100976"/>
            <a:ext cx="1372037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92831" y="-100976"/>
            <a:ext cx="787017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369910" y="4321784"/>
            <a:ext cx="1862516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7722842" y="6489966"/>
            <a:ext cx="148791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8170666" y="6408840"/>
            <a:ext cx="164935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10103540" y="6408842"/>
            <a:ext cx="1615211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4764" y="4941986"/>
            <a:ext cx="814973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92833" y="6172569"/>
            <a:ext cx="1037463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92833" y="5158575"/>
            <a:ext cx="751365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34344" y="482386"/>
            <a:ext cx="797888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32278" y="836794"/>
            <a:ext cx="1214423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425632" y="1452261"/>
            <a:ext cx="1030657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495010" y="1886983"/>
            <a:ext cx="813821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206235" y="1919682"/>
            <a:ext cx="695685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9736689" y="-61709"/>
            <a:ext cx="1214424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11624165" y="-61709"/>
            <a:ext cx="631832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10330985" y="282934"/>
            <a:ext cx="1504695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11886291" y="749603"/>
            <a:ext cx="369707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10121161" y="728498"/>
            <a:ext cx="1292979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9960055" y="1326476"/>
            <a:ext cx="81092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10173255" y="5611428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7177" y="5242255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9992606" y="4928167"/>
            <a:ext cx="984460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10972045" y="5666511"/>
            <a:ext cx="807512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10770976" y="4097843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11215756" y="5057879"/>
            <a:ext cx="738065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11584787" y="4790335"/>
            <a:ext cx="671211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F415E-5921-41F3-B89E-E599BAAB8195}" type="datetimeFigureOut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24/11/2021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C581-09AA-4785-A46D-FD4E270E2260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2110896" y="5454223"/>
            <a:ext cx="2545645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11427926" y="3382942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1197606" y="35360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1477878" y="3688497"/>
            <a:ext cx="408413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206235" y="2698929"/>
            <a:ext cx="623503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32278" y="3166555"/>
            <a:ext cx="611693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60345" y="3382943"/>
            <a:ext cx="469393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115467" y="2581479"/>
            <a:ext cx="181392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17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230832" y="2395417"/>
            <a:ext cx="1624337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351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503238"/>
            <a:ext cx="97514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735138"/>
            <a:ext cx="9751484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17917" y="6314462"/>
            <a:ext cx="17272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C9F415E-5921-41F3-B89E-E599BAAB8195}" type="datetimeFigureOut">
              <a:rPr lang="en-GB" smtClean="0">
                <a:solidFill>
                  <a:prstClr val="black"/>
                </a:solidFill>
              </a:rPr>
              <a:pPr/>
              <a:t>24/11/2021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6810" y="6305797"/>
            <a:ext cx="4957289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8517" y="5476097"/>
            <a:ext cx="1977408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678C581-09AA-4785-A46D-FD4E270E2260}" type="slidenum">
              <a:rPr lang="en-GB" smtClean="0">
                <a:gradFill>
                  <a:gsLst>
                    <a:gs pos="0">
                      <a:prstClr val="black">
                        <a:alpha val="10000"/>
                      </a:prstClr>
                    </a:gs>
                    <a:gs pos="100000">
                      <a:prstClr val="black">
                        <a:alpha val="10000"/>
                      </a:prstClr>
                    </a:gs>
                  </a:gsLst>
                  <a:lin ang="5400000" scaled="0"/>
                </a:gradFill>
              </a:rPr>
              <a:pPr/>
              <a:t>‹#›</a:t>
            </a:fld>
            <a:endParaRPr lang="en-GB">
              <a:gradFill>
                <a:gsLst>
                  <a:gs pos="0">
                    <a:prstClr val="black">
                      <a:alpha val="10000"/>
                    </a:prstClr>
                  </a:gs>
                  <a:gs pos="100000">
                    <a:prstClr val="black">
                      <a:alpha val="10000"/>
                    </a:prst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77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3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3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3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3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3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3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isnos.com/demos/clock" TargetMode="Externa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41631"/>
            <a:ext cx="12192000" cy="720080"/>
          </a:xfrm>
          <a:prstGeom prst="roundRect">
            <a:avLst/>
          </a:prstGeom>
          <a:solidFill>
            <a:srgbClr val="ADD3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What time does this clock show?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1775" t="13579" r="36164" b="11610"/>
          <a:stretch/>
        </p:blipFill>
        <p:spPr>
          <a:xfrm>
            <a:off x="220716" y="1411162"/>
            <a:ext cx="5266747" cy="52667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5406" y="1412776"/>
            <a:ext cx="6270171" cy="1872208"/>
          </a:xfrm>
          <a:prstGeom prst="rect">
            <a:avLst/>
          </a:prstGeom>
          <a:solidFill>
            <a:srgbClr val="FDFD83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How would we write this time in words?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5406" y="3436049"/>
            <a:ext cx="6270171" cy="1872208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How would we write this time in digital?</a:t>
            </a: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448"/>
            <a:ext cx="1968992" cy="17684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read and write time between analogue and digital 12- and 24 hour clocks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008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24 to 12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79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12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7384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7384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3:15 a.m.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7384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 a.m.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7384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14:45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p.m.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7384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16:20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4:20 p.m.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7384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18:55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6:55 p.m.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57384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21:05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9:05 p.m.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7384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22:35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10:35 p.m.</a:t>
            </a:r>
          </a:p>
        </p:txBody>
      </p:sp>
    </p:spTree>
    <p:extLst>
      <p:ext uri="{BB962C8B-B14F-4D97-AF65-F5344CB8AC3E}">
        <p14:creationId xmlns:p14="http://schemas.microsoft.com/office/powerpoint/2010/main" val="827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79650" y="1473202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Transport timetables often use 24 hour times. Here is an example of a bus timetable: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806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17:55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18:38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18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Timetables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79650" y="1473202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Sometimes, 24 hour clock times appear without the separating colon (:).  Here’s what the bus timetable would look like without the colon: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06353" y="2358430"/>
          <a:ext cx="6579294" cy="325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Service</a:t>
                      </a:r>
                      <a:r>
                        <a:rPr lang="en-GB" sz="1800" baseline="0" dirty="0"/>
                        <a:t> Number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83a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</a:t>
                      </a:r>
                      <a:r>
                        <a:rPr lang="en-GB" sz="1800" baseline="0" dirty="0"/>
                        <a:t> Mill Rd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1710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1741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Ecclesfield</a:t>
                      </a:r>
                      <a:r>
                        <a:rPr lang="en-GB" sz="1800" dirty="0"/>
                        <a:t>, High</a:t>
                      </a:r>
                      <a:r>
                        <a:rPr lang="en-GB" sz="1800" baseline="0" dirty="0"/>
                        <a:t> St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Southey Green, Moonshine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1722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Pitsmoor</a:t>
                      </a:r>
                      <a:r>
                        <a:rPr lang="en-GB" sz="1800" dirty="0"/>
                        <a:t>, Pinfold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1734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1759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Sheffield,</a:t>
                      </a:r>
                      <a:r>
                        <a:rPr lang="en-GB" sz="1800" baseline="0" dirty="0"/>
                        <a:t> Snig Hill</a:t>
                      </a:r>
                      <a:endParaRPr lang="en-GB" sz="1800" dirty="0"/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1742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1755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/>
                        <a:t>Hunters Bar, </a:t>
                      </a:r>
                      <a:r>
                        <a:rPr lang="en-GB" sz="1800" dirty="0" err="1"/>
                        <a:t>Ecclesall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1804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1833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67">
                <a:tc>
                  <a:txBody>
                    <a:bodyPr/>
                    <a:lstStyle/>
                    <a:p>
                      <a:r>
                        <a:rPr lang="en-GB" sz="1800" dirty="0" err="1"/>
                        <a:t>Fulwood</a:t>
                      </a:r>
                      <a:r>
                        <a:rPr lang="en-GB" sz="1800" dirty="0"/>
                        <a:t>, </a:t>
                      </a:r>
                      <a:r>
                        <a:rPr lang="en-GB" sz="1800" dirty="0" err="1"/>
                        <a:t>Crimicar</a:t>
                      </a:r>
                      <a:r>
                        <a:rPr lang="en-GB" sz="1800" dirty="0"/>
                        <a:t> Ln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1827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1847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GB" sz="1800" dirty="0"/>
                        <a:t>Bents Green, </a:t>
                      </a:r>
                      <a:r>
                        <a:rPr lang="en-GB" sz="1800" dirty="0" err="1"/>
                        <a:t>Ringinglow</a:t>
                      </a:r>
                      <a:r>
                        <a:rPr lang="en-GB" sz="1800" dirty="0"/>
                        <a:t> Rd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1815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1838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 marL="87100" marR="87100" marT="43550" marB="4355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and 24 hour clock times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94712" y="2457000"/>
          <a:ext cx="7602577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midnight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p.m.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4:15 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00:00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16:15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2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512676"/>
            <a:ext cx="12192000" cy="720080"/>
          </a:xfrm>
          <a:prstGeom prst="roundRect">
            <a:avLst/>
          </a:prstGeom>
          <a:solidFill>
            <a:srgbClr val="ADD3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INDEPENDENT CHALLENGE!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read and write time between analogue and digital 12- and 24 hour clocks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B0847F-2C99-4C3A-A097-9395559B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4" y="1390650"/>
            <a:ext cx="8877300" cy="546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2F3869-C1E9-4710-99A9-D728E7506F26}"/>
              </a:ext>
            </a:extLst>
          </p:cNvPr>
          <p:cNvSpPr txBox="1"/>
          <p:nvPr/>
        </p:nvSpPr>
        <p:spPr>
          <a:xfrm>
            <a:off x="9289775" y="1881809"/>
            <a:ext cx="259742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>
                <a:latin typeface="Comic Sans MS" panose="030F0702030302020204" pitchFamily="66" charset="0"/>
              </a:rPr>
              <a:t>Extension Activity: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When you have finished, ask your teacher for the extension activity sheets.</a:t>
            </a:r>
          </a:p>
        </p:txBody>
      </p:sp>
    </p:spTree>
    <p:extLst>
      <p:ext uri="{BB962C8B-B14F-4D97-AF65-F5344CB8AC3E}">
        <p14:creationId xmlns:p14="http://schemas.microsoft.com/office/powerpoint/2010/main" val="208334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be able to calculate time intervals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12676"/>
            <a:ext cx="12192000" cy="720080"/>
          </a:xfrm>
          <a:prstGeom prst="roundRect">
            <a:avLst/>
          </a:prstGeom>
          <a:solidFill>
            <a:srgbClr val="ADD3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USING THE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Z-METHOD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 TO CALCULATE TIME INTERVALS.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4B834A8-71E5-4CED-BB5E-A093C68D0793}"/>
              </a:ext>
            </a:extLst>
          </p:cNvPr>
          <p:cNvSpPr/>
          <p:nvPr/>
        </p:nvSpPr>
        <p:spPr>
          <a:xfrm>
            <a:off x="8229601" y="16287"/>
            <a:ext cx="1634038" cy="496389"/>
          </a:xfrm>
          <a:prstGeom prst="cloud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Lesson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A7EFC-597A-439B-ABF3-037464286693}"/>
              </a:ext>
            </a:extLst>
          </p:cNvPr>
          <p:cNvSpPr/>
          <p:nvPr/>
        </p:nvSpPr>
        <p:spPr>
          <a:xfrm>
            <a:off x="2796208" y="1375202"/>
            <a:ext cx="64935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Nada’s new chat show on BBC1 starts at 9:45am and ends at 11:25am. How long does it last?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E1CD1-1528-42CE-AF5D-57143108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08" y="2225534"/>
            <a:ext cx="6098569" cy="45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be able to calculate time intervals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12676"/>
            <a:ext cx="12192000" cy="720080"/>
          </a:xfrm>
          <a:prstGeom prst="roundRect">
            <a:avLst/>
          </a:prstGeom>
          <a:solidFill>
            <a:srgbClr val="ADD3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USING THE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Z-METHOD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 TO CALCULATE TIME INTERVALS.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4B834A8-71E5-4CED-BB5E-A093C68D0793}"/>
              </a:ext>
            </a:extLst>
          </p:cNvPr>
          <p:cNvSpPr/>
          <p:nvPr/>
        </p:nvSpPr>
        <p:spPr>
          <a:xfrm>
            <a:off x="8518163" y="16287"/>
            <a:ext cx="1345475" cy="496389"/>
          </a:xfrm>
          <a:prstGeom prst="cloud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Lesson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A7EFC-597A-439B-ABF3-037464286693}"/>
              </a:ext>
            </a:extLst>
          </p:cNvPr>
          <p:cNvSpPr/>
          <p:nvPr/>
        </p:nvSpPr>
        <p:spPr>
          <a:xfrm>
            <a:off x="2494719" y="1303979"/>
            <a:ext cx="64935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Nada’s new chat show on BBC1 starts at 9:45am and ends at 11:25am. How long does it last?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FB94E-BD9D-44E5-9BDE-DE0E12F5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78" y="2083088"/>
            <a:ext cx="6294785" cy="47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35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be able to calculate time intervals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12676"/>
            <a:ext cx="12192000" cy="720080"/>
          </a:xfrm>
          <a:prstGeom prst="roundRect">
            <a:avLst/>
          </a:prstGeom>
          <a:solidFill>
            <a:srgbClr val="ADD3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USING THE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Z-METHOD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 TO CALCULATE TIME INTERVALS.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4B834A8-71E5-4CED-BB5E-A093C68D0793}"/>
              </a:ext>
            </a:extLst>
          </p:cNvPr>
          <p:cNvSpPr/>
          <p:nvPr/>
        </p:nvSpPr>
        <p:spPr>
          <a:xfrm>
            <a:off x="8518163" y="16287"/>
            <a:ext cx="1345475" cy="496389"/>
          </a:xfrm>
          <a:prstGeom prst="cloud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Lesson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A7EFC-597A-439B-ABF3-037464286693}"/>
              </a:ext>
            </a:extLst>
          </p:cNvPr>
          <p:cNvSpPr/>
          <p:nvPr/>
        </p:nvSpPr>
        <p:spPr>
          <a:xfrm>
            <a:off x="2494719" y="1303979"/>
            <a:ext cx="64935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Nada’s new chat show on BBC1 starts at 9:45am and ends at 11:25am. How long does it last?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FB9868-32F0-48CB-822B-B7A5AFF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766" y="2076196"/>
            <a:ext cx="6307518" cy="47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42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be able to calculate time intervals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512676"/>
            <a:ext cx="12192000" cy="720080"/>
          </a:xfrm>
          <a:prstGeom prst="roundRect">
            <a:avLst/>
          </a:prstGeom>
          <a:solidFill>
            <a:srgbClr val="ADD3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USING THE </a:t>
            </a:r>
            <a:r>
              <a:rPr lang="en-US" sz="2800" b="1" dirty="0">
                <a:solidFill>
                  <a:srgbClr val="000000"/>
                </a:solidFill>
                <a:latin typeface="Comic Sans MS"/>
                <a:cs typeface="Comic Sans MS"/>
              </a:rPr>
              <a:t>Z-METHOD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 TO CALCULATE TIME INTERVALS.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4B834A8-71E5-4CED-BB5E-A093C68D0793}"/>
              </a:ext>
            </a:extLst>
          </p:cNvPr>
          <p:cNvSpPr/>
          <p:nvPr/>
        </p:nvSpPr>
        <p:spPr>
          <a:xfrm>
            <a:off x="8518163" y="16287"/>
            <a:ext cx="1345475" cy="496389"/>
          </a:xfrm>
          <a:prstGeom prst="cloud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Lesson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9A7EFC-597A-439B-ABF3-037464286693}"/>
              </a:ext>
            </a:extLst>
          </p:cNvPr>
          <p:cNvSpPr/>
          <p:nvPr/>
        </p:nvSpPr>
        <p:spPr>
          <a:xfrm>
            <a:off x="2494719" y="1303979"/>
            <a:ext cx="649356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Nada’s new chat show on BBC1 starts at 9:45am and ends at 11:25am. How long does it last?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4EC57-3FFB-41CE-9980-3440CD05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83" y="2072587"/>
            <a:ext cx="6358835" cy="47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9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FE279-B703-4B9A-A0A3-E7D3D3E8B232}"/>
              </a:ext>
            </a:extLst>
          </p:cNvPr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be able to calculate time intervals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B89B2-4E3E-48A4-BAD2-221B16E85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98" y="2614652"/>
            <a:ext cx="8047417" cy="421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EE279E7-9B99-4ED5-8D43-BBA157AA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418336"/>
            <a:ext cx="7921625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Verdana Bold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j-cs"/>
              </a:rPr>
              <a:t>Time intervals</a:t>
            </a:r>
            <a:br>
              <a:rPr kumimoji="0" lang="en-GB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j-cs"/>
              </a:rPr>
            </a:b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j-cs"/>
              </a:rPr>
              <a:t>Find the length of each flight. </a:t>
            </a:r>
            <a:b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j-cs"/>
              </a:rPr>
            </a:b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j-cs"/>
              </a:rPr>
              <a:t>Arrival time is given in UK time.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inemannPrimary-Roman" charset="0"/>
              <a:ea typeface="ＭＳ Ｐゴシック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AD15A-42D4-4762-B6B1-B91E886397CF}"/>
              </a:ext>
            </a:extLst>
          </p:cNvPr>
          <p:cNvSpPr txBox="1"/>
          <p:nvPr/>
        </p:nvSpPr>
        <p:spPr>
          <a:xfrm>
            <a:off x="0" y="694736"/>
            <a:ext cx="792162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Using the Z-method, calculate the following elapsed time for flights from London.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4702B-060B-4C03-BD31-AE112583B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48" y="2614652"/>
            <a:ext cx="3628817" cy="4075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08C864-9E2C-4DB5-BE2A-4D960109BA95}"/>
              </a:ext>
            </a:extLst>
          </p:cNvPr>
          <p:cNvSpPr txBox="1"/>
          <p:nvPr/>
        </p:nvSpPr>
        <p:spPr>
          <a:xfrm>
            <a:off x="8216348" y="2133600"/>
            <a:ext cx="36288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56322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653453"/>
            <a:ext cx="12192000" cy="800681"/>
          </a:xfrm>
          <a:prstGeom prst="roundRect">
            <a:avLst/>
          </a:prstGeom>
          <a:solidFill>
            <a:srgbClr val="ADD3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Can you show the following time on your clock…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57338" y="1722975"/>
            <a:ext cx="319546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10:05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730275" y="3359968"/>
            <a:ext cx="3195464" cy="1368152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11:30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4" y="1567389"/>
            <a:ext cx="5722559" cy="50946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read and write time between analogue and digital 12- and 24 hour clocks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57338" y="5172891"/>
            <a:ext cx="3836193" cy="1192222"/>
          </a:xfrm>
          <a:prstGeom prst="roundRect">
            <a:avLst/>
          </a:prstGeom>
          <a:solidFill>
            <a:srgbClr val="CCFF6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Twenty past 7</a:t>
            </a:r>
          </a:p>
        </p:txBody>
      </p:sp>
    </p:spTree>
    <p:extLst>
      <p:ext uri="{BB962C8B-B14F-4D97-AF65-F5344CB8AC3E}">
        <p14:creationId xmlns:p14="http://schemas.microsoft.com/office/powerpoint/2010/main" val="9383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434"/>
            <a:ext cx="12192000" cy="571631"/>
          </a:xfrm>
          <a:prstGeom prst="rect">
            <a:avLst/>
          </a:prstGeom>
          <a:solidFill>
            <a:srgbClr val="FFFF00"/>
          </a:solidFill>
          <a:ln w="12700" cap="rnd" cmpd="sng" algn="ctr">
            <a:solidFill>
              <a:srgbClr val="FBC01E"/>
            </a:solidFill>
            <a:prstDash val="solid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rtlCol="0" anchor="ctr"/>
          <a:lstStyle/>
          <a:p>
            <a:pPr algn="r">
              <a:defRPr/>
            </a:pPr>
            <a:endParaRPr lang="en-GB" b="1" u="sng" kern="0" dirty="0">
              <a:solidFill>
                <a:prstClr val="black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LO: To </a:t>
            </a:r>
            <a:r>
              <a:rPr lang="en-US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solve time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51CCB-E7E6-4D58-9F2B-DC27E927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5" y="1804987"/>
            <a:ext cx="3238500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DB79F8-93AA-4BAC-A80B-13463C2C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309" y="1771649"/>
            <a:ext cx="3276600" cy="4748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758F8-6AF4-4C15-925D-0797E0246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97" y="1804986"/>
            <a:ext cx="4800600" cy="4714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E317C7-3463-4571-A7F1-2093F1FC9542}"/>
              </a:ext>
            </a:extLst>
          </p:cNvPr>
          <p:cNvSpPr txBox="1"/>
          <p:nvPr/>
        </p:nvSpPr>
        <p:spPr>
          <a:xfrm>
            <a:off x="2385391" y="980209"/>
            <a:ext cx="707666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PROBLEM SOLVING AND REASONING</a:t>
            </a:r>
          </a:p>
        </p:txBody>
      </p:sp>
    </p:spTree>
    <p:extLst>
      <p:ext uri="{BB962C8B-B14F-4D97-AF65-F5344CB8AC3E}">
        <p14:creationId xmlns:p14="http://schemas.microsoft.com/office/powerpoint/2010/main" val="390956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13718" y="2371127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125304" y="2371127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13717" y="5453449"/>
            <a:ext cx="3748215" cy="566886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morning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25302" y="5453449"/>
            <a:ext cx="3748217" cy="566886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afternoon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1" y="2732370"/>
            <a:ext cx="2363708" cy="2359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56" y="2732370"/>
            <a:ext cx="2363708" cy="235983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Day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279650" y="151394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day has 24 hours. A clock has 12 hours.</a:t>
            </a:r>
          </a:p>
          <a:p>
            <a:r>
              <a:rPr lang="en-US" dirty="0">
                <a:cs typeface="Twinkl"/>
              </a:rPr>
              <a:t>This means each time will happen twice every day.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a.m. and p.m.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313718" y="2371127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79650" y="1449860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We have to use a way to write these times differently. One way is to use a.m. and p.m.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5304" y="2371127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13717" y="5453449"/>
            <a:ext cx="3748215" cy="566886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a.m.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5302" y="5453449"/>
            <a:ext cx="3748217" cy="566886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p.m.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1" y="2935723"/>
            <a:ext cx="2363708" cy="2359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56" y="2935723"/>
            <a:ext cx="2363708" cy="235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5302" y="2254081"/>
            <a:ext cx="3748216" cy="513667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p.m. (post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after noon)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3718" y="2254081"/>
            <a:ext cx="3748215" cy="513667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a.m. (ante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before noon)</a:t>
            </a:r>
          </a:p>
        </p:txBody>
      </p:sp>
    </p:spTree>
    <p:extLst>
      <p:ext uri="{BB962C8B-B14F-4D97-AF65-F5344CB8AC3E}">
        <p14:creationId xmlns:p14="http://schemas.microsoft.com/office/powerpoint/2010/main" val="305862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Clock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2313718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125304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313717" y="5009879"/>
            <a:ext cx="3748215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2:30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25302" y="5009879"/>
            <a:ext cx="3748217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14:30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1" y="2492153"/>
            <a:ext cx="2363708" cy="2359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56" y="2492153"/>
            <a:ext cx="2363708" cy="2359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650" y="1473201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Another way is to use a 24 hour clock.</a:t>
            </a:r>
          </a:p>
          <a:p>
            <a:r>
              <a:rPr lang="en-US" dirty="0">
                <a:cs typeface="Twinkl"/>
              </a:rPr>
              <a:t>This means the hours after 12 noon are converted to 13:00 to 23:00.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9650" y="545253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4 digit format is used. 2 digits for the hour, a colon (:) and 2 for the minutes.</a:t>
            </a:r>
          </a:p>
        </p:txBody>
      </p:sp>
    </p:spTree>
    <p:extLst>
      <p:ext uri="{BB962C8B-B14F-4D97-AF65-F5344CB8AC3E}">
        <p14:creationId xmlns:p14="http://schemas.microsoft.com/office/powerpoint/2010/main" val="161193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Hours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79650" y="1449859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This clock and table show the corresponding hours on a 24 hour clock.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4885" y="5723493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Midnight is referred to as both 00:00 and 24:00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70966" y="1864561"/>
          <a:ext cx="3741384" cy="3743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00:00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01:00 = 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02:00 = 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03:00 = 3:00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04:00 = 4:00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05:00 = 5:00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06:00 = 6:00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07:00 = 7:00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08:00 = 8:00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09:00 = 9:00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12:00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24:00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20" y="2243276"/>
            <a:ext cx="2995025" cy="2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Morning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79650" y="1474573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morning change the format.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78680" y="5144353"/>
            <a:ext cx="2434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Twinkl"/>
              </a:rPr>
              <a:t>The hours stay the same.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95563" y="2285652"/>
            <a:ext cx="5350800" cy="1143349"/>
            <a:chOff x="1871563" y="2429823"/>
            <a:chExt cx="5350800" cy="1143349"/>
          </a:xfrm>
        </p:grpSpPr>
        <p:sp>
          <p:nvSpPr>
            <p:cNvPr id="17" name="Rectangle 16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06:00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6337" y="2801211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6:00 a.m.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95563" y="3660858"/>
            <a:ext cx="5350800" cy="1143349"/>
            <a:chOff x="1871563" y="2429823"/>
            <a:chExt cx="5350800" cy="1143349"/>
          </a:xfrm>
        </p:grpSpPr>
        <p:sp>
          <p:nvSpPr>
            <p:cNvPr id="20" name="Rectangle 19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  a.m.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6337" y="2801211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19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Afternoon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79650" y="145809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5760" y="2815178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5760" y="4241897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5108129" y="2511612"/>
            <a:ext cx="2029965" cy="44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5108129" y="3957510"/>
            <a:ext cx="2029965" cy="4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12 to 24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79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24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7384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57384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a.m.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02:45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7384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10:20 a.m.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10:20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7384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1:55 p.m.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13:55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57384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dirty="0"/>
              <a:t>3:05 p.m.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15:05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7384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dirty="0"/>
              <a:t>5:35 p.m.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17:35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57384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dirty="0"/>
              <a:t>8:40 p.m.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20:40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7384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dirty="0"/>
              <a:t>11:25 p.m.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23:25</a:t>
            </a:r>
          </a:p>
        </p:txBody>
      </p:sp>
    </p:spTree>
    <p:extLst>
      <p:ext uri="{BB962C8B-B14F-4D97-AF65-F5344CB8AC3E}">
        <p14:creationId xmlns:p14="http://schemas.microsoft.com/office/powerpoint/2010/main" val="13219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umm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1064</Words>
  <Application>Microsoft Office PowerPoint</Application>
  <PresentationFormat>Widescreen</PresentationFormat>
  <Paragraphs>252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Comic Sans MS</vt:lpstr>
      <vt:lpstr>Courier New</vt:lpstr>
      <vt:lpstr>Goudy Old Style</vt:lpstr>
      <vt:lpstr>HeinemannPrimary-Roman</vt:lpstr>
      <vt:lpstr>Impact</vt:lpstr>
      <vt:lpstr>Rockwell</vt:lpstr>
      <vt:lpstr>Twinkl</vt:lpstr>
      <vt:lpstr>Twinkl SemiBold</vt:lpstr>
      <vt:lpstr>Verdana</vt:lpstr>
      <vt:lpstr>Wingdings 2</vt:lpstr>
      <vt:lpstr>Summer</vt:lpstr>
      <vt:lpstr>Inkwell</vt:lpstr>
      <vt:lpstr>PowerPoint Presentation</vt:lpstr>
      <vt:lpstr>PowerPoint Presentation</vt:lpstr>
      <vt:lpstr>The 24 Hour Day</vt:lpstr>
      <vt:lpstr>a.m. and p.m.</vt:lpstr>
      <vt:lpstr>The 24 Hour Clock</vt:lpstr>
      <vt:lpstr>24 Hour Hours</vt:lpstr>
      <vt:lpstr>24 Hour Time in the Morning</vt:lpstr>
      <vt:lpstr>24 Hour Time in the Afternoon</vt:lpstr>
      <vt:lpstr>Convert 12 to 24 hour</vt:lpstr>
      <vt:lpstr>Convert 24 to 12 hour</vt:lpstr>
      <vt:lpstr>Timetables</vt:lpstr>
      <vt:lpstr>Timetables</vt:lpstr>
      <vt:lpstr>12 and 24 hour clock times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Hunt</dc:creator>
  <cp:lastModifiedBy>Riaan Visser</cp:lastModifiedBy>
  <cp:revision>106</cp:revision>
  <dcterms:created xsi:type="dcterms:W3CDTF">2019-01-09T05:25:25Z</dcterms:created>
  <dcterms:modified xsi:type="dcterms:W3CDTF">2021-11-24T06:26:11Z</dcterms:modified>
</cp:coreProperties>
</file>