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67" r:id="rId4"/>
    <p:sldId id="257" r:id="rId5"/>
    <p:sldId id="258" r:id="rId6"/>
    <p:sldId id="264" r:id="rId7"/>
    <p:sldId id="259" r:id="rId8"/>
    <p:sldId id="265" r:id="rId9"/>
    <p:sldId id="260" r:id="rId10"/>
    <p:sldId id="266" r:id="rId11"/>
    <p:sldId id="261" r:id="rId12"/>
    <p:sldId id="262" r:id="rId13"/>
    <p:sldId id="263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050"/>
            <a:ext cx="12206817" cy="68675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063751" y="1701800"/>
            <a:ext cx="9211733" cy="108267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en-US" altLang="zh-CN" noProof="0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063751" y="2927350"/>
            <a:ext cx="9218083" cy="1752600"/>
          </a:xfrm>
        </p:spPr>
        <p:txBody>
          <a:bodyPr/>
          <a:lstStyle>
            <a:lvl1pPr marL="0" indent="0" algn="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en-US" altLang="zh-CN" noProof="0" smtClean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90500"/>
            <a:ext cx="2743200" cy="5937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90500"/>
            <a:ext cx="8026400" cy="5937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174750"/>
            <a:ext cx="53848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174750"/>
            <a:ext cx="53848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7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7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5"/>
            <a:ext cx="617220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1026" name="Picture 8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609600" y="190500"/>
            <a:ext cx="10972800" cy="58261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609600" y="1174750"/>
            <a:ext cx="109728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r" rtl="0" fontAlgn="base">
        <a:spcBef>
          <a:spcPct val="0"/>
        </a:spcBef>
        <a:spcAft>
          <a:spcPct val="0"/>
        </a:spcAft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lang="en-GB" altLang="en-US"/>
              <a:t>Grammar</a:t>
            </a:r>
            <a:endParaRPr lang="en-GB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p>
            <a:r>
              <a:rPr lang="en-GB" altLang="en-US"/>
              <a:t>Verbs</a:t>
            </a:r>
            <a:endParaRPr lang="en-GB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>
                <a:sym typeface="+mn-ea"/>
              </a:rPr>
              <a:t>Modal verbs: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en-US"/>
              <a:t> These verbs </a:t>
            </a:r>
            <a:r>
              <a:rPr lang="en-US">
                <a:highlight>
                  <a:srgbClr val="FF00FF"/>
                </a:highlight>
              </a:rPr>
              <a:t>express possibility, necessity, ability, permission, </a:t>
            </a:r>
            <a:r>
              <a:rPr lang="en-US"/>
              <a:t>etc. Examples include can, could, may, might, shall, should, will, would, must, ought to, etc.</a:t>
            </a:r>
            <a:endParaRPr lang="en-US"/>
          </a:p>
          <a:p>
            <a:pPr marL="0" indent="0">
              <a:buNone/>
            </a:pPr>
            <a:r>
              <a:rPr lang="en-US"/>
              <a:t>Example sentence: You </a:t>
            </a:r>
            <a:r>
              <a:rPr lang="en-US">
                <a:highlight>
                  <a:srgbClr val="FF00FF"/>
                </a:highlight>
              </a:rPr>
              <a:t>should</a:t>
            </a:r>
            <a:r>
              <a:rPr lang="en-US"/>
              <a:t> listen to your parents.</a:t>
            </a:r>
            <a:endParaRPr lang="en-US"/>
          </a:p>
          <a:p>
            <a:pPr marL="0" indent="0">
              <a:buNone/>
            </a:pPr>
            <a:r>
              <a:rPr lang="en-GB" altLang="en-US"/>
              <a:t>you ought to go to the doctor.</a:t>
            </a:r>
            <a:endParaRPr lang="en-GB" altLang="en-US"/>
          </a:p>
          <a:p>
            <a:pPr marL="0" indent="0">
              <a:buNone/>
            </a:pPr>
            <a:r>
              <a:rPr lang="en-GB" altLang="en-US" sz="2000"/>
              <a:t>1. I would like to speak English well.</a:t>
            </a:r>
            <a:endParaRPr lang="en-GB" altLang="en-US" sz="2000"/>
          </a:p>
          <a:p>
            <a:pPr marL="0" indent="0">
              <a:buNone/>
            </a:pPr>
            <a:r>
              <a:rPr lang="en-GB" altLang="en-US" sz="2000"/>
              <a:t>2. I might study more.</a:t>
            </a:r>
            <a:endParaRPr lang="en-GB" altLang="en-US" sz="2000"/>
          </a:p>
          <a:p>
            <a:pPr marL="0" indent="0">
              <a:buNone/>
            </a:pPr>
            <a:r>
              <a:rPr lang="en-GB" altLang="en-US" sz="2000"/>
              <a:t>3. I will leave for Milano tonight.</a:t>
            </a:r>
            <a:endParaRPr lang="en-GB" altLang="en-US" sz="2000"/>
          </a:p>
          <a:p>
            <a:pPr marL="0" indent="0">
              <a:buNone/>
            </a:pPr>
            <a:r>
              <a:rPr lang="en-GB" altLang="en-US" sz="2000"/>
              <a:t>4. They should attend classes at the university.</a:t>
            </a:r>
            <a:endParaRPr lang="en-GB" altLang="en-US" sz="2000"/>
          </a:p>
          <a:p>
            <a:pPr marL="0" indent="0">
              <a:buNone/>
            </a:pPr>
            <a:r>
              <a:rPr lang="en-GB" altLang="en-US" sz="2000"/>
              <a:t>5. Lucia shall study more.</a:t>
            </a:r>
            <a:endParaRPr lang="en-GB" altLang="en-US" sz="2000"/>
          </a:p>
          <a:p>
            <a:pPr marL="0" indent="0">
              <a:buNone/>
            </a:pPr>
            <a:r>
              <a:rPr lang="en-GB" altLang="en-US" sz="2000"/>
              <a:t>6. They must think before they do something.</a:t>
            </a:r>
            <a:endParaRPr lang="en-GB" altLang="en-US" sz="2000"/>
          </a:p>
          <a:p>
            <a:pPr marL="0" indent="0">
              <a:buNone/>
            </a:pPr>
            <a:r>
              <a:rPr lang="en-GB" altLang="en-US" sz="2000"/>
              <a:t>7. They must think before they speak.</a:t>
            </a:r>
            <a:endParaRPr lang="en-GB" altLang="en-US" sz="20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GB" altLang="en-US"/>
              <a:t>Regular verbs</a:t>
            </a:r>
            <a:endParaRPr lang="en-GB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en-US"/>
              <a:t>Regular verbs follow a predictable pattern to form their past tense and past participle by adding </a:t>
            </a:r>
            <a:r>
              <a:rPr lang="en-US">
                <a:highlight>
                  <a:srgbClr val="FF00FF"/>
                </a:highlight>
              </a:rPr>
              <a:t>"-ed" or "-d"</a:t>
            </a:r>
            <a:r>
              <a:rPr lang="en-US"/>
              <a:t> to their base form. </a:t>
            </a:r>
            <a:endParaRPr lang="en-US"/>
          </a:p>
          <a:p>
            <a:pPr marL="0" indent="0">
              <a:buNone/>
            </a:pPr>
            <a:r>
              <a:rPr lang="en-US" sz="2400"/>
              <a:t>Example: walk, walked, </a:t>
            </a:r>
            <a:r>
              <a:rPr lang="en-US" sz="2400">
                <a:highlight>
                  <a:srgbClr val="FF0000"/>
                </a:highlight>
              </a:rPr>
              <a:t>walked.</a:t>
            </a:r>
            <a:endParaRPr lang="en-US" sz="2400"/>
          </a:p>
          <a:p>
            <a:pPr marL="0" indent="0">
              <a:buNone/>
            </a:pPr>
            <a:r>
              <a:rPr lang="en-GB" altLang="en-US" sz="2400">
                <a:highlight>
                  <a:srgbClr val="FF0000"/>
                </a:highlight>
              </a:rPr>
              <a:t>Give me a list or 6 words ending in ED or D</a:t>
            </a:r>
            <a:endParaRPr lang="en-GB" altLang="en-US" sz="2400">
              <a:highlight>
                <a:srgbClr val="FF0000"/>
              </a:highlight>
            </a:endParaRPr>
          </a:p>
          <a:p>
            <a:pPr marL="0" indent="0">
              <a:buNone/>
            </a:pPr>
            <a:r>
              <a:rPr lang="en-GB" altLang="en-US" sz="2400">
                <a:highlight>
                  <a:srgbClr val="FF0000"/>
                </a:highlight>
              </a:rPr>
              <a:t>1. I studied</a:t>
            </a:r>
            <a:endParaRPr lang="en-GB" altLang="en-US" sz="2400">
              <a:highlight>
                <a:srgbClr val="FF0000"/>
              </a:highlight>
            </a:endParaRPr>
          </a:p>
          <a:p>
            <a:pPr marL="0" indent="0">
              <a:buNone/>
            </a:pPr>
            <a:r>
              <a:rPr lang="en-GB" altLang="en-US" sz="2400">
                <a:highlight>
                  <a:srgbClr val="FF0000"/>
                </a:highlight>
              </a:rPr>
              <a:t>2. I played</a:t>
            </a:r>
            <a:endParaRPr lang="en-GB" altLang="en-US" sz="2400">
              <a:highlight>
                <a:srgbClr val="FF0000"/>
              </a:highlight>
            </a:endParaRPr>
          </a:p>
          <a:p>
            <a:pPr marL="0" indent="0">
              <a:buNone/>
            </a:pPr>
            <a:r>
              <a:rPr lang="en-GB" altLang="en-US" sz="2400">
                <a:highlight>
                  <a:srgbClr val="FF0000"/>
                </a:highlight>
              </a:rPr>
              <a:t>3. I arrived</a:t>
            </a:r>
            <a:endParaRPr lang="en-GB" altLang="en-US" sz="2400">
              <a:highlight>
                <a:srgbClr val="FF0000"/>
              </a:highlight>
            </a:endParaRPr>
          </a:p>
          <a:p>
            <a:pPr marL="0" indent="0">
              <a:buNone/>
            </a:pPr>
            <a:r>
              <a:rPr lang="en-GB" altLang="en-US" sz="2400">
                <a:highlight>
                  <a:srgbClr val="FF0000"/>
                </a:highlight>
              </a:rPr>
              <a:t>4. I finished</a:t>
            </a:r>
            <a:endParaRPr lang="en-GB" altLang="en-US" sz="2400">
              <a:highlight>
                <a:srgbClr val="FF0000"/>
              </a:highlight>
            </a:endParaRPr>
          </a:p>
          <a:p>
            <a:pPr marL="0" indent="0">
              <a:buNone/>
            </a:pPr>
            <a:r>
              <a:rPr lang="en-GB" altLang="en-US" sz="2400">
                <a:highlight>
                  <a:srgbClr val="FF0000"/>
                </a:highlight>
              </a:rPr>
              <a:t>5. I realised</a:t>
            </a:r>
            <a:endParaRPr lang="en-GB" altLang="en-US" sz="2400">
              <a:highlight>
                <a:srgbClr val="FF0000"/>
              </a:highlight>
            </a:endParaRPr>
          </a:p>
          <a:p>
            <a:pPr marL="0" indent="0">
              <a:buNone/>
            </a:pPr>
            <a:r>
              <a:rPr lang="en-GB" altLang="en-US" sz="2400">
                <a:highlight>
                  <a:srgbClr val="FF0000"/>
                </a:highlight>
              </a:rPr>
              <a:t>6. I traveled</a:t>
            </a:r>
            <a:endParaRPr lang="en-GB" altLang="en-US" sz="2400">
              <a:highlight>
                <a:srgbClr val="FF0000"/>
              </a:highligh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GB" altLang="en-US"/>
              <a:t>Irregular verbs</a:t>
            </a:r>
            <a:endParaRPr lang="en-GB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en-GB" altLang="en-US"/>
              <a:t>I</a:t>
            </a:r>
            <a:r>
              <a:rPr lang="en-US"/>
              <a:t>rregular verbs do not follow the regular pattern and have unique forms for the</a:t>
            </a:r>
            <a:r>
              <a:rPr lang="en-US">
                <a:highlight>
                  <a:srgbClr val="FF0000"/>
                </a:highlight>
              </a:rPr>
              <a:t> past tense and past participle.</a:t>
            </a:r>
            <a:r>
              <a:rPr lang="en-US"/>
              <a:t> Example: go, went, gone.</a:t>
            </a:r>
            <a:endParaRPr lang="en-US"/>
          </a:p>
          <a:p>
            <a:pPr marL="0" indent="0">
              <a:buNone/>
            </a:pPr>
            <a:r>
              <a:rPr lang="en-GB" altLang="en-US"/>
              <a:t>1. I go to the gym everyday.</a:t>
            </a:r>
            <a:endParaRPr lang="en-GB" altLang="en-US"/>
          </a:p>
          <a:p>
            <a:pPr marL="0" indent="0">
              <a:buNone/>
            </a:pPr>
            <a:endParaRPr lang="en-GB" altLang="en-US"/>
          </a:p>
          <a:p>
            <a:pPr marL="0" indent="0">
              <a:buNone/>
            </a:pPr>
            <a:r>
              <a:rPr lang="en-GB" altLang="en-US"/>
              <a:t>2. They went to Spain last year.</a:t>
            </a:r>
            <a:endParaRPr lang="en-GB" altLang="en-US"/>
          </a:p>
          <a:p>
            <a:pPr marL="0" indent="0">
              <a:buNone/>
            </a:pPr>
            <a:endParaRPr lang="en-GB" altLang="en-US"/>
          </a:p>
          <a:p>
            <a:pPr marL="0" indent="0">
              <a:buNone/>
            </a:pPr>
            <a:r>
              <a:rPr lang="en-GB" altLang="en-US"/>
              <a:t>3. They have gone to Milano for the weekend.</a:t>
            </a:r>
            <a:endParaRPr lang="en-GB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GB" altLang="en-US"/>
              <a:t>Lesson objectives</a:t>
            </a:r>
            <a:endParaRPr lang="en-GB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47520"/>
            <a:ext cx="10972800" cy="4380230"/>
          </a:xfrm>
        </p:spPr>
        <p:txBody>
          <a:bodyPr/>
          <a:p>
            <a:pPr marL="0" indent="0">
              <a:buNone/>
            </a:pPr>
            <a:r>
              <a:rPr lang="en-US"/>
              <a:t>By the end of this lesson, adult English students will be able to define verbs, identify different types of verbs, and understand their usage in sentences.</a:t>
            </a: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GB" altLang="en-US"/>
              <a:t>Define verbs</a:t>
            </a:r>
            <a:endParaRPr lang="en-GB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Verbs are essential parts of speech that show actions or states of being in a sentence. They are used to express what someone or something does, experiences, or undergoes. Verbs play a crucial role in conveying the main idea of a sentence.</a:t>
            </a:r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GB" altLang="en-US"/>
              <a:t>Action verbs</a:t>
            </a:r>
            <a:endParaRPr lang="en-GB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81760"/>
            <a:ext cx="10515600" cy="4795520"/>
          </a:xfrm>
        </p:spPr>
        <p:txBody>
          <a:bodyPr/>
          <a:p>
            <a:pPr marL="0" indent="0">
              <a:buNone/>
            </a:pPr>
            <a:r>
              <a:rPr lang="en-US"/>
              <a:t> These verbs describe physical or mental actions.</a:t>
            </a:r>
            <a:endParaRPr lang="en-US"/>
          </a:p>
          <a:p>
            <a:pPr marL="0" indent="0">
              <a:buNone/>
            </a:pPr>
            <a:r>
              <a:rPr lang="en-US"/>
              <a:t> Examples include run, jump, read, think, write, eat, etc.</a:t>
            </a: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/>
              <a:t>Example sentence: She reads books every day.</a:t>
            </a:r>
            <a:endParaRPr lang="en-US"/>
          </a:p>
          <a:p>
            <a:pPr marL="0" indent="0">
              <a:buNone/>
            </a:pPr>
            <a:r>
              <a:rPr lang="en-GB" altLang="en-US"/>
              <a:t>1. In Zurich there are lot’s of parks and many children jumps on the jumping castle. </a:t>
            </a:r>
            <a:endParaRPr lang="en-GB" altLang="en-US"/>
          </a:p>
          <a:p>
            <a:pPr marL="0" indent="0">
              <a:buNone/>
            </a:pPr>
            <a:endParaRPr lang="en-GB" altLang="en-US"/>
          </a:p>
          <a:p>
            <a:pPr marL="0" indent="0">
              <a:buNone/>
            </a:pPr>
            <a:r>
              <a:rPr lang="en-GB" altLang="en-US"/>
              <a:t>2. In the past I did many competitions where I use to run.</a:t>
            </a:r>
            <a:endParaRPr lang="en-GB" altLang="en-US"/>
          </a:p>
          <a:p>
            <a:pPr marL="0" indent="0">
              <a:buNone/>
            </a:pPr>
            <a:r>
              <a:rPr lang="en-GB" altLang="en-US"/>
              <a:t>against other competitors.</a:t>
            </a:r>
            <a:endParaRPr lang="en-US"/>
          </a:p>
          <a:p>
            <a:pPr marL="0" indent="0">
              <a:buNone/>
            </a:pPr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0410" y="163830"/>
            <a:ext cx="10515600" cy="764540"/>
          </a:xfrm>
        </p:spPr>
        <p:txBody>
          <a:bodyPr/>
          <a:p>
            <a:r>
              <a:rPr lang="en-GB" altLang="en-US"/>
              <a:t>Activity</a:t>
            </a:r>
            <a:endParaRPr lang="en-GB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27735"/>
            <a:ext cx="10515600" cy="5833745"/>
          </a:xfrm>
        </p:spPr>
        <p:txBody>
          <a:bodyPr>
            <a:noAutofit/>
          </a:bodyPr>
          <a:p>
            <a:r>
              <a:rPr lang="en-US" sz="1400"/>
              <a:t>Sally _____ a delicious meal for her friends last night.</a:t>
            </a:r>
            <a:endParaRPr lang="en-US" sz="1400"/>
          </a:p>
          <a:p>
            <a:pPr marL="0" indent="0">
              <a:buNone/>
            </a:pPr>
            <a:r>
              <a:rPr lang="en-US" sz="1400">
                <a:highlight>
                  <a:srgbClr val="00FFFF"/>
                </a:highlight>
              </a:rPr>
              <a:t>a) cooked b) eats c) sleep d) ran</a:t>
            </a:r>
            <a:endParaRPr lang="en-US" sz="1400">
              <a:highlight>
                <a:srgbClr val="00FFFF"/>
              </a:highlight>
            </a:endParaRPr>
          </a:p>
          <a:p>
            <a:r>
              <a:rPr lang="en-US" sz="1400"/>
              <a:t>Tom ______ to school every morning.</a:t>
            </a:r>
            <a:endParaRPr lang="en-US" sz="1400"/>
          </a:p>
          <a:p>
            <a:pPr marL="0" indent="0">
              <a:buNone/>
            </a:pPr>
            <a:r>
              <a:rPr lang="en-US" sz="1400">
                <a:highlight>
                  <a:srgbClr val="FFFF00"/>
                </a:highlight>
              </a:rPr>
              <a:t>a) dances b) drives c) reads d) walks</a:t>
            </a:r>
            <a:endParaRPr lang="en-US" sz="1400">
              <a:highlight>
                <a:srgbClr val="FFFF00"/>
              </a:highlight>
            </a:endParaRPr>
          </a:p>
          <a:p>
            <a:r>
              <a:rPr lang="en-US" sz="1400"/>
              <a:t>The teacher _____ the students to work on their group project.</a:t>
            </a:r>
            <a:endParaRPr lang="en-US" sz="1400"/>
          </a:p>
          <a:p>
            <a:pPr marL="0" indent="0">
              <a:buNone/>
            </a:pPr>
            <a:r>
              <a:rPr lang="en-US" sz="1400">
                <a:highlight>
                  <a:srgbClr val="FFFF00"/>
                </a:highlight>
              </a:rPr>
              <a:t>a) watches b) sings c) encourages d) sleeps</a:t>
            </a:r>
            <a:endParaRPr lang="en-US" sz="1400">
              <a:highlight>
                <a:srgbClr val="FFFF00"/>
              </a:highlight>
            </a:endParaRPr>
          </a:p>
          <a:p>
            <a:pPr marL="0" indent="0">
              <a:buNone/>
            </a:pPr>
            <a:r>
              <a:rPr lang="en-US" sz="1400"/>
              <a:t>James ______ the marathon and finished in first place.</a:t>
            </a:r>
            <a:endParaRPr lang="en-US" sz="1400"/>
          </a:p>
          <a:p>
            <a:pPr marL="0" indent="0">
              <a:buNone/>
            </a:pPr>
            <a:r>
              <a:rPr lang="en-US" sz="1400">
                <a:highlight>
                  <a:srgbClr val="FFFF00"/>
                </a:highlight>
              </a:rPr>
              <a:t>a) swims b) wins c) cries d) paints</a:t>
            </a:r>
            <a:endParaRPr lang="en-US" sz="1400">
              <a:highlight>
                <a:srgbClr val="FFFF00"/>
              </a:highlight>
            </a:endParaRPr>
          </a:p>
          <a:p>
            <a:pPr marL="0" indent="0">
              <a:buNone/>
            </a:pPr>
            <a:r>
              <a:rPr lang="en-US" sz="1400"/>
              <a:t>The dog _____ its tail when it is happy.</a:t>
            </a:r>
            <a:endParaRPr lang="en-US" sz="1400"/>
          </a:p>
          <a:p>
            <a:pPr marL="0" indent="0">
              <a:buNone/>
            </a:pPr>
            <a:r>
              <a:rPr lang="en-US" sz="1400">
                <a:highlight>
                  <a:srgbClr val="FFFF00"/>
                </a:highlight>
              </a:rPr>
              <a:t>a) writes b) barks c) draws d) wags</a:t>
            </a:r>
            <a:endParaRPr lang="en-US" sz="1400">
              <a:highlight>
                <a:srgbClr val="FFFF00"/>
              </a:highlight>
            </a:endParaRPr>
          </a:p>
          <a:p>
            <a:pPr marL="0" indent="0">
              <a:buNone/>
            </a:pPr>
            <a:r>
              <a:rPr lang="en-US" sz="1400"/>
              <a:t>Sarah ______ the piano beautifully.</a:t>
            </a:r>
            <a:endParaRPr lang="en-US" sz="1400"/>
          </a:p>
          <a:p>
            <a:pPr marL="0" indent="0">
              <a:buNone/>
            </a:pPr>
            <a:r>
              <a:rPr lang="en-US" sz="1400">
                <a:highlight>
                  <a:srgbClr val="FFFF00"/>
                </a:highlight>
              </a:rPr>
              <a:t>a) sings b) plays c) studies d) cooks 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The children ______ in the park all afternoon.</a:t>
            </a:r>
            <a:endParaRPr lang="en-US" sz="1400"/>
          </a:p>
          <a:p>
            <a:pPr marL="0" indent="0">
              <a:buNone/>
            </a:pPr>
            <a:r>
              <a:rPr lang="en-US" sz="1400">
                <a:highlight>
                  <a:srgbClr val="FFFF00"/>
                </a:highlight>
              </a:rPr>
              <a:t>a) sleeps b) reads c) runs d) talks </a:t>
            </a:r>
            <a:endParaRPr lang="en-US" sz="1400">
              <a:highlight>
                <a:srgbClr val="FFFF00"/>
              </a:highlight>
            </a:endParaRPr>
          </a:p>
          <a:p>
            <a:pPr marL="0" indent="0">
              <a:buNone/>
            </a:pPr>
            <a:r>
              <a:rPr lang="en-US" sz="1400"/>
              <a:t>My brother _____ his homework before dinner.</a:t>
            </a:r>
            <a:endParaRPr lang="en-US" sz="1400"/>
          </a:p>
          <a:p>
            <a:pPr marL="0" indent="0">
              <a:buNone/>
            </a:pPr>
            <a:r>
              <a:rPr lang="en-US" sz="1400">
                <a:highlight>
                  <a:srgbClr val="FFFF00"/>
                </a:highlight>
              </a:rPr>
              <a:t>a) dances b) completes c) thinks d) jumps</a:t>
            </a:r>
            <a:endParaRPr lang="en-US" sz="1400">
              <a:highlight>
                <a:srgbClr val="FFFF00"/>
              </a:highlight>
            </a:endParaRPr>
          </a:p>
          <a:p>
            <a:pPr marL="0" indent="0">
              <a:buNone/>
            </a:pPr>
            <a:r>
              <a:rPr lang="en-US" sz="1400"/>
              <a:t>The bird ______ high in the sky.</a:t>
            </a:r>
            <a:endParaRPr lang="en-US" sz="1400"/>
          </a:p>
          <a:p>
            <a:pPr marL="0" indent="0">
              <a:buNone/>
            </a:pPr>
            <a:r>
              <a:rPr lang="en-US" sz="1400">
                <a:highlight>
                  <a:srgbClr val="FFFF00"/>
                </a:highlight>
              </a:rPr>
              <a:t>a) flies b) eats c) sleeps d) laughs </a:t>
            </a:r>
            <a:endParaRPr lang="en-US" sz="1400">
              <a:highlight>
                <a:srgbClr val="FFFF00"/>
              </a:highlight>
            </a:endParaRPr>
          </a:p>
          <a:p>
            <a:pPr marL="0" indent="0">
              <a:buNone/>
            </a:pPr>
            <a:r>
              <a:rPr lang="en-US" sz="1400"/>
              <a:t>The cat ______ the mouse around the house.</a:t>
            </a:r>
            <a:endParaRPr lang="en-US" sz="1400"/>
          </a:p>
          <a:p>
            <a:pPr marL="0" indent="0">
              <a:buNone/>
            </a:pPr>
            <a:r>
              <a:rPr lang="en-US" sz="1400">
                <a:highlight>
                  <a:srgbClr val="00FFFF"/>
                </a:highlight>
              </a:rPr>
              <a:t>a) watches b) chases c) swims d) sings</a:t>
            </a:r>
            <a:r>
              <a:rPr lang="en-US" sz="1400">
                <a:highlight>
                  <a:srgbClr val="FFFF00"/>
                </a:highlight>
              </a:rPr>
              <a:t> </a:t>
            </a:r>
            <a:endParaRPr lang="en-US" sz="1400">
              <a:highlight>
                <a:srgbClr val="FFFF00"/>
              </a:highligh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GB" altLang="en-US"/>
              <a:t>Linking verbs</a:t>
            </a:r>
            <a:endParaRPr lang="en-GB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en-US"/>
              <a:t> These verbs </a:t>
            </a:r>
            <a:r>
              <a:rPr lang="en-US">
                <a:highlight>
                  <a:srgbClr val="00FFFF"/>
                </a:highlight>
              </a:rPr>
              <a:t>connect the subject</a:t>
            </a:r>
            <a:r>
              <a:rPr lang="en-US"/>
              <a:t> of a sentence </a:t>
            </a:r>
            <a:r>
              <a:rPr lang="en-US">
                <a:highlight>
                  <a:srgbClr val="00FFFF"/>
                </a:highlight>
              </a:rPr>
              <a:t>to a subject complement</a:t>
            </a:r>
            <a:r>
              <a:rPr lang="en-US"/>
              <a:t>, which </a:t>
            </a:r>
            <a:r>
              <a:rPr lang="en-US">
                <a:highlight>
                  <a:srgbClr val="00FF00"/>
                </a:highlight>
              </a:rPr>
              <a:t>can be a noun, pronoun, or adjective</a:t>
            </a:r>
            <a:r>
              <a:rPr lang="en-US"/>
              <a:t> that</a:t>
            </a:r>
            <a:r>
              <a:rPr lang="en-US">
                <a:highlight>
                  <a:srgbClr val="00FF00"/>
                </a:highlight>
              </a:rPr>
              <a:t> renames or describes the subject</a:t>
            </a:r>
            <a:r>
              <a:rPr lang="en-US"/>
              <a:t>. </a:t>
            </a:r>
            <a:endParaRPr lang="en-US"/>
          </a:p>
          <a:p>
            <a:pPr marL="0" indent="0">
              <a:buNone/>
            </a:pPr>
            <a:r>
              <a:rPr lang="en-US"/>
              <a:t>Common linking verbs include be, become, seem, look, feel, etc.</a:t>
            </a: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/>
              <a:t>Example sentence: S</a:t>
            </a:r>
            <a:r>
              <a:rPr lang="en-GB" altLang="en-US"/>
              <a:t>haakira</a:t>
            </a:r>
            <a:r>
              <a:rPr lang="en-US"/>
              <a:t> is a teacher.</a:t>
            </a:r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GB" altLang="en-US"/>
              <a:t>Linking verbs activity</a:t>
            </a:r>
            <a:endParaRPr lang="en-GB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p>
            <a:pPr marL="0" indent="0">
              <a:buNone/>
            </a:pPr>
            <a:r>
              <a:rPr lang="en-US" sz="2400">
                <a:highlight>
                  <a:srgbClr val="00FFFF"/>
                </a:highlight>
              </a:rPr>
              <a:t>Word Bank: am, is, are, was, were, be, being, been, become, becomes</a:t>
            </a:r>
            <a:endParaRPr lang="en-US" sz="2400">
              <a:highlight>
                <a:srgbClr val="00FFFF"/>
              </a:highlight>
            </a:endParaRPr>
          </a:p>
          <a:p>
            <a:r>
              <a:rPr lang="en-US" sz="2400"/>
              <a:t>She _____ a doctor.</a:t>
            </a:r>
            <a:endParaRPr lang="en-US" sz="2400"/>
          </a:p>
          <a:p>
            <a:r>
              <a:rPr lang="en-US" sz="2400"/>
              <a:t>We _____ hungry.</a:t>
            </a:r>
            <a:endParaRPr lang="en-US" sz="2400"/>
          </a:p>
          <a:p>
            <a:r>
              <a:rPr lang="en-US" sz="2400"/>
              <a:t>I _____ happy.</a:t>
            </a:r>
            <a:endParaRPr lang="en-US" sz="2400"/>
          </a:p>
          <a:p>
            <a:r>
              <a:rPr lang="en-US" sz="2400"/>
              <a:t>The cat _____ on the roof.</a:t>
            </a:r>
            <a:endParaRPr lang="en-US" sz="2400"/>
          </a:p>
          <a:p>
            <a:r>
              <a:rPr lang="en-US" sz="2400"/>
              <a:t>They _____ late for the meeting.</a:t>
            </a:r>
            <a:endParaRPr lang="en-US" sz="2400"/>
          </a:p>
          <a:p>
            <a:r>
              <a:rPr lang="en-US" sz="2400"/>
              <a:t>He _____ so tired.</a:t>
            </a:r>
            <a:endParaRPr lang="en-US" sz="2400"/>
          </a:p>
          <a:p>
            <a:r>
              <a:rPr lang="en-US" sz="2400"/>
              <a:t>The cake</a:t>
            </a:r>
            <a:r>
              <a:rPr lang="en-US" sz="2400">
                <a:highlight>
                  <a:srgbClr val="00FF00"/>
                </a:highlight>
              </a:rPr>
              <a:t> </a:t>
            </a:r>
            <a:r>
              <a:rPr lang="en-GB" altLang="en-US" sz="2400">
                <a:highlight>
                  <a:srgbClr val="00FF00"/>
                </a:highlight>
              </a:rPr>
              <a:t>is</a:t>
            </a:r>
            <a:r>
              <a:rPr lang="en-US" sz="2400"/>
              <a:t> delicious.</a:t>
            </a:r>
            <a:r>
              <a:rPr lang="en-GB" altLang="en-US" sz="2400"/>
              <a:t> </a:t>
            </a:r>
            <a:endParaRPr lang="en-GB" altLang="en-US" sz="2400"/>
          </a:p>
          <a:p>
            <a:r>
              <a:rPr lang="en-GB" altLang="en-US" sz="2400"/>
              <a:t>Yesterday simon and I went out for dinner the cake </a:t>
            </a:r>
            <a:r>
              <a:rPr lang="en-GB" altLang="en-US" sz="2400">
                <a:highlight>
                  <a:srgbClr val="00FF00"/>
                </a:highlight>
              </a:rPr>
              <a:t>was</a:t>
            </a:r>
            <a:r>
              <a:rPr lang="en-GB" altLang="en-US" sz="2400"/>
              <a:t> delicious</a:t>
            </a:r>
            <a:endParaRPr lang="en-US" sz="2400"/>
          </a:p>
          <a:p>
            <a:r>
              <a:rPr lang="en-US" sz="2400"/>
              <a:t>The flowers _____ beautiful.</a:t>
            </a:r>
            <a:endParaRPr lang="en-US" sz="2400"/>
          </a:p>
          <a:p>
            <a:r>
              <a:rPr lang="en-US" sz="2400"/>
              <a:t>The movie _____ boring.</a:t>
            </a:r>
            <a:endParaRPr lang="en-US" sz="2400"/>
          </a:p>
          <a:p>
            <a:r>
              <a:rPr lang="en-US" sz="2400"/>
              <a:t>The children _____ excited for their trip.</a:t>
            </a:r>
            <a:endParaRPr lang="en-US" sz="2400"/>
          </a:p>
          <a:p>
            <a:endParaRPr lang="en-US" sz="24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>
                <a:sym typeface="+mn-ea"/>
              </a:rPr>
              <a:t>Auxiliary verbs: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en-US"/>
              <a:t> These verbs </a:t>
            </a:r>
            <a:r>
              <a:rPr lang="en-US">
                <a:highlight>
                  <a:srgbClr val="00FF00"/>
                </a:highlight>
              </a:rPr>
              <a:t>help main verbs express tense</a:t>
            </a:r>
            <a:r>
              <a:rPr lang="en-US"/>
              <a:t>, voice, mood, or aspect. The most common auxiliary verbs are be (am, is, are, was, were), have (has, have, had), and do (does, do, did</a:t>
            </a:r>
            <a:r>
              <a:rPr lang="en-GB" altLang="en-US"/>
              <a:t>, must,can)</a:t>
            </a:r>
            <a:endParaRPr lang="en-US"/>
          </a:p>
          <a:p>
            <a:pPr marL="0" indent="0">
              <a:buNone/>
            </a:pPr>
            <a:r>
              <a:rPr lang="en-US"/>
              <a:t>Example sentence: They have been practicing for the competition.</a:t>
            </a:r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lang="en-GB" altLang="en-US"/>
              <a:t>Auxiliary verbs activity</a:t>
            </a:r>
            <a:br>
              <a:rPr lang="en-GB" altLang="en-US"/>
            </a:br>
            <a:r>
              <a:rPr lang="en-GB" altLang="en-US">
                <a:highlight>
                  <a:srgbClr val="00FF00"/>
                </a:highlight>
              </a:rPr>
              <a:t>can and must</a:t>
            </a:r>
            <a:endParaRPr lang="en-GB" altLang="en-US">
              <a:highlight>
                <a:srgbClr val="00FF00"/>
              </a:highligh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35000"/>
          </a:bodyPr>
          <a:p>
            <a:pPr marL="0" indent="0">
              <a:buNone/>
            </a:pPr>
            <a:r>
              <a:rPr lang="en-US" sz="5600"/>
              <a:t>1.</a:t>
            </a:r>
            <a:r>
              <a:rPr lang="en-US" sz="6855"/>
              <a:t> I _____ eat ice cream every day. </a:t>
            </a:r>
            <a:endParaRPr lang="en-US" sz="6855"/>
          </a:p>
          <a:p>
            <a:pPr marL="0" indent="0">
              <a:buNone/>
            </a:pPr>
            <a:r>
              <a:rPr lang="en-US" sz="6855"/>
              <a:t>2. She _____ swim very fast. </a:t>
            </a:r>
            <a:endParaRPr lang="en-US" sz="6855"/>
          </a:p>
          <a:p>
            <a:pPr marL="0" indent="0">
              <a:buNone/>
            </a:pPr>
            <a:r>
              <a:rPr lang="en-US" sz="6855"/>
              <a:t>3. They _____ go to the party if they want. </a:t>
            </a:r>
            <a:endParaRPr lang="en-US" sz="6855"/>
          </a:p>
          <a:p>
            <a:pPr marL="0" indent="0">
              <a:buNone/>
            </a:pPr>
            <a:r>
              <a:rPr lang="en-US" sz="6855"/>
              <a:t>4. He _____ study for the test. </a:t>
            </a:r>
            <a:endParaRPr lang="en-US" sz="6855"/>
          </a:p>
          <a:p>
            <a:pPr marL="0" indent="0">
              <a:buNone/>
            </a:pPr>
            <a:r>
              <a:rPr lang="en-US" sz="6855"/>
              <a:t>5. We _____ clean our room before going out. </a:t>
            </a:r>
            <a:endParaRPr lang="en-US" sz="6855"/>
          </a:p>
          <a:p>
            <a:pPr marL="0" indent="0">
              <a:buNone/>
            </a:pPr>
            <a:r>
              <a:rPr lang="en-US" sz="6855"/>
              <a:t>6. You _____ help your parents with the chores. </a:t>
            </a:r>
            <a:endParaRPr lang="en-US" sz="6855"/>
          </a:p>
          <a:p>
            <a:pPr marL="0" indent="0">
              <a:buNone/>
            </a:pPr>
            <a:r>
              <a:rPr lang="en-US" sz="6855"/>
              <a:t>7. She _____ play the guitar very well. </a:t>
            </a:r>
            <a:endParaRPr lang="en-US" sz="6855"/>
          </a:p>
          <a:p>
            <a:pPr marL="0" indent="0">
              <a:buNone/>
            </a:pPr>
            <a:r>
              <a:rPr lang="en-US" sz="6855"/>
              <a:t>8. They _____ come to the concert with us. </a:t>
            </a:r>
            <a:endParaRPr lang="en-US" sz="6855"/>
          </a:p>
          <a:p>
            <a:pPr marL="0" indent="0">
              <a:buNone/>
            </a:pPr>
            <a:r>
              <a:rPr lang="en-US" sz="6855"/>
              <a:t>9. We _____ finish the project by tomorrow. </a:t>
            </a:r>
            <a:endParaRPr lang="en-US" sz="6855"/>
          </a:p>
          <a:p>
            <a:pPr marL="0" indent="0">
              <a:buNone/>
            </a:pPr>
            <a:r>
              <a:rPr lang="en-US" sz="6855"/>
              <a:t>10. I _____ speak two languages fluently. </a:t>
            </a:r>
            <a:endParaRPr lang="en-US" sz="6855"/>
          </a:p>
          <a:p>
            <a:endParaRPr lang="en-US" sz="6855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ommunications and Dialogues">
  <a:themeElements>
    <a:clrScheme name="Communications and Dialogue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66CC"/>
      </a:accent1>
      <a:accent2>
        <a:srgbClr val="3399FF"/>
      </a:accent2>
      <a:accent3>
        <a:srgbClr val="FFFFFF"/>
      </a:accent3>
      <a:accent4>
        <a:srgbClr val="000000"/>
      </a:accent4>
      <a:accent5>
        <a:srgbClr val="AAB8E2"/>
      </a:accent5>
      <a:accent6>
        <a:srgbClr val="2D8AE7"/>
      </a:accent6>
      <a:hlink>
        <a:srgbClr val="CC3300"/>
      </a:hlink>
      <a:folHlink>
        <a:srgbClr val="996600"/>
      </a:folHlink>
    </a:clrScheme>
    <a:fontScheme name="Communications and Dialogue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Communications and Dialogu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66CC"/>
        </a:accent1>
        <a:accent2>
          <a:srgbClr val="3399FF"/>
        </a:accent2>
        <a:accent3>
          <a:srgbClr val="FFFFFF"/>
        </a:accent3>
        <a:accent4>
          <a:srgbClr val="000000"/>
        </a:accent4>
        <a:accent5>
          <a:srgbClr val="AAB8E2"/>
        </a:accent5>
        <a:accent6>
          <a:srgbClr val="2D8AE7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4018</Words>
  <Application>WPS Presentation</Application>
  <PresentationFormat>Widescreen</PresentationFormat>
  <Paragraphs>123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0" baseType="lpstr">
      <vt:lpstr>Arial</vt:lpstr>
      <vt:lpstr>SimSun</vt:lpstr>
      <vt:lpstr>Wingdings</vt:lpstr>
      <vt:lpstr>Arial Unicode MS</vt:lpstr>
      <vt:lpstr>Calibri Light</vt:lpstr>
      <vt:lpstr>Calibri</vt:lpstr>
      <vt:lpstr>Microsoft YaHei</vt:lpstr>
      <vt:lpstr>Communications and Dialogues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Grammar</dc:title>
  <dc:creator>user</dc:creator>
  <cp:lastModifiedBy>user</cp:lastModifiedBy>
  <cp:revision>1</cp:revision>
  <dcterms:created xsi:type="dcterms:W3CDTF">2023-12-14T10:04:54Z</dcterms:created>
  <dcterms:modified xsi:type="dcterms:W3CDTF">2023-12-14T10:04:54Z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F7863D015F664E49A84CAB64FD05E3B8_11</vt:lpwstr>
  </property>
  <property fmtid="{D5CDD505-2E9C-101B-9397-08002B2CF9AE}" pid="3" name="KSOProductBuildVer">
    <vt:lpwstr>1033-12.2.0.13359</vt:lpwstr>
  </property>
</Properties>
</file>