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Shrikhand" charset="1" panose="02000000000000000000"/>
      <p:regular r:id="rId13"/>
    </p:embeddedFont>
    <p:embeddedFont>
      <p:font typeface="Adlery Pro" charset="1" panose="00000000000000000000"/>
      <p:regular r:id="rId14"/>
    </p:embeddedFont>
    <p:embeddedFont>
      <p:font typeface="Roboto Bold" charset="1" panose="02000000000000000000"/>
      <p:regular r:id="rId15"/>
    </p:embeddedFont>
    <p:embeddedFont>
      <p:font typeface="League Spartan" charset="1" panose="00000800000000000000"/>
      <p:regular r:id="rId16"/>
    </p:embeddedFont>
    <p:embeddedFont>
      <p:font typeface="Poppins" charset="1" panose="00000500000000000000"/>
      <p:regular r:id="rId17"/>
    </p:embeddedFont>
    <p:embeddedFont>
      <p:font typeface="Canva Sans" charset="1" panose="020B0503030501040103"/>
      <p:regular r:id="rId18"/>
    </p:embeddedFont>
    <p:embeddedFont>
      <p:font typeface="Canva Sans Bold" charset="1" panose="020B0803030501040103"/>
      <p:regular r:id="rId19"/>
    </p:embeddedFont>
    <p:embeddedFont>
      <p:font typeface="Canva Sans Italics" charset="1" panose="020B0503030501040103"/>
      <p:regular r:id="rId20"/>
    </p:embeddedFont>
    <p:embeddedFont>
      <p:font typeface="Archivo Black" charset="1" panose="020B0A03020202020B04"/>
      <p:regular r:id="rId21"/>
    </p:embeddedFont>
    <p:embeddedFont>
      <p:font typeface="Roboto" charset="1" panose="02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embeddings/oleObject1.bin" Type="http://schemas.openxmlformats.org/officeDocument/2006/relationships/oleObjec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18.jpe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5.png" Type="http://schemas.openxmlformats.org/officeDocument/2006/relationships/image"/><Relationship Id="rId8" Target="../media/image15.jpeg" Type="http://schemas.openxmlformats.org/officeDocument/2006/relationships/image"/><Relationship Id="rId9" Target="../media/image1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04878" y="2832148"/>
            <a:ext cx="18897757" cy="5304984"/>
            <a:chOff x="0" y="0"/>
            <a:chExt cx="7382442" cy="20724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8260" y="48260"/>
              <a:ext cx="7334182" cy="2024141"/>
            </a:xfrm>
            <a:custGeom>
              <a:avLst/>
              <a:gdLst/>
              <a:ahLst/>
              <a:cxnLst/>
              <a:rect r="r" b="b" t="t" l="l"/>
              <a:pathLst>
                <a:path h="2024141" w="7334182">
                  <a:moveTo>
                    <a:pt x="0" y="0"/>
                  </a:moveTo>
                  <a:lnTo>
                    <a:pt x="7334182" y="0"/>
                  </a:lnTo>
                  <a:lnTo>
                    <a:pt x="7334182" y="2024141"/>
                  </a:lnTo>
                  <a:lnTo>
                    <a:pt x="0" y="2024141"/>
                  </a:lnTo>
                  <a:close/>
                </a:path>
              </a:pathLst>
            </a:custGeom>
            <a:solidFill>
              <a:srgbClr val="040403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350" y="6350"/>
              <a:ext cx="7334182" cy="2024141"/>
            </a:xfrm>
            <a:custGeom>
              <a:avLst/>
              <a:gdLst/>
              <a:ahLst/>
              <a:cxnLst/>
              <a:rect r="r" b="b" t="t" l="l"/>
              <a:pathLst>
                <a:path h="2024141" w="7334182">
                  <a:moveTo>
                    <a:pt x="0" y="0"/>
                  </a:moveTo>
                  <a:lnTo>
                    <a:pt x="7334182" y="0"/>
                  </a:lnTo>
                  <a:lnTo>
                    <a:pt x="7334182" y="2024141"/>
                  </a:lnTo>
                  <a:lnTo>
                    <a:pt x="0" y="202414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346882" cy="2036841"/>
            </a:xfrm>
            <a:custGeom>
              <a:avLst/>
              <a:gdLst/>
              <a:ahLst/>
              <a:cxnLst/>
              <a:rect r="r" b="b" t="t" l="l"/>
              <a:pathLst>
                <a:path h="2036841" w="7346882">
                  <a:moveTo>
                    <a:pt x="7346882" y="2036841"/>
                  </a:moveTo>
                  <a:lnTo>
                    <a:pt x="0" y="2036841"/>
                  </a:lnTo>
                  <a:lnTo>
                    <a:pt x="0" y="0"/>
                  </a:lnTo>
                  <a:lnTo>
                    <a:pt x="7346882" y="0"/>
                  </a:lnTo>
                  <a:lnTo>
                    <a:pt x="7346882" y="2036841"/>
                  </a:lnTo>
                  <a:close/>
                  <a:moveTo>
                    <a:pt x="12700" y="2024141"/>
                  </a:moveTo>
                  <a:lnTo>
                    <a:pt x="7334182" y="2024141"/>
                  </a:lnTo>
                  <a:lnTo>
                    <a:pt x="7334182" y="12700"/>
                  </a:lnTo>
                  <a:lnTo>
                    <a:pt x="12700" y="12700"/>
                  </a:lnTo>
                  <a:lnTo>
                    <a:pt x="12700" y="2024141"/>
                  </a:lnTo>
                  <a:close/>
                </a:path>
              </a:pathLst>
            </a:custGeom>
            <a:solidFill>
              <a:srgbClr val="1A3B74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30605" y="3612093"/>
            <a:ext cx="15979236" cy="1990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508"/>
              </a:lnSpc>
            </a:pPr>
            <a:r>
              <a:rPr lang="en-US" sz="16120" spc="806">
                <a:solidFill>
                  <a:srgbClr val="041E4C"/>
                </a:solidFill>
                <a:latin typeface="Shrikhand"/>
                <a:ea typeface="Shrikhand"/>
                <a:cs typeface="Shrikhand"/>
                <a:sym typeface="Shrikhand"/>
              </a:rPr>
              <a:t>English Class</a:t>
            </a:r>
          </a:p>
        </p:txBody>
      </p:sp>
      <p:sp>
        <p:nvSpPr>
          <p:cNvPr name="AutoShape 7" id="7"/>
          <p:cNvSpPr/>
          <p:nvPr/>
        </p:nvSpPr>
        <p:spPr>
          <a:xfrm>
            <a:off x="3829970" y="5491162"/>
            <a:ext cx="10999818" cy="23812"/>
          </a:xfrm>
          <a:prstGeom prst="line">
            <a:avLst/>
          </a:prstGeom>
          <a:ln cap="flat" w="47625">
            <a:solidFill>
              <a:srgbClr val="8C4C00">
                <a:alpha val="86667"/>
              </a:srgbClr>
            </a:solidFill>
            <a:prstDash val="solid"/>
            <a:headEnd type="diamond" len="lg" w="lg"/>
            <a:tailEnd type="diamond" len="lg" w="lg"/>
          </a:ln>
        </p:spPr>
      </p:sp>
      <p:sp>
        <p:nvSpPr>
          <p:cNvPr name="Freeform 8" id="8"/>
          <p:cNvSpPr/>
          <p:nvPr/>
        </p:nvSpPr>
        <p:spPr>
          <a:xfrm flipH="false" flipV="false" rot="-3002856">
            <a:off x="16253806" y="3619944"/>
            <a:ext cx="4068387" cy="3602372"/>
          </a:xfrm>
          <a:custGeom>
            <a:avLst/>
            <a:gdLst/>
            <a:ahLst/>
            <a:cxnLst/>
            <a:rect r="r" b="b" t="t" l="l"/>
            <a:pathLst>
              <a:path h="3602372" w="4068387">
                <a:moveTo>
                  <a:pt x="0" y="0"/>
                </a:moveTo>
                <a:lnTo>
                  <a:pt x="4068388" y="0"/>
                </a:lnTo>
                <a:lnTo>
                  <a:pt x="4068388" y="3602373"/>
                </a:lnTo>
                <a:lnTo>
                  <a:pt x="0" y="3602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21299" y="5421130"/>
            <a:ext cx="2901016" cy="2610915"/>
          </a:xfrm>
          <a:custGeom>
            <a:avLst/>
            <a:gdLst/>
            <a:ahLst/>
            <a:cxnLst/>
            <a:rect r="r" b="b" t="t" l="l"/>
            <a:pathLst>
              <a:path h="2610915" w="2901016">
                <a:moveTo>
                  <a:pt x="0" y="0"/>
                </a:moveTo>
                <a:lnTo>
                  <a:pt x="2901016" y="0"/>
                </a:lnTo>
                <a:lnTo>
                  <a:pt x="2901016" y="2610915"/>
                </a:lnTo>
                <a:lnTo>
                  <a:pt x="0" y="2610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062784" y="0"/>
            <a:ext cx="4225216" cy="1688623"/>
          </a:xfrm>
          <a:custGeom>
            <a:avLst/>
            <a:gdLst/>
            <a:ahLst/>
            <a:cxnLst/>
            <a:rect r="r" b="b" t="t" l="l"/>
            <a:pathLst>
              <a:path h="1688623" w="4225216">
                <a:moveTo>
                  <a:pt x="0" y="0"/>
                </a:moveTo>
                <a:lnTo>
                  <a:pt x="4225216" y="0"/>
                </a:lnTo>
                <a:lnTo>
                  <a:pt x="4225216" y="1688623"/>
                </a:lnTo>
                <a:lnTo>
                  <a:pt x="0" y="16886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57143" r="0" b="-93073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-699260">
            <a:off x="4938454" y="5499209"/>
            <a:ext cx="1508455" cy="872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7"/>
              </a:lnSpc>
            </a:pPr>
            <a:r>
              <a:rPr lang="en-US" sz="4212">
                <a:solidFill>
                  <a:srgbClr val="8C4C00"/>
                </a:solidFill>
                <a:latin typeface="Shrikhand"/>
                <a:ea typeface="Shrikhand"/>
                <a:cs typeface="Shrikhand"/>
                <a:sym typeface="Shrikhand"/>
              </a:rPr>
              <a:t>with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033089" y="6169602"/>
            <a:ext cx="5176420" cy="1293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65"/>
              </a:lnSpc>
            </a:pPr>
            <a:r>
              <a:rPr lang="en-US" sz="7189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Teacher Mady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9148" r="0" b="-914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17675" y="0"/>
            <a:ext cx="805519" cy="2673350"/>
            <a:chOff x="0" y="0"/>
            <a:chExt cx="212153" cy="7040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2153" cy="704092"/>
            </a:xfrm>
            <a:custGeom>
              <a:avLst/>
              <a:gdLst/>
              <a:ahLst/>
              <a:cxnLst/>
              <a:rect r="r" b="b" t="t" l="l"/>
              <a:pathLst>
                <a:path h="704092" w="212153">
                  <a:moveTo>
                    <a:pt x="0" y="0"/>
                  </a:moveTo>
                  <a:lnTo>
                    <a:pt x="212153" y="0"/>
                  </a:lnTo>
                  <a:lnTo>
                    <a:pt x="212153" y="704092"/>
                  </a:lnTo>
                  <a:lnTo>
                    <a:pt x="0" y="704092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12153" cy="7517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717675" y="8224827"/>
            <a:ext cx="805519" cy="2673350"/>
            <a:chOff x="0" y="0"/>
            <a:chExt cx="212153" cy="70409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2153" cy="704092"/>
            </a:xfrm>
            <a:custGeom>
              <a:avLst/>
              <a:gdLst/>
              <a:ahLst/>
              <a:cxnLst/>
              <a:rect r="r" b="b" t="t" l="l"/>
              <a:pathLst>
                <a:path h="704092" w="212153">
                  <a:moveTo>
                    <a:pt x="0" y="0"/>
                  </a:moveTo>
                  <a:lnTo>
                    <a:pt x="212153" y="0"/>
                  </a:lnTo>
                  <a:lnTo>
                    <a:pt x="212153" y="704092"/>
                  </a:lnTo>
                  <a:lnTo>
                    <a:pt x="0" y="704092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12153" cy="7517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546957" y="6401078"/>
            <a:ext cx="2284938" cy="7410450"/>
            <a:chOff x="0" y="0"/>
            <a:chExt cx="601794" cy="195172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01794" cy="1951724"/>
            </a:xfrm>
            <a:custGeom>
              <a:avLst/>
              <a:gdLst/>
              <a:ahLst/>
              <a:cxnLst/>
              <a:rect r="r" b="b" t="t" l="l"/>
              <a:pathLst>
                <a:path h="1951724" w="601794">
                  <a:moveTo>
                    <a:pt x="172800" y="0"/>
                  </a:moveTo>
                  <a:lnTo>
                    <a:pt x="428994" y="0"/>
                  </a:lnTo>
                  <a:cubicBezTo>
                    <a:pt x="474824" y="0"/>
                    <a:pt x="518776" y="18206"/>
                    <a:pt x="551182" y="50612"/>
                  </a:cubicBezTo>
                  <a:cubicBezTo>
                    <a:pt x="583589" y="83018"/>
                    <a:pt x="601794" y="126971"/>
                    <a:pt x="601794" y="172800"/>
                  </a:cubicBezTo>
                  <a:lnTo>
                    <a:pt x="601794" y="1778923"/>
                  </a:lnTo>
                  <a:cubicBezTo>
                    <a:pt x="601794" y="1824753"/>
                    <a:pt x="583589" y="1868705"/>
                    <a:pt x="551182" y="1901111"/>
                  </a:cubicBezTo>
                  <a:cubicBezTo>
                    <a:pt x="518776" y="1933518"/>
                    <a:pt x="474824" y="1951724"/>
                    <a:pt x="428994" y="1951724"/>
                  </a:cubicBezTo>
                  <a:lnTo>
                    <a:pt x="172800" y="1951724"/>
                  </a:lnTo>
                  <a:cubicBezTo>
                    <a:pt x="126971" y="1951724"/>
                    <a:pt x="83018" y="1933518"/>
                    <a:pt x="50612" y="1901111"/>
                  </a:cubicBezTo>
                  <a:cubicBezTo>
                    <a:pt x="18206" y="1868705"/>
                    <a:pt x="0" y="1824753"/>
                    <a:pt x="0" y="1778923"/>
                  </a:cubicBezTo>
                  <a:lnTo>
                    <a:pt x="0" y="172800"/>
                  </a:lnTo>
                  <a:cubicBezTo>
                    <a:pt x="0" y="126971"/>
                    <a:pt x="18206" y="83018"/>
                    <a:pt x="50612" y="50612"/>
                  </a:cubicBezTo>
                  <a:cubicBezTo>
                    <a:pt x="83018" y="18206"/>
                    <a:pt x="126971" y="0"/>
                    <a:pt x="172800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601794" cy="19993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4062784" y="0"/>
            <a:ext cx="4225216" cy="1688623"/>
          </a:xfrm>
          <a:custGeom>
            <a:avLst/>
            <a:gdLst/>
            <a:ahLst/>
            <a:cxnLst/>
            <a:rect r="r" b="b" t="t" l="l"/>
            <a:pathLst>
              <a:path h="1688623" w="4225216">
                <a:moveTo>
                  <a:pt x="0" y="0"/>
                </a:moveTo>
                <a:lnTo>
                  <a:pt x="4225216" y="0"/>
                </a:lnTo>
                <a:lnTo>
                  <a:pt x="4225216" y="1688623"/>
                </a:lnTo>
                <a:lnTo>
                  <a:pt x="0" y="1688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7143" r="0" b="-93073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717675" y="3257321"/>
            <a:ext cx="5118304" cy="871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88"/>
              </a:lnSpc>
              <a:spcBef>
                <a:spcPct val="0"/>
              </a:spcBef>
            </a:pPr>
            <a:r>
              <a:rPr lang="en-US" b="true" sz="5063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LESSON 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17675" y="4273068"/>
            <a:ext cx="13625819" cy="2228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b="true" sz="6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INTRODUCTION TO THE IELTS SPEAKING TEST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17675" y="7210108"/>
            <a:ext cx="11663119" cy="987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The</a:t>
            </a:r>
            <a:r>
              <a:rPr lang="en-US" sz="2754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se lessons are designed to help improve your speaking skills for the IELTS Speaking test.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744950" y="-15430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558471" y="9768011"/>
            <a:ext cx="19277942" cy="1014289"/>
            <a:chOff x="0" y="0"/>
            <a:chExt cx="5077318" cy="2671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77318" cy="267138"/>
            </a:xfrm>
            <a:custGeom>
              <a:avLst/>
              <a:gdLst/>
              <a:ahLst/>
              <a:cxnLst/>
              <a:rect r="r" b="b" t="t" l="l"/>
              <a:pathLst>
                <a:path h="267138" w="5077318">
                  <a:moveTo>
                    <a:pt x="0" y="0"/>
                  </a:moveTo>
                  <a:lnTo>
                    <a:pt x="5077318" y="0"/>
                  </a:lnTo>
                  <a:lnTo>
                    <a:pt x="5077318" y="267138"/>
                  </a:lnTo>
                  <a:lnTo>
                    <a:pt x="0" y="267138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77318" cy="314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2057400" y="0"/>
            <a:ext cx="3086100" cy="30861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232288" y="3813745"/>
            <a:ext cx="5380517" cy="5954266"/>
          </a:xfrm>
          <a:custGeom>
            <a:avLst/>
            <a:gdLst/>
            <a:ahLst/>
            <a:cxnLst/>
            <a:rect r="r" b="b" t="t" l="l"/>
            <a:pathLst>
              <a:path h="5954266" w="5380517">
                <a:moveTo>
                  <a:pt x="0" y="0"/>
                </a:moveTo>
                <a:lnTo>
                  <a:pt x="5380517" y="0"/>
                </a:lnTo>
                <a:lnTo>
                  <a:pt x="5380517" y="5954266"/>
                </a:lnTo>
                <a:lnTo>
                  <a:pt x="0" y="5954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170" t="0" r="-31244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12263" y="732910"/>
            <a:ext cx="8255000" cy="1074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30"/>
              </a:lnSpc>
              <a:spcBef>
                <a:spcPct val="0"/>
              </a:spcBef>
            </a:pPr>
            <a:r>
              <a:rPr lang="en-US" sz="630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OBJECTIVES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8580" y="3076575"/>
            <a:ext cx="12201688" cy="3358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32441" indent="-466221" lvl="1">
              <a:lnSpc>
                <a:spcPts val="5312"/>
              </a:lnSpc>
              <a:buFont typeface="Arial"/>
              <a:buChar char="•"/>
            </a:pPr>
            <a:r>
              <a:rPr lang="en-US" sz="4318" spc="18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this lesson, you will learn the introduction of IELTS speaking test</a:t>
            </a:r>
          </a:p>
          <a:p>
            <a:pPr algn="l">
              <a:lnSpc>
                <a:spcPts val="5312"/>
              </a:lnSpc>
            </a:pPr>
          </a:p>
          <a:p>
            <a:pPr algn="l" marL="932441" indent="-466221" lvl="1">
              <a:lnSpc>
                <a:spcPts val="5312"/>
              </a:lnSpc>
              <a:buFont typeface="Arial"/>
              <a:buChar char="•"/>
            </a:pPr>
            <a:r>
              <a:rPr lang="en-US" sz="4318" spc="18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Understand what examiners are looking for.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-205740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549900" y="-2353537"/>
            <a:ext cx="3086100" cy="30861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558471" y="9768011"/>
            <a:ext cx="19277942" cy="1014289"/>
            <a:chOff x="0" y="0"/>
            <a:chExt cx="5077318" cy="2671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077318" cy="267138"/>
            </a:xfrm>
            <a:custGeom>
              <a:avLst/>
              <a:gdLst/>
              <a:ahLst/>
              <a:cxnLst/>
              <a:rect r="r" b="b" t="t" l="l"/>
              <a:pathLst>
                <a:path h="267138" w="5077318">
                  <a:moveTo>
                    <a:pt x="0" y="0"/>
                  </a:moveTo>
                  <a:lnTo>
                    <a:pt x="5077318" y="0"/>
                  </a:lnTo>
                  <a:lnTo>
                    <a:pt x="5077318" y="267138"/>
                  </a:lnTo>
                  <a:lnTo>
                    <a:pt x="0" y="267138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5077318" cy="314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97610" y="2785991"/>
            <a:ext cx="10122187" cy="6473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77522" indent="-338761" lvl="1">
              <a:lnSpc>
                <a:spcPts val="3451"/>
              </a:lnSpc>
              <a:buFont typeface="Arial"/>
              <a:buChar char="•"/>
            </a:pPr>
            <a:r>
              <a:rPr lang="en-US" sz="31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IELTS Speaking Test is</a:t>
            </a:r>
            <a:r>
              <a:rPr lang="en-US" sz="31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</a:t>
            </a:r>
            <a:r>
              <a:rPr lang="en-US" b="true" sz="313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face-to-face interview</a:t>
            </a:r>
            <a:r>
              <a:rPr lang="en-US" sz="31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with a certified examiner.</a:t>
            </a:r>
          </a:p>
          <a:p>
            <a:pPr algn="just">
              <a:lnSpc>
                <a:spcPts val="3451"/>
              </a:lnSpc>
            </a:pPr>
          </a:p>
          <a:p>
            <a:pPr algn="just">
              <a:lnSpc>
                <a:spcPts val="3451"/>
              </a:lnSpc>
            </a:pPr>
          </a:p>
          <a:p>
            <a:pPr algn="just" marL="677522" indent="-338761" lvl="1">
              <a:lnSpc>
                <a:spcPts val="3451"/>
              </a:lnSpc>
              <a:buFont typeface="Arial"/>
              <a:buChar char="•"/>
            </a:pPr>
            <a:r>
              <a:rPr lang="en-US" sz="31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It lasts </a:t>
            </a:r>
            <a:r>
              <a:rPr lang="en-US" b="true" sz="313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11 to 14 minutes</a:t>
            </a:r>
            <a:r>
              <a:rPr lang="en-US" sz="31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and measures how well you can communicate in English in real-life situations.</a:t>
            </a:r>
          </a:p>
          <a:p>
            <a:pPr algn="just">
              <a:lnSpc>
                <a:spcPts val="3451"/>
              </a:lnSpc>
            </a:pPr>
          </a:p>
          <a:p>
            <a:pPr algn="just" marL="677522" indent="-338761" lvl="1">
              <a:lnSpc>
                <a:spcPts val="3451"/>
              </a:lnSpc>
              <a:buFont typeface="Arial"/>
              <a:buChar char="•"/>
            </a:pPr>
            <a:r>
              <a:rPr lang="en-US" sz="31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Your score is based on </a:t>
            </a:r>
            <a:r>
              <a:rPr lang="en-US" b="true" sz="313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fluency</a:t>
            </a:r>
            <a:r>
              <a:rPr lang="en-US" sz="31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b="true" sz="313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vocabulary</a:t>
            </a:r>
            <a:r>
              <a:rPr lang="en-US" sz="31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b="true" sz="313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grammar</a:t>
            </a:r>
            <a:r>
              <a:rPr lang="en-US" sz="31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and </a:t>
            </a:r>
            <a:r>
              <a:rPr lang="en-US" b="true" sz="313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pronunciation</a:t>
            </a:r>
            <a:r>
              <a:rPr lang="en-US" sz="31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138" i="true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not on your opinion or knowledge.</a:t>
            </a:r>
          </a:p>
          <a:p>
            <a:pPr algn="just">
              <a:lnSpc>
                <a:spcPts val="3451"/>
              </a:lnSpc>
            </a:pPr>
          </a:p>
          <a:p>
            <a:pPr algn="just" marL="677522" indent="-338761" lvl="1">
              <a:lnSpc>
                <a:spcPts val="3451"/>
              </a:lnSpc>
              <a:buFont typeface="Arial"/>
              <a:buChar char="•"/>
            </a:pPr>
            <a:r>
              <a:rPr lang="en-US" sz="31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The goal is to show that you can speak naturally and clearly, just like in a normal conversation.</a:t>
            </a:r>
          </a:p>
          <a:p>
            <a:pPr algn="just">
              <a:lnSpc>
                <a:spcPts val="3451"/>
              </a:lnSpc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720470" y="3119342"/>
            <a:ext cx="5778062" cy="5778062"/>
          </a:xfrm>
          <a:custGeom>
            <a:avLst/>
            <a:gdLst/>
            <a:ahLst/>
            <a:cxnLst/>
            <a:rect r="r" b="b" t="t" l="l"/>
            <a:pathLst>
              <a:path h="5778062" w="5778062">
                <a:moveTo>
                  <a:pt x="0" y="0"/>
                </a:moveTo>
                <a:lnTo>
                  <a:pt x="5778063" y="0"/>
                </a:lnTo>
                <a:lnTo>
                  <a:pt x="5778063" y="5778063"/>
                </a:lnTo>
                <a:lnTo>
                  <a:pt x="0" y="577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614672" y="904875"/>
            <a:ext cx="15378814" cy="1078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30"/>
              </a:lnSpc>
              <a:spcBef>
                <a:spcPct val="0"/>
              </a:spcBef>
            </a:pPr>
            <a:r>
              <a:rPr lang="en-US" sz="630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INTRODUCTION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27050" y="-756763"/>
            <a:ext cx="1054100" cy="15058141"/>
            <a:chOff x="0" y="0"/>
            <a:chExt cx="277623" cy="39659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623" cy="3965930"/>
            </a:xfrm>
            <a:custGeom>
              <a:avLst/>
              <a:gdLst/>
              <a:ahLst/>
              <a:cxnLst/>
              <a:rect r="r" b="b" t="t" l="l"/>
              <a:pathLst>
                <a:path h="3965930" w="277623">
                  <a:moveTo>
                    <a:pt x="0" y="0"/>
                  </a:moveTo>
                  <a:lnTo>
                    <a:pt x="277623" y="0"/>
                  </a:lnTo>
                  <a:lnTo>
                    <a:pt x="277623" y="3965930"/>
                  </a:lnTo>
                  <a:lnTo>
                    <a:pt x="0" y="3965930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77623" cy="4013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60658" y="657469"/>
            <a:ext cx="9545535" cy="928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99"/>
              </a:lnSpc>
              <a:spcBef>
                <a:spcPct val="0"/>
              </a:spcBef>
            </a:pPr>
            <a:r>
              <a:rPr lang="en-US" sz="5428">
                <a:solidFill>
                  <a:srgbClr val="2A0947"/>
                </a:solidFill>
                <a:latin typeface="Archivo Black"/>
                <a:ea typeface="Archivo Black"/>
                <a:cs typeface="Archivo Black"/>
                <a:sym typeface="Archivo Black"/>
              </a:rPr>
              <a:t>Useful Expressions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82911" y="2633849"/>
            <a:ext cx="1016707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🟡 Starting</a:t>
            </a:r>
            <a:r>
              <a:rPr lang="en-US" b="true" sz="3399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an Answer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75541" y="3454420"/>
            <a:ext cx="7668459" cy="2149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3709" indent="-331854" lvl="1">
              <a:lnSpc>
                <a:spcPts val="4303"/>
              </a:lnSpc>
              <a:buFont typeface="Arial"/>
              <a:buChar char="•"/>
            </a:pPr>
            <a:r>
              <a:rPr lang="en-US" sz="3074">
                <a:solidFill>
                  <a:srgbClr val="2A0947"/>
                </a:solidFill>
                <a:latin typeface="Canva Sans"/>
                <a:ea typeface="Canva Sans"/>
                <a:cs typeface="Canva Sans"/>
                <a:sym typeface="Canva Sans"/>
              </a:rPr>
              <a:t>That’s an interesting</a:t>
            </a:r>
            <a:r>
              <a:rPr lang="en-US" sz="3074">
                <a:solidFill>
                  <a:srgbClr val="2A0947"/>
                </a:solidFill>
                <a:latin typeface="Canva Sans"/>
                <a:ea typeface="Canva Sans"/>
                <a:cs typeface="Canva Sans"/>
                <a:sym typeface="Canva Sans"/>
              </a:rPr>
              <a:t> question.</a:t>
            </a:r>
          </a:p>
          <a:p>
            <a:pPr algn="l" marL="663709" indent="-331854" lvl="1">
              <a:lnSpc>
                <a:spcPts val="4303"/>
              </a:lnSpc>
              <a:buFont typeface="Arial"/>
              <a:buChar char="•"/>
            </a:pPr>
            <a:r>
              <a:rPr lang="en-US" sz="3074">
                <a:solidFill>
                  <a:srgbClr val="2A0947"/>
                </a:solidFill>
                <a:latin typeface="Canva Sans"/>
                <a:ea typeface="Canva Sans"/>
                <a:cs typeface="Canva Sans"/>
                <a:sym typeface="Canva Sans"/>
              </a:rPr>
              <a:t>I haven’t thought about that before, but…</a:t>
            </a:r>
          </a:p>
          <a:p>
            <a:pPr algn="l">
              <a:lnSpc>
                <a:spcPts val="4303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82911" y="6191918"/>
            <a:ext cx="1016707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🟡 Giving</a:t>
            </a:r>
            <a:r>
              <a:rPr lang="en-US" b="true" sz="3399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an Opinion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75541" y="7116165"/>
            <a:ext cx="9192679" cy="1606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3709" indent="-331854" lvl="1">
              <a:lnSpc>
                <a:spcPts val="4303"/>
              </a:lnSpc>
              <a:buFont typeface="Arial"/>
              <a:buChar char="•"/>
            </a:pPr>
            <a:r>
              <a:rPr lang="en-US" sz="3074">
                <a:solidFill>
                  <a:srgbClr val="2A0947"/>
                </a:solidFill>
                <a:latin typeface="Canva Sans"/>
                <a:ea typeface="Canva Sans"/>
                <a:cs typeface="Canva Sans"/>
                <a:sym typeface="Canva Sans"/>
              </a:rPr>
              <a:t>In my opinion…</a:t>
            </a:r>
          </a:p>
          <a:p>
            <a:pPr algn="l" marL="663709" indent="-331854" lvl="1">
              <a:lnSpc>
                <a:spcPts val="4303"/>
              </a:lnSpc>
              <a:buFont typeface="Arial"/>
              <a:buChar char="•"/>
            </a:pPr>
            <a:r>
              <a:rPr lang="en-US" sz="3074">
                <a:solidFill>
                  <a:srgbClr val="2A0947"/>
                </a:solidFill>
                <a:latin typeface="Canva Sans"/>
                <a:ea typeface="Canva Sans"/>
                <a:cs typeface="Canva Sans"/>
                <a:sym typeface="Canva Sans"/>
              </a:rPr>
              <a:t>As far as I’m concerned…</a:t>
            </a:r>
          </a:p>
          <a:p>
            <a:pPr algn="l" marL="663709" indent="-331854" lvl="1">
              <a:lnSpc>
                <a:spcPts val="4303"/>
              </a:lnSpc>
              <a:buFont typeface="Arial"/>
              <a:buChar char="•"/>
            </a:pPr>
            <a:r>
              <a:rPr lang="en-US" sz="3074">
                <a:solidFill>
                  <a:srgbClr val="2A0947"/>
                </a:solidFill>
                <a:latin typeface="Canva Sans"/>
                <a:ea typeface="Canva Sans"/>
                <a:cs typeface="Canva Sans"/>
                <a:sym typeface="Canva Sans"/>
              </a:rPr>
              <a:t>I believe that…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036072" y="2633849"/>
            <a:ext cx="1016707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🟡 Clarifying</a:t>
            </a:r>
            <a:r>
              <a:rPr lang="en-US" b="true" sz="3399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or Correcting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171133" y="3535658"/>
            <a:ext cx="7668459" cy="1607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3708" indent="-331854" lvl="1">
              <a:lnSpc>
                <a:spcPts val="4303"/>
              </a:lnSpc>
              <a:buFont typeface="Arial"/>
              <a:buChar char="•"/>
            </a:pPr>
            <a:r>
              <a:rPr lang="en-US" sz="3074">
                <a:solidFill>
                  <a:srgbClr val="2A0947"/>
                </a:solidFill>
                <a:latin typeface="Canva Sans"/>
                <a:ea typeface="Canva Sans"/>
                <a:cs typeface="Canva Sans"/>
                <a:sym typeface="Canva Sans"/>
              </a:rPr>
              <a:t>Let</a:t>
            </a:r>
            <a:r>
              <a:rPr lang="en-US" sz="3074">
                <a:solidFill>
                  <a:srgbClr val="2A0947"/>
                </a:solidFill>
                <a:latin typeface="Canva Sans"/>
                <a:ea typeface="Canva Sans"/>
                <a:cs typeface="Canva Sans"/>
                <a:sym typeface="Canva Sans"/>
              </a:rPr>
              <a:t> me put it another way…</a:t>
            </a:r>
          </a:p>
          <a:p>
            <a:pPr algn="l" marL="663708" indent="-331854" lvl="1">
              <a:lnSpc>
                <a:spcPts val="4303"/>
              </a:lnSpc>
              <a:buFont typeface="Arial"/>
              <a:buChar char="•"/>
            </a:pPr>
            <a:r>
              <a:rPr lang="en-US" sz="3074">
                <a:solidFill>
                  <a:srgbClr val="2A0947"/>
                </a:solidFill>
                <a:latin typeface="Canva Sans"/>
                <a:ea typeface="Canva Sans"/>
                <a:cs typeface="Canva Sans"/>
                <a:sym typeface="Canva Sans"/>
              </a:rPr>
              <a:t>Sorry, I meant to say…</a:t>
            </a:r>
          </a:p>
          <a:p>
            <a:pPr algn="l">
              <a:lnSpc>
                <a:spcPts val="4303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0306193" y="6191918"/>
            <a:ext cx="1016707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🟡 Concluding</a:t>
            </a:r>
            <a:r>
              <a:rPr lang="en-US" b="true" sz="3399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or Summarizing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06193" y="7116165"/>
            <a:ext cx="7668459" cy="2150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3708" indent="-331854" lvl="1">
              <a:lnSpc>
                <a:spcPts val="4303"/>
              </a:lnSpc>
              <a:buFont typeface="Arial"/>
              <a:buChar char="•"/>
            </a:pPr>
            <a:r>
              <a:rPr lang="en-US" sz="3074">
                <a:solidFill>
                  <a:srgbClr val="2A0947"/>
                </a:solidFill>
                <a:latin typeface="Canva Sans"/>
                <a:ea typeface="Canva Sans"/>
                <a:cs typeface="Canva Sans"/>
                <a:sym typeface="Canva Sans"/>
              </a:rPr>
              <a:t>Overall…</a:t>
            </a:r>
          </a:p>
          <a:p>
            <a:pPr algn="l" marL="663708" indent="-331854" lvl="1">
              <a:lnSpc>
                <a:spcPts val="4303"/>
              </a:lnSpc>
              <a:buFont typeface="Arial"/>
              <a:buChar char="•"/>
            </a:pPr>
            <a:r>
              <a:rPr lang="en-US" sz="3074">
                <a:solidFill>
                  <a:srgbClr val="2A0947"/>
                </a:solidFill>
                <a:latin typeface="Canva Sans"/>
                <a:ea typeface="Canva Sans"/>
                <a:cs typeface="Canva Sans"/>
                <a:sym typeface="Canva Sans"/>
              </a:rPr>
              <a:t>To</a:t>
            </a:r>
            <a:r>
              <a:rPr lang="en-US" sz="3074">
                <a:solidFill>
                  <a:srgbClr val="2A0947"/>
                </a:solidFill>
                <a:latin typeface="Canva Sans"/>
                <a:ea typeface="Canva Sans"/>
                <a:cs typeface="Canva Sans"/>
                <a:sym typeface="Canva Sans"/>
              </a:rPr>
              <a:t> sum up…</a:t>
            </a:r>
          </a:p>
          <a:p>
            <a:pPr algn="l" marL="663708" indent="-331854" lvl="1">
              <a:lnSpc>
                <a:spcPts val="4303"/>
              </a:lnSpc>
              <a:buFont typeface="Arial"/>
              <a:buChar char="•"/>
            </a:pPr>
            <a:r>
              <a:rPr lang="en-US" sz="3074">
                <a:solidFill>
                  <a:srgbClr val="2A0947"/>
                </a:solidFill>
                <a:latin typeface="Canva Sans"/>
                <a:ea typeface="Canva Sans"/>
                <a:cs typeface="Canva Sans"/>
                <a:sym typeface="Canva Sans"/>
              </a:rPr>
              <a:t>Gene</a:t>
            </a:r>
            <a:r>
              <a:rPr lang="en-US" sz="3074">
                <a:solidFill>
                  <a:srgbClr val="2A0947"/>
                </a:solidFill>
                <a:latin typeface="Canva Sans"/>
                <a:ea typeface="Canva Sans"/>
                <a:cs typeface="Canva Sans"/>
                <a:sym typeface="Canva Sans"/>
              </a:rPr>
              <a:t>rally speaking…</a:t>
            </a:r>
          </a:p>
          <a:p>
            <a:pPr algn="l">
              <a:lnSpc>
                <a:spcPts val="4303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306231" y="-377496"/>
            <a:ext cx="3108610" cy="11099674"/>
            <a:chOff x="0" y="0"/>
            <a:chExt cx="818729" cy="29233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8729" cy="2923371"/>
            </a:xfrm>
            <a:custGeom>
              <a:avLst/>
              <a:gdLst/>
              <a:ahLst/>
              <a:cxnLst/>
              <a:rect r="r" b="b" t="t" l="l"/>
              <a:pathLst>
                <a:path h="2923371" w="818729">
                  <a:moveTo>
                    <a:pt x="127014" y="0"/>
                  </a:moveTo>
                  <a:lnTo>
                    <a:pt x="691714" y="0"/>
                  </a:lnTo>
                  <a:cubicBezTo>
                    <a:pt x="761862" y="0"/>
                    <a:pt x="818729" y="56866"/>
                    <a:pt x="818729" y="127014"/>
                  </a:cubicBezTo>
                  <a:lnTo>
                    <a:pt x="818729" y="2796357"/>
                  </a:lnTo>
                  <a:cubicBezTo>
                    <a:pt x="818729" y="2866505"/>
                    <a:pt x="761862" y="2923371"/>
                    <a:pt x="691714" y="2923371"/>
                  </a:cubicBezTo>
                  <a:lnTo>
                    <a:pt x="127014" y="2923371"/>
                  </a:lnTo>
                  <a:cubicBezTo>
                    <a:pt x="56866" y="2923371"/>
                    <a:pt x="0" y="2866505"/>
                    <a:pt x="0" y="2796357"/>
                  </a:cubicBezTo>
                  <a:lnTo>
                    <a:pt x="0" y="127014"/>
                  </a:lnTo>
                  <a:cubicBezTo>
                    <a:pt x="0" y="56866"/>
                    <a:pt x="56866" y="0"/>
                    <a:pt x="127014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8729" cy="29709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192572" y="-1582199"/>
            <a:ext cx="3086100" cy="30861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Object 8" id="8"/>
          <p:cNvGraphicFramePr/>
          <p:nvPr/>
        </p:nvGraphicFramePr>
        <p:xfrm>
          <a:off x="1731150" y="3670253"/>
          <a:ext cx="7543800" cy="2514600"/>
        </p:xfrm>
        <a:graphic>
          <a:graphicData uri="http://schemas.openxmlformats.org/presentationml/2006/ole">
            <p:oleObj imgW="9042400" imgH="4013200" r:id="rId3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2909186" y="904875"/>
            <a:ext cx="15378814" cy="1074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30"/>
              </a:lnSpc>
              <a:spcBef>
                <a:spcPct val="0"/>
              </a:spcBef>
            </a:pPr>
            <a:r>
              <a:rPr lang="en-US" sz="630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PRESENTATION: TEST FORMAT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78098" y="2398737"/>
            <a:ext cx="15975191" cy="1028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52"/>
              </a:lnSpc>
            </a:pPr>
            <a:r>
              <a:rPr lang="en-US" sz="29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IELTS Speaking test has three parts. In each part, the examiner will ask different types of questions.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65150" y="9177562"/>
            <a:ext cx="504307" cy="504307"/>
          </a:xfrm>
          <a:custGeom>
            <a:avLst/>
            <a:gdLst/>
            <a:ahLst/>
            <a:cxnLst/>
            <a:rect r="r" b="b" t="t" l="l"/>
            <a:pathLst>
              <a:path h="504307" w="504307">
                <a:moveTo>
                  <a:pt x="0" y="0"/>
                </a:moveTo>
                <a:lnTo>
                  <a:pt x="504307" y="0"/>
                </a:lnTo>
                <a:lnTo>
                  <a:pt x="504307" y="504307"/>
                </a:lnTo>
                <a:lnTo>
                  <a:pt x="0" y="504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95300" y="0"/>
            <a:ext cx="1028700" cy="4235516"/>
            <a:chOff x="0" y="0"/>
            <a:chExt cx="270933" cy="111552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0933" cy="1115527"/>
            </a:xfrm>
            <a:custGeom>
              <a:avLst/>
              <a:gdLst/>
              <a:ahLst/>
              <a:cxnLst/>
              <a:rect r="r" b="b" t="t" l="l"/>
              <a:pathLst>
                <a:path h="1115527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1115527"/>
                  </a:lnTo>
                  <a:lnTo>
                    <a:pt x="0" y="1115527"/>
                  </a:lnTo>
                  <a:close/>
                </a:path>
              </a:pathLst>
            </a:custGeom>
            <a:solidFill>
              <a:srgbClr val="8C4C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70933" cy="11631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495300" y="4664983"/>
            <a:ext cx="1028700" cy="1048907"/>
            <a:chOff x="0" y="0"/>
            <a:chExt cx="270933" cy="2762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933" cy="276255"/>
            </a:xfrm>
            <a:custGeom>
              <a:avLst/>
              <a:gdLst/>
              <a:ahLst/>
              <a:cxnLst/>
              <a:rect r="r" b="b" t="t" l="l"/>
              <a:pathLst>
                <a:path h="276255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6255"/>
                  </a:lnTo>
                  <a:lnTo>
                    <a:pt x="0" y="276255"/>
                  </a:lnTo>
                  <a:close/>
                </a:path>
              </a:pathLst>
            </a:custGeom>
            <a:solidFill>
              <a:srgbClr val="EFEF8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70933" cy="3238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17754349" y="6051484"/>
            <a:ext cx="1028700" cy="4235516"/>
            <a:chOff x="0" y="0"/>
            <a:chExt cx="270933" cy="11155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0933" cy="1115527"/>
            </a:xfrm>
            <a:custGeom>
              <a:avLst/>
              <a:gdLst/>
              <a:ahLst/>
              <a:cxnLst/>
              <a:rect r="r" b="b" t="t" l="l"/>
              <a:pathLst>
                <a:path h="1115527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1115527"/>
                  </a:lnTo>
                  <a:lnTo>
                    <a:pt x="0" y="1115527"/>
                  </a:lnTo>
                  <a:close/>
                </a:path>
              </a:pathLst>
            </a:custGeom>
            <a:solidFill>
              <a:srgbClr val="8C4C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270933" cy="11631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10800000">
            <a:off x="17754349" y="4573111"/>
            <a:ext cx="1028700" cy="1048907"/>
            <a:chOff x="0" y="0"/>
            <a:chExt cx="270933" cy="27625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0933" cy="276255"/>
            </a:xfrm>
            <a:custGeom>
              <a:avLst/>
              <a:gdLst/>
              <a:ahLst/>
              <a:cxnLst/>
              <a:rect r="r" b="b" t="t" l="l"/>
              <a:pathLst>
                <a:path h="276255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6255"/>
                  </a:lnTo>
                  <a:lnTo>
                    <a:pt x="0" y="276255"/>
                  </a:lnTo>
                  <a:close/>
                </a:path>
              </a:pathLst>
            </a:custGeom>
            <a:solidFill>
              <a:srgbClr val="EFEF8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270933" cy="3238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2965150" y="8413422"/>
            <a:ext cx="590196" cy="590196"/>
          </a:xfrm>
          <a:custGeom>
            <a:avLst/>
            <a:gdLst/>
            <a:ahLst/>
            <a:cxnLst/>
            <a:rect r="r" b="b" t="t" l="l"/>
            <a:pathLst>
              <a:path h="590196" w="590196">
                <a:moveTo>
                  <a:pt x="0" y="0"/>
                </a:moveTo>
                <a:lnTo>
                  <a:pt x="590196" y="0"/>
                </a:lnTo>
                <a:lnTo>
                  <a:pt x="590196" y="590196"/>
                </a:lnTo>
                <a:lnTo>
                  <a:pt x="0" y="5901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551278" y="8508251"/>
            <a:ext cx="1571541" cy="1414387"/>
          </a:xfrm>
          <a:custGeom>
            <a:avLst/>
            <a:gdLst/>
            <a:ahLst/>
            <a:cxnLst/>
            <a:rect r="r" b="b" t="t" l="l"/>
            <a:pathLst>
              <a:path h="1414387" w="1571541">
                <a:moveTo>
                  <a:pt x="0" y="0"/>
                </a:moveTo>
                <a:lnTo>
                  <a:pt x="1571541" y="0"/>
                </a:lnTo>
                <a:lnTo>
                  <a:pt x="1571541" y="1414387"/>
                </a:lnTo>
                <a:lnTo>
                  <a:pt x="0" y="1414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062784" y="0"/>
            <a:ext cx="4225216" cy="1688623"/>
          </a:xfrm>
          <a:custGeom>
            <a:avLst/>
            <a:gdLst/>
            <a:ahLst/>
            <a:cxnLst/>
            <a:rect r="r" b="b" t="t" l="l"/>
            <a:pathLst>
              <a:path h="1688623" w="4225216">
                <a:moveTo>
                  <a:pt x="0" y="0"/>
                </a:moveTo>
                <a:lnTo>
                  <a:pt x="4225216" y="0"/>
                </a:lnTo>
                <a:lnTo>
                  <a:pt x="4225216" y="1688623"/>
                </a:lnTo>
                <a:lnTo>
                  <a:pt x="0" y="16886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57143" r="0" b="-93073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413013" y="8390657"/>
            <a:ext cx="460734" cy="524724"/>
          </a:xfrm>
          <a:custGeom>
            <a:avLst/>
            <a:gdLst/>
            <a:ahLst/>
            <a:cxnLst/>
            <a:rect r="r" b="b" t="t" l="l"/>
            <a:pathLst>
              <a:path h="524724" w="460734">
                <a:moveTo>
                  <a:pt x="0" y="0"/>
                </a:moveTo>
                <a:lnTo>
                  <a:pt x="460734" y="0"/>
                </a:lnTo>
                <a:lnTo>
                  <a:pt x="460734" y="524724"/>
                </a:lnTo>
                <a:lnTo>
                  <a:pt x="0" y="5247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834036" y="8413422"/>
            <a:ext cx="1982288" cy="1778749"/>
          </a:xfrm>
          <a:custGeom>
            <a:avLst/>
            <a:gdLst/>
            <a:ahLst/>
            <a:cxnLst/>
            <a:rect r="r" b="b" t="t" l="l"/>
            <a:pathLst>
              <a:path h="1778749" w="1982288">
                <a:moveTo>
                  <a:pt x="0" y="0"/>
                </a:moveTo>
                <a:lnTo>
                  <a:pt x="1982288" y="0"/>
                </a:lnTo>
                <a:lnTo>
                  <a:pt x="1982288" y="1778749"/>
                </a:lnTo>
                <a:lnTo>
                  <a:pt x="0" y="17787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80624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816324" y="8390657"/>
            <a:ext cx="476067" cy="467411"/>
          </a:xfrm>
          <a:custGeom>
            <a:avLst/>
            <a:gdLst/>
            <a:ahLst/>
            <a:cxnLst/>
            <a:rect r="r" b="b" t="t" l="l"/>
            <a:pathLst>
              <a:path h="467411" w="476067">
                <a:moveTo>
                  <a:pt x="0" y="0"/>
                </a:moveTo>
                <a:lnTo>
                  <a:pt x="476067" y="0"/>
                </a:lnTo>
                <a:lnTo>
                  <a:pt x="476067" y="467411"/>
                </a:lnTo>
                <a:lnTo>
                  <a:pt x="0" y="4674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534648" y="8390292"/>
            <a:ext cx="1281487" cy="1532346"/>
          </a:xfrm>
          <a:custGeom>
            <a:avLst/>
            <a:gdLst/>
            <a:ahLst/>
            <a:cxnLst/>
            <a:rect r="r" b="b" t="t" l="l"/>
            <a:pathLst>
              <a:path h="1532346" w="1281487">
                <a:moveTo>
                  <a:pt x="0" y="0"/>
                </a:moveTo>
                <a:lnTo>
                  <a:pt x="1281488" y="0"/>
                </a:lnTo>
                <a:lnTo>
                  <a:pt x="1281488" y="1532346"/>
                </a:lnTo>
                <a:lnTo>
                  <a:pt x="0" y="15323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5097" t="-31024" r="-16376" b="-2035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116491" y="3949766"/>
            <a:ext cx="8456760" cy="2538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0751"/>
              </a:lnSpc>
              <a:spcBef>
                <a:spcPct val="0"/>
              </a:spcBef>
            </a:pPr>
            <a:r>
              <a:rPr lang="en-US" sz="1482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402417" y="3949766"/>
            <a:ext cx="6109040" cy="2538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751"/>
              </a:lnSpc>
              <a:spcBef>
                <a:spcPct val="0"/>
              </a:spcBef>
            </a:pPr>
            <a:r>
              <a:rPr lang="en-US" sz="14822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 </a:t>
            </a:r>
            <a:r>
              <a:rPr lang="en-US" sz="14822">
                <a:solidFill>
                  <a:srgbClr val="8C4C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!</a:t>
            </a:r>
            <a:r>
              <a:rPr lang="en-US" sz="14822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555346" y="8508415"/>
            <a:ext cx="5806268" cy="406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3"/>
              </a:lnSpc>
              <a:spcBef>
                <a:spcPct val="0"/>
              </a:spcBef>
            </a:pPr>
            <a:r>
              <a:rPr lang="en-US" sz="235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wechat ID: TeacherMady_English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498744" y="9201150"/>
            <a:ext cx="5806268" cy="399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53"/>
              </a:lnSpc>
              <a:spcBef>
                <a:spcPct val="0"/>
              </a:spcBef>
            </a:pPr>
            <a:r>
              <a:rPr lang="en-US" sz="225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email: teachermady.edu@gmail.com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26713" y="8786888"/>
            <a:ext cx="1620672" cy="1003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5"/>
              </a:lnSpc>
            </a:pPr>
            <a:r>
              <a:rPr lang="en-US" sz="2789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Teacher Mady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873747" y="8451101"/>
            <a:ext cx="1428102" cy="406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93"/>
              </a:lnSpc>
              <a:spcBef>
                <a:spcPct val="0"/>
              </a:spcBef>
            </a:pPr>
            <a:r>
              <a:rPr lang="en-US" sz="235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Classin: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346498" y="8432116"/>
            <a:ext cx="1828894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Dingtalk: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DAG220iPF18</dc:identifier>
  <dcterms:modified xsi:type="dcterms:W3CDTF">2011-08-01T06:04:30Z</dcterms:modified>
  <cp:revision>1</cp:revision>
  <dc:title>Introduction to the IELTS Speaking Test</dc:title>
</cp:coreProperties>
</file>