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63" r:id="rId4"/>
    <p:sldId id="266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05"/>
  </p:normalViewPr>
  <p:slideViewPr>
    <p:cSldViewPr snapToGrid="0" snapToObjects="1">
      <p:cViewPr varScale="1">
        <p:scale>
          <a:sx n="115" d="100"/>
          <a:sy n="115" d="100"/>
        </p:scale>
        <p:origin x="37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054B8-900C-FC4E-A314-E99AA9D7CE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FED84A-EE3C-6641-BA4F-625BC6D518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580CC1-E08F-4C4C-AF8A-1E931FB94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6FCB0-4E7A-264E-9E44-7D702E329447}" type="datetimeFigureOut">
              <a:rPr lang="en-US" smtClean="0"/>
              <a:t>3/9/23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7CC57B-5531-0645-A865-6E8E86F7F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D4255-EA55-CB4D-A1D8-00731429E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D6264-877E-8740-AE10-6C72C0F1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452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07C8D-A192-F740-8C40-EE7417B56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DF9AC6-E800-514D-8CB3-E332DD1CF4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6851AB-DF2E-4345-9A00-9D21066FD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6FCB0-4E7A-264E-9E44-7D702E329447}" type="datetimeFigureOut">
              <a:rPr lang="en-US" smtClean="0"/>
              <a:t>3/9/23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B6F1B9-8C4C-9045-9C81-023A64BBF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7080F-53B9-5946-9E14-26D8E6AA6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D6264-877E-8740-AE10-6C72C0F1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99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C48611-C143-4945-9CCB-365FD92F72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6DAD2C-9B92-8D49-A6C6-98C81850D3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4E9F0E-EB9A-A64C-927D-711C23DFF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6FCB0-4E7A-264E-9E44-7D702E329447}" type="datetimeFigureOut">
              <a:rPr lang="en-US" smtClean="0"/>
              <a:t>3/9/23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A637E-B2C1-7745-AC4C-325D8BBF7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5197A9-C366-8842-8448-DB7275C3C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D6264-877E-8740-AE10-6C72C0F1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879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CB199-719A-BF49-B8E6-1CCB1CE8E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2FE38-67F4-3A4D-A67E-D7B0AA49F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D23790-DE64-5048-8ACC-38F55140D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6FCB0-4E7A-264E-9E44-7D702E329447}" type="datetimeFigureOut">
              <a:rPr lang="en-US" smtClean="0"/>
              <a:t>3/9/23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D7934-A1C1-E948-A3C9-D720D10FE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711732-A605-F946-9567-1033D70DB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D6264-877E-8740-AE10-6C72C0F1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884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9DD15-4A94-B74F-9075-9EE5DD6E2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009FE3-9F73-1241-8B57-1E8FC49C6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C8D34C-A925-8346-AE86-CD7FBFE4C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6FCB0-4E7A-264E-9E44-7D702E329447}" type="datetimeFigureOut">
              <a:rPr lang="en-US" smtClean="0"/>
              <a:t>3/9/23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D8583-B61B-F54C-A13D-5EFE76555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63DCDD-B176-DA4B-B49B-50EE31794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D6264-877E-8740-AE10-6C72C0F1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306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A02EE-F74B-8F4A-B873-3339EBBC3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FD75B-28DC-C848-B59F-96508CC6F6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71A4C3-A4DD-BF40-9785-4A3DCA2CD5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E325EF-B130-DF47-9FD3-9FD709327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6FCB0-4E7A-264E-9E44-7D702E329447}" type="datetimeFigureOut">
              <a:rPr lang="en-US" smtClean="0"/>
              <a:t>3/9/23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2B4584-29BF-A04D-931D-92352FBF5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6557A5-7CFD-2149-8C63-F6678F842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D6264-877E-8740-AE10-6C72C0F1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150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04896-5C14-D64D-9DD8-332235B71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627A22-DEFF-CF43-B667-0451512B0F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2D22CE-E01E-DB40-A461-50346477E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53717B-AE21-0740-933E-A9B5FE1A7D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51A917-F12C-5F46-840C-6371DBEDD1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C63417-4979-8B4C-A94B-151B5439B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6FCB0-4E7A-264E-9E44-7D702E329447}" type="datetimeFigureOut">
              <a:rPr lang="en-US" smtClean="0"/>
              <a:t>3/9/23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59A876-A7C6-4E4B-A6A5-BAB2AB185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41F4C4-A8CD-B745-8BCE-49522DEF2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D6264-877E-8740-AE10-6C72C0F1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865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66DA2-EC0D-AB47-A692-ABBF0951D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CD3846-E90D-D74A-907C-A5375F6C2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6FCB0-4E7A-264E-9E44-7D702E329447}" type="datetimeFigureOut">
              <a:rPr lang="en-US" smtClean="0"/>
              <a:t>3/9/23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CA126A-9D48-9D48-9F50-75D790A30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A56C77-A894-EA44-95F8-E1FB8F8A5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D6264-877E-8740-AE10-6C72C0F1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22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DB1755-188A-DA4B-A9D8-CBB81C2AE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6FCB0-4E7A-264E-9E44-7D702E329447}" type="datetimeFigureOut">
              <a:rPr lang="en-US" smtClean="0"/>
              <a:t>3/9/23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E493FC-9B82-4841-9447-B4883F56E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1F3FA9-77C6-BB48-85AE-9D6AB0F21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D6264-877E-8740-AE10-6C72C0F1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856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06056-0F84-2148-B2B7-A54DD5D13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5D8B81-70CF-CD49-98A0-3D103DCB8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8DA657-FFCF-5241-9333-98B6AD5F8E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07D646-9777-664F-82FF-8092E0B2F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6FCB0-4E7A-264E-9E44-7D702E329447}" type="datetimeFigureOut">
              <a:rPr lang="en-US" smtClean="0"/>
              <a:t>3/9/23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2A607A-5F67-A244-AFF7-151BEE2D2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989BCD-4619-A44C-9990-87A39CA69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D6264-877E-8740-AE10-6C72C0F1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456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1FB59-8F20-E94F-8499-479BF48F6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E06ED0-ECA4-4B4A-B186-60012C0930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1F9A36-FAA2-E144-B9D3-08E67606C2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86B41C-F0B8-5647-8DDB-5843F65CA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6FCB0-4E7A-264E-9E44-7D702E329447}" type="datetimeFigureOut">
              <a:rPr lang="en-US" smtClean="0"/>
              <a:t>3/9/23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D584EA-761D-B94C-A3FD-C75F92219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EC92D5-9AE5-7047-AD31-9AC31D59F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D6264-877E-8740-AE10-6C72C0F1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201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EFF5BA-F297-FE48-989B-B0400094C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29A3FF-9267-9140-BCA1-0C6F54FE73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255007-C66A-2649-93F2-B007828090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6FCB0-4E7A-264E-9E44-7D702E329447}" type="datetimeFigureOut">
              <a:rPr lang="en-US" smtClean="0"/>
              <a:t>3/9/23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853391-D3AE-4D4A-8DAF-5B261E937D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B915AA-18F7-A34E-BFC1-CC6E10EE62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D6264-877E-8740-AE10-6C72C0F1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237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0DF87-544B-314B-A034-07489AF91F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Sample chemistry tutorial</a:t>
            </a:r>
          </a:p>
        </p:txBody>
      </p:sp>
    </p:spTree>
    <p:extLst>
      <p:ext uri="{BB962C8B-B14F-4D97-AF65-F5344CB8AC3E}">
        <p14:creationId xmlns:p14="http://schemas.microsoft.com/office/powerpoint/2010/main" val="3444130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2732C83A-0E6C-8345-B68B-770FF9E682A9}"/>
              </a:ext>
            </a:extLst>
          </p:cNvPr>
          <p:cNvSpPr txBox="1"/>
          <p:nvPr/>
        </p:nvSpPr>
        <p:spPr>
          <a:xfrm>
            <a:off x="391886" y="318494"/>
            <a:ext cx="13059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B5B63F2-5430-BA49-BC0A-946BB432E544}"/>
              </a:ext>
            </a:extLst>
          </p:cNvPr>
          <p:cNvGrpSpPr/>
          <p:nvPr/>
        </p:nvGrpSpPr>
        <p:grpSpPr>
          <a:xfrm>
            <a:off x="855941" y="1111655"/>
            <a:ext cx="9458938" cy="2110927"/>
            <a:chOff x="844789" y="899902"/>
            <a:chExt cx="9458938" cy="2110927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105BDE5-CEC8-284C-B9CE-847264CDC32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31755"/>
            <a:stretch/>
          </p:blipFill>
          <p:spPr>
            <a:xfrm>
              <a:off x="844789" y="899902"/>
              <a:ext cx="9458938" cy="2110927"/>
            </a:xfrm>
            <a:prstGeom prst="rect">
              <a:avLst/>
            </a:prstGeom>
          </p:spPr>
        </p:pic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D390FF4D-8A8A-7A48-93EB-1B7FF26FF8B5}"/>
                </a:ext>
              </a:extLst>
            </p:cNvPr>
            <p:cNvSpPr txBox="1"/>
            <p:nvPr/>
          </p:nvSpPr>
          <p:spPr>
            <a:xfrm>
              <a:off x="8820614" y="899902"/>
              <a:ext cx="802888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88CA6DF5-5217-C34C-A826-5E7EE38E0858}"/>
              </a:ext>
            </a:extLst>
          </p:cNvPr>
          <p:cNvSpPr txBox="1"/>
          <p:nvPr/>
        </p:nvSpPr>
        <p:spPr>
          <a:xfrm>
            <a:off x="1031805" y="3222582"/>
            <a:ext cx="1012839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the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enthalpy of vaporization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normal boiling point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nitric acid?</a:t>
            </a:r>
          </a:p>
        </p:txBody>
      </p:sp>
    </p:spTree>
    <p:extLst>
      <p:ext uri="{BB962C8B-B14F-4D97-AF65-F5344CB8AC3E}">
        <p14:creationId xmlns:p14="http://schemas.microsoft.com/office/powerpoint/2010/main" val="2469283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DB8535-88B5-DE41-AD0C-FFB8CBD087C1}"/>
              </a:ext>
            </a:extLst>
          </p:cNvPr>
          <p:cNvSpPr txBox="1"/>
          <p:nvPr/>
        </p:nvSpPr>
        <p:spPr>
          <a:xfrm>
            <a:off x="333828" y="277167"/>
            <a:ext cx="1279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Solution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547659-0D0D-4642-BF53-22D87C9FF235}"/>
              </a:ext>
            </a:extLst>
          </p:cNvPr>
          <p:cNvSpPr txBox="1"/>
          <p:nvPr/>
        </p:nvSpPr>
        <p:spPr>
          <a:xfrm>
            <a:off x="333828" y="855365"/>
            <a:ext cx="112231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problem has a vapor pressure-temperature matrix and the indicators of liquid-vapor transition (enthalpy of vaporization and boiling point) so it calls for the use of the Clausius-Clapeyron equation: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632A44F-D9CE-C049-AD85-AFBF31E8D4D7}"/>
                  </a:ext>
                </a:extLst>
              </p:cNvPr>
              <p:cNvSpPr txBox="1"/>
              <p:nvPr/>
            </p:nvSpPr>
            <p:spPr>
              <a:xfrm>
                <a:off x="4343399" y="2353943"/>
                <a:ext cx="7456714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𝑤h𝑒𝑟𝑒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𝑟𝑒𝑝𝑟𝑒𝑠𝑒𝑛𝑡𝑠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𝑣𝑎𝑝𝑜𝑟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𝑝𝑟𝑒𝑠𝑠𝑢𝑟𝑒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𝑟𝑒𝑔𝑎𝑟𝑑𝑙𝑒𝑠𝑠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𝑜𝑓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𝑡h𝑒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𝑢𝑛𝑖𝑡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𝑤h𝑖𝑙𝑒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𝑚𝑢𝑠𝑡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𝑡h𝑒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temperature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in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Kelvin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632A44F-D9CE-C049-AD85-AFBF31E8D4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399" y="2353943"/>
                <a:ext cx="7456714" cy="553998"/>
              </a:xfrm>
              <a:prstGeom prst="rect">
                <a:avLst/>
              </a:prstGeom>
              <a:blipFill>
                <a:blip r:embed="rId2"/>
                <a:stretch>
                  <a:fillRect t="-4545" b="-204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0E93BA0-F836-8E4B-8660-8CCCD3170E40}"/>
                  </a:ext>
                </a:extLst>
              </p:cNvPr>
              <p:cNvSpPr txBox="1"/>
              <p:nvPr/>
            </p:nvSpPr>
            <p:spPr>
              <a:xfrm>
                <a:off x="5050971" y="2995722"/>
                <a:ext cx="652069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𝑡h𝑒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𝑔𝑎𝑠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𝑐𝑜𝑛𝑠𝑡𝑎𝑛𝑡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𝑢𝑠𝑢𝑎𝑙𝑙𝑦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𝑟𝑒𝑙𝑎𝑡𝑒𝑑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𝑡𝑜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𝑡h𝑒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𝑢𝑛𝑖𝑡𝑠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𝑜𝑓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𝑒𝑛𝑡h𝑎𝑙𝑝𝑦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b="0" i="0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𝑖𝑓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𝑒𝑛𝑡h𝑎𝑙𝑝𝑦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𝐽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𝑡h𝑒𝑛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=8.314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𝐽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𝑚𝑜𝑙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b="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0E93BA0-F836-8E4B-8660-8CCCD3170E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0971" y="2995722"/>
                <a:ext cx="6520696" cy="553998"/>
              </a:xfrm>
              <a:prstGeom prst="rect">
                <a:avLst/>
              </a:prstGeom>
              <a:blipFill>
                <a:blip r:embed="rId3"/>
                <a:stretch>
                  <a:fillRect l="-194" t="-2222" r="-777" b="-1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FC6B1A2-B899-594D-A386-145856E6FE8B}"/>
                  </a:ext>
                </a:extLst>
              </p:cNvPr>
              <p:cNvSpPr txBox="1"/>
              <p:nvPr/>
            </p:nvSpPr>
            <p:spPr>
              <a:xfrm>
                <a:off x="333828" y="1883467"/>
                <a:ext cx="4691743" cy="59638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latin typeface="Cambria Math" panose="02040503050406030204" pitchFamily="18" charset="0"/>
                            </a:rPr>
                            <m:t>𝐥𝐧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𝒑</m:t>
                              </m:r>
                            </m:e>
                          </m:d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=−</m:t>
                          </m:r>
                          <m:f>
                            <m:f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𝑯</m:t>
                                  </m:r>
                                </m:e>
                                <m:sub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  <m:t>𝒗𝒂𝒑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𝑹</m:t>
                              </m:r>
                            </m:den>
                          </m:f>
                          <m:d>
                            <m:d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FC6B1A2-B899-594D-A386-145856E6FE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828" y="1883467"/>
                <a:ext cx="4691743" cy="596382"/>
              </a:xfrm>
              <a:prstGeom prst="rect">
                <a:avLst/>
              </a:prstGeom>
              <a:blipFill>
                <a:blip r:embed="rId4"/>
                <a:stretch>
                  <a:fillRect t="-2083" b="-1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E6388CD3-2309-1642-9883-5CAF3F12DE17}"/>
              </a:ext>
            </a:extLst>
          </p:cNvPr>
          <p:cNvSpPr txBox="1"/>
          <p:nvPr/>
        </p:nvSpPr>
        <p:spPr>
          <a:xfrm>
            <a:off x="478970" y="5294749"/>
            <a:ext cx="106353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Don’t forget to convert the temperature to Kelvin units  and apply natural logarithm for every given pressure, then plot the ln (p) as y variable vs. 1/T as x variable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483B3FD-7A49-A448-995D-5BC31DFCC6FD}"/>
                  </a:ext>
                </a:extLst>
              </p:cNvPr>
              <p:cNvSpPr txBox="1"/>
              <p:nvPr/>
            </p:nvSpPr>
            <p:spPr>
              <a:xfrm>
                <a:off x="1199241" y="3777383"/>
                <a:ext cx="1480458" cy="89498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𝑣𝑎𝑝</m:t>
                              </m:r>
                            </m:sub>
                          </m:sSub>
                        </m:num>
                        <m:den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𝑖𝑠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𝑡h𝑒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𝑠𝑙𝑜𝑝𝑒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𝑜𝑓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𝑡h𝑒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𝑝𝑙𝑜𝑡</m:t>
                      </m:r>
                    </m:oMath>
                  </m:oMathPara>
                </a14:m>
                <a:endParaRPr lang="en-US" sz="1800" b="0" i="1" dirty="0">
                  <a:latin typeface="Cambria Math" panose="02040503050406030204" pitchFamily="18" charset="0"/>
                </a:endParaRPr>
              </a:p>
              <a:p>
                <a:pPr lvl="2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𝑜𝑛𝑐𝑒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𝑡h𝑒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𝑠𝑙𝑜𝑝𝑒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𝑣𝑎𝑙𝑢𝑒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𝑑𝑒𝑟𝑖𝑣𝑒𝑑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𝑡h𝑒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𝑒𝑛𝑡h𝑎𝑙𝑝𝑦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𝑐𝑎𝑛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𝑐𝑎𝑙𝑐𝑢𝑙𝑎𝑡𝑒𝑑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483B3FD-7A49-A448-995D-5BC31DFCC6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9241" y="3777383"/>
                <a:ext cx="1480458" cy="894989"/>
              </a:xfrm>
              <a:prstGeom prst="rect">
                <a:avLst/>
              </a:prstGeom>
              <a:blipFill>
                <a:blip r:embed="rId5"/>
                <a:stretch>
                  <a:fillRect r="-410169" b="-70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9973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83AC3EA-9897-B546-96CE-EC986F8DB903}"/>
              </a:ext>
            </a:extLst>
          </p:cNvPr>
          <p:cNvSpPr txBox="1"/>
          <p:nvPr/>
        </p:nvSpPr>
        <p:spPr>
          <a:xfrm>
            <a:off x="290463" y="528140"/>
            <a:ext cx="10548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solve for the enthalpy of vaporization, we need to get the ln(p) as y and 1/T as x in the given table followed by plotting.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0619E9D-08B3-694F-8F48-067D1E370C91}"/>
                  </a:ext>
                </a:extLst>
              </p:cNvPr>
              <p:cNvSpPr txBox="1"/>
              <p:nvPr/>
            </p:nvSpPr>
            <p:spPr>
              <a:xfrm>
                <a:off x="6794292" y="2218901"/>
                <a:ext cx="4189392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𝑇h𝑒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𝑑𝑒𝑟𝑖𝑣𝑒𝑑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𝑠𝑙𝑜𝑝𝑒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−4567.02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0619E9D-08B3-694F-8F48-067D1E370C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4292" y="2218901"/>
                <a:ext cx="4189392" cy="276999"/>
              </a:xfrm>
              <a:prstGeom prst="rect">
                <a:avLst/>
              </a:prstGeom>
              <a:blipFill>
                <a:blip r:embed="rId3"/>
                <a:stretch>
                  <a:fillRect t="-8696" b="-34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189C765-5557-7B47-BBA5-4494D96CB329}"/>
                  </a:ext>
                </a:extLst>
              </p:cNvPr>
              <p:cNvSpPr txBox="1"/>
              <p:nvPr/>
            </p:nvSpPr>
            <p:spPr>
              <a:xfrm flipH="1">
                <a:off x="7106865" y="2677805"/>
                <a:ext cx="287724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𝑠𝑜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𝑡h𝑒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𝑠𝑙𝑜𝑝𝑒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𝑒𝑥𝑝𝑟𝑒𝑠𝑠𝑖𝑜𝑛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𝑔𝑖𝑣𝑒𝑠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189C765-5557-7B47-BBA5-4494D96CB3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7106865" y="2677805"/>
                <a:ext cx="287724" cy="276999"/>
              </a:xfrm>
              <a:prstGeom prst="rect">
                <a:avLst/>
              </a:prstGeom>
              <a:blipFill>
                <a:blip r:embed="rId4"/>
                <a:stretch>
                  <a:fillRect l="-20833" t="-4348" r="-925000" b="-34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4333B9E-DB3C-2746-B6C8-B07C73F42973}"/>
                  </a:ext>
                </a:extLst>
              </p:cNvPr>
              <p:cNvSpPr txBox="1"/>
              <p:nvPr/>
            </p:nvSpPr>
            <p:spPr>
              <a:xfrm>
                <a:off x="6937920" y="3120883"/>
                <a:ext cx="2730056" cy="89498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𝑣𝑎𝑝</m:t>
                              </m:r>
                            </m:sub>
                          </m:sSub>
                        </m:num>
                        <m:den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=−4567.02 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1800" b="0" i="1" dirty="0">
                  <a:latin typeface="Cambria Math" panose="02040503050406030204" pitchFamily="18" charset="0"/>
                </a:endParaRPr>
              </a:p>
              <a:p>
                <a:pPr lvl="2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4333B9E-DB3C-2746-B6C8-B07C73F429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7920" y="3120883"/>
                <a:ext cx="2730056" cy="894989"/>
              </a:xfrm>
              <a:prstGeom prst="rect">
                <a:avLst/>
              </a:prstGeom>
              <a:blipFill>
                <a:blip r:embed="rId5"/>
                <a:stretch>
                  <a:fillRect b="-5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3633E80-5A35-164B-AF1A-D959C6F1FB62}"/>
                  </a:ext>
                </a:extLst>
              </p:cNvPr>
              <p:cNvSpPr txBox="1"/>
              <p:nvPr/>
            </p:nvSpPr>
            <p:spPr>
              <a:xfrm>
                <a:off x="7078430" y="3820498"/>
                <a:ext cx="2730056" cy="39074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𝑣𝑎𝑝</m:t>
                        </m:r>
                      </m:sub>
                    </m:sSub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=−4567.02 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1800" b="0" i="1" dirty="0">
                    <a:latin typeface="Cambria Math" panose="02040503050406030204" pitchFamily="18" charset="0"/>
                  </a:rPr>
                  <a:t> * </a:t>
                </a:r>
                <a:r>
                  <a:rPr lang="en-US" i="1" dirty="0">
                    <a:latin typeface="Cambria Math" panose="02040503050406030204" pitchFamily="18" charset="0"/>
                  </a:rPr>
                  <a:t>R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3633E80-5A35-164B-AF1A-D959C6F1FB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8430" y="3820498"/>
                <a:ext cx="2730056" cy="390748"/>
              </a:xfrm>
              <a:prstGeom prst="rect">
                <a:avLst/>
              </a:prstGeom>
              <a:blipFill>
                <a:blip r:embed="rId6"/>
                <a:stretch>
                  <a:fillRect t="-6250" b="-18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3389452-1378-4749-B149-ECA5FB9C1806}"/>
                  </a:ext>
                </a:extLst>
              </p:cNvPr>
              <p:cNvSpPr txBox="1"/>
              <p:nvPr/>
            </p:nvSpPr>
            <p:spPr>
              <a:xfrm>
                <a:off x="6937920" y="4309116"/>
                <a:ext cx="5400973" cy="39626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𝑣𝑎𝑝</m:t>
                          </m:r>
                        </m:sub>
                      </m:sSub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=−4567.02 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d>
                        <m:dPr>
                          <m:ctrlP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8.314 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−3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𝑘𝐽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𝑚𝑜𝑙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3389452-1378-4749-B149-ECA5FB9C18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7920" y="4309116"/>
                <a:ext cx="5400973" cy="396262"/>
              </a:xfrm>
              <a:prstGeom prst="rect">
                <a:avLst/>
              </a:prstGeom>
              <a:blipFill>
                <a:blip r:embed="rId7"/>
                <a:stretch>
                  <a:fillRect b="-9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D6B8D90-1FC0-7D47-BCC0-A6B673EAD75E}"/>
                  </a:ext>
                </a:extLst>
              </p:cNvPr>
              <p:cNvSpPr txBox="1"/>
              <p:nvPr/>
            </p:nvSpPr>
            <p:spPr>
              <a:xfrm>
                <a:off x="6329817" y="4966714"/>
                <a:ext cx="4227283" cy="40677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𝑯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𝒗𝒂𝒑</m:t>
                          </m:r>
                        </m:sub>
                      </m:sSub>
                      <m:r>
                        <a:rPr lang="en-US" sz="1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𝟑𝟖</m:t>
                      </m:r>
                      <m:r>
                        <a:rPr lang="en-US" sz="1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1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1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𝒌𝑱</m:t>
                      </m:r>
                      <m:r>
                        <a:rPr lang="en-US" sz="1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1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𝒎𝒐𝒍</m:t>
                          </m:r>
                        </m:e>
                        <m:sup>
                          <m:r>
                            <a:rPr lang="en-US" sz="1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</m:oMath>
                  </m:oMathPara>
                </a14:m>
                <a:endParaRPr lang="en-US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D6B8D90-1FC0-7D47-BCC0-A6B673EAD7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9817" y="4966714"/>
                <a:ext cx="4227283" cy="406778"/>
              </a:xfrm>
              <a:prstGeom prst="rect">
                <a:avLst/>
              </a:prstGeom>
              <a:blipFill>
                <a:blip r:embed="rId8"/>
                <a:stretch>
                  <a:fillRect b="-9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99D4528E-0C49-2D43-BFF4-88D3D9A59B9D}"/>
              </a:ext>
            </a:extLst>
          </p:cNvPr>
          <p:cNvSpPr txBox="1"/>
          <p:nvPr/>
        </p:nvSpPr>
        <p:spPr>
          <a:xfrm>
            <a:off x="101600" y="75236"/>
            <a:ext cx="1279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Solution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0097FFD-A1FF-4B45-8972-0DE01F512C23}"/>
              </a:ext>
            </a:extLst>
          </p:cNvPr>
          <p:cNvGrpSpPr/>
          <p:nvPr/>
        </p:nvGrpSpPr>
        <p:grpSpPr>
          <a:xfrm>
            <a:off x="68279" y="1477778"/>
            <a:ext cx="6711681" cy="5281206"/>
            <a:chOff x="0" y="1375269"/>
            <a:chExt cx="6711681" cy="5281206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8A7C9CCD-9D8E-0649-9AD9-9AA0AF6F863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/>
            <a:srcRect r="26125"/>
            <a:stretch/>
          </p:blipFill>
          <p:spPr>
            <a:xfrm>
              <a:off x="0" y="1375269"/>
              <a:ext cx="6711681" cy="5281206"/>
            </a:xfrm>
            <a:prstGeom prst="rect">
              <a:avLst/>
            </a:prstGeom>
          </p:spPr>
        </p:pic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DC4DFD3D-EB44-CD42-AEB9-B5A43069458C}"/>
                </a:ext>
              </a:extLst>
            </p:cNvPr>
            <p:cNvSpPr txBox="1"/>
            <p:nvPr/>
          </p:nvSpPr>
          <p:spPr>
            <a:xfrm>
              <a:off x="5102419" y="2954804"/>
              <a:ext cx="205561" cy="9233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08267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6E91CC8-B8EC-D140-8EC1-E3D7276952C5}"/>
                  </a:ext>
                </a:extLst>
              </p:cNvPr>
              <p:cNvSpPr txBox="1"/>
              <p:nvPr/>
            </p:nvSpPr>
            <p:spPr>
              <a:xfrm>
                <a:off x="1129286" y="1029148"/>
                <a:ext cx="4691743" cy="64177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latin typeface="Cambria Math" panose="02040503050406030204" pitchFamily="18" charset="0"/>
                            </a:rPr>
                            <m:t>𝐥𝐧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  <m:t>𝒑</m:t>
                                      </m:r>
                                    </m:e>
                                    <m:sub>
                                      <m: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  <m:t>𝒑</m:t>
                                      </m:r>
                                    </m:e>
                                    <m:sub>
                                      <m: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=−</m:t>
                          </m:r>
                          <m:f>
                            <m:f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𝑯</m:t>
                                  </m:r>
                                </m:e>
                                <m:sub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  <m:t>𝒗𝒂𝒑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𝑹</m:t>
                              </m:r>
                            </m:den>
                          </m:f>
                          <m:d>
                            <m:d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</m:e>
                                    <m:sub>
                                      <m: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6E91CC8-B8EC-D140-8EC1-E3D7276952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9286" y="1029148"/>
                <a:ext cx="4691743" cy="641779"/>
              </a:xfrm>
              <a:prstGeom prst="rect">
                <a:avLst/>
              </a:prstGeom>
              <a:blipFill>
                <a:blip r:embed="rId2"/>
                <a:stretch>
                  <a:fillRect t="-1961" b="-117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6F7A6EDE-6B87-9745-9B2B-1CF0E9EE53D8}"/>
              </a:ext>
            </a:extLst>
          </p:cNvPr>
          <p:cNvSpPr txBox="1"/>
          <p:nvPr/>
        </p:nvSpPr>
        <p:spPr>
          <a:xfrm>
            <a:off x="0" y="18502"/>
            <a:ext cx="1279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Solution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0C13A8-B9DD-A94D-82E5-ACC422A86CDF}"/>
              </a:ext>
            </a:extLst>
          </p:cNvPr>
          <p:cNvSpPr txBox="1"/>
          <p:nvPr/>
        </p:nvSpPr>
        <p:spPr>
          <a:xfrm>
            <a:off x="196662" y="421522"/>
            <a:ext cx="114549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To solve for the normal boiling point, we need the integrated form of the Clausius-Clapeyron equation as shown below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A8970FC-033E-5C4C-A696-29988237D290}"/>
                  </a:ext>
                </a:extLst>
              </p:cNvPr>
              <p:cNvSpPr txBox="1"/>
              <p:nvPr/>
            </p:nvSpPr>
            <p:spPr>
              <a:xfrm>
                <a:off x="3178928" y="1853317"/>
                <a:ext cx="8009314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𝑤h𝑒𝑟𝑒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𝑎𝑛𝑑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𝑎𝑟𝑒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𝑒𝑥𝑝𝑎𝑛𝑑𝑒𝑑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𝑖𝑛𝑡𝑜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𝑡h𝑒𝑖𝑟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𝑑𝑖𝑓𝑓𝑒𝑟𝑒𝑛𝑡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𝑠𝑡𝑎𝑡𝑒𝑠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𝑖𝑛𝑖𝑡𝑖𝑎𝑙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𝑓𝑖𝑛𝑎𝑙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A8970FC-033E-5C4C-A696-29988237D2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8928" y="1853317"/>
                <a:ext cx="8009314" cy="276999"/>
              </a:xfrm>
              <a:prstGeom prst="rect">
                <a:avLst/>
              </a:prstGeom>
              <a:blipFill>
                <a:blip r:embed="rId3"/>
                <a:stretch>
                  <a:fillRect t="-4348" b="-391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601FFFD3-D66A-A14A-A725-8C9C3AE7E767}"/>
              </a:ext>
            </a:extLst>
          </p:cNvPr>
          <p:cNvSpPr txBox="1"/>
          <p:nvPr/>
        </p:nvSpPr>
        <p:spPr>
          <a:xfrm>
            <a:off x="248725" y="2347321"/>
            <a:ext cx="113508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We just need a pair of pressure and the their corresponding temperature from the table to calculate the normal boiling point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8901A3-DB41-E04F-866E-4B784492FDCF}"/>
              </a:ext>
            </a:extLst>
          </p:cNvPr>
          <p:cNvSpPr txBox="1"/>
          <p:nvPr/>
        </p:nvSpPr>
        <p:spPr>
          <a:xfrm>
            <a:off x="241829" y="3072157"/>
            <a:ext cx="95996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Recall that normal boiling point occurs at 1 atm pressure or 101.3 kPa, hence we now have: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763C4CB-36A0-8D47-A98B-2C3CD1DA89ED}"/>
                  </a:ext>
                </a:extLst>
              </p:cNvPr>
              <p:cNvSpPr txBox="1"/>
              <p:nvPr/>
            </p:nvSpPr>
            <p:spPr>
              <a:xfrm>
                <a:off x="2030887" y="3549095"/>
                <a:ext cx="151580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=6.38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𝑘𝑃𝑎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763C4CB-36A0-8D47-A98B-2C3CD1DA89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0887" y="3549095"/>
                <a:ext cx="1515800" cy="276999"/>
              </a:xfrm>
              <a:prstGeom prst="rect">
                <a:avLst/>
              </a:prstGeom>
              <a:blipFill>
                <a:blip r:embed="rId4"/>
                <a:stretch>
                  <a:fillRect l="-3306" t="-8696" r="-4959" b="-34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C8363B9-911E-764D-920C-0D51E6EE17DD}"/>
                  </a:ext>
                </a:extLst>
              </p:cNvPr>
              <p:cNvSpPr txBox="1"/>
              <p:nvPr/>
            </p:nvSpPr>
            <p:spPr>
              <a:xfrm>
                <a:off x="2030887" y="3911642"/>
                <a:ext cx="127682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293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C8363B9-911E-764D-920C-0D51E6EE17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0887" y="3911642"/>
                <a:ext cx="1276824" cy="276999"/>
              </a:xfrm>
              <a:prstGeom prst="rect">
                <a:avLst/>
              </a:prstGeom>
              <a:blipFill>
                <a:blip r:embed="rId5"/>
                <a:stretch>
                  <a:fillRect l="-2941" t="-9091" r="-6863" b="-40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36BBC74-23BC-9A47-9639-8900047EDC5F}"/>
                  </a:ext>
                </a:extLst>
              </p:cNvPr>
              <p:cNvSpPr txBox="1"/>
              <p:nvPr/>
            </p:nvSpPr>
            <p:spPr>
              <a:xfrm>
                <a:off x="4120371" y="3549094"/>
                <a:ext cx="170065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=101.3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𝑘𝑃𝑎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36BBC74-23BC-9A47-9639-8900047EDC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0371" y="3549094"/>
                <a:ext cx="1700658" cy="276999"/>
              </a:xfrm>
              <a:prstGeom prst="rect">
                <a:avLst/>
              </a:prstGeom>
              <a:blipFill>
                <a:blip r:embed="rId6"/>
                <a:stretch>
                  <a:fillRect l="-2963" t="-8696" r="-4444" b="-34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35FFE40-A738-DF42-BE91-9480F9498A7F}"/>
                  </a:ext>
                </a:extLst>
              </p:cNvPr>
              <p:cNvSpPr txBox="1"/>
              <p:nvPr/>
            </p:nvSpPr>
            <p:spPr>
              <a:xfrm>
                <a:off x="4103061" y="3911642"/>
                <a:ext cx="306340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?(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𝑛𝑜𝑟𝑚𝑎𝑙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𝑏𝑜𝑖𝑙𝑖𝑛𝑔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𝑝𝑜𝑖𝑛𝑡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35FFE40-A738-DF42-BE91-9480F9498A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3061" y="3911642"/>
                <a:ext cx="3063403" cy="276999"/>
              </a:xfrm>
              <a:prstGeom prst="rect">
                <a:avLst/>
              </a:prstGeom>
              <a:blipFill>
                <a:blip r:embed="rId7"/>
                <a:stretch>
                  <a:fillRect l="-1240" t="-9091" r="-2066" b="-40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3BE800EC-5C57-B64D-B339-44F4E725E511}"/>
              </a:ext>
            </a:extLst>
          </p:cNvPr>
          <p:cNvSpPr txBox="1"/>
          <p:nvPr/>
        </p:nvSpPr>
        <p:spPr>
          <a:xfrm>
            <a:off x="196662" y="4309296"/>
            <a:ext cx="99736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Using the integrated form of Clausius-Clapeyron equation and applying the enthalpy obtained previously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297EB70-6A34-3740-B506-E3C9D8A009A8}"/>
                  </a:ext>
                </a:extLst>
              </p:cNvPr>
              <p:cNvSpPr txBox="1"/>
              <p:nvPr/>
            </p:nvSpPr>
            <p:spPr>
              <a:xfrm>
                <a:off x="-263722" y="4850815"/>
                <a:ext cx="8768185" cy="66723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101.3 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𝑘𝑃𝑎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6.38 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𝑘𝑃𝑎</m:t>
                                  </m:r>
                                </m:den>
                              </m:f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=−</m:t>
                          </m:r>
                          <m:f>
                            <m:f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38.0 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𝑘𝐽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>
                                      <a:latin typeface="Cambria Math" panose="02040503050406030204" pitchFamily="18" charset="0"/>
                                    </a:rPr>
                                    <m:t>𝑚𝑜𝑙</m:t>
                                  </m:r>
                                </m:e>
                                <m:sup>
                                  <m:r>
                                    <a:rPr lang="en-US" sz="2000" b="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r>
                                <a:rPr lang="en-US" sz="2000" b="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>
                                      <a:latin typeface="Cambria Math" panose="02040503050406030204" pitchFamily="18" charset="0"/>
                                    </a:rPr>
                                    <m:t>𝐾</m:t>
                                  </m:r>
                                </m:e>
                                <m:sup>
                                  <m:r>
                                    <a:rPr lang="en-US" sz="2000" b="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2000" b="0" i="1">
                                  <a:latin typeface="Cambria Math" panose="02040503050406030204" pitchFamily="18" charset="0"/>
                                </a:rPr>
                                <m:t>8.314</m:t>
                              </m:r>
                              <m:r>
                                <a:rPr lang="en-US" sz="2000" b="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r>
                                    <a:rPr lang="en-US" sz="2000" b="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−3</m:t>
                                  </m:r>
                                </m:sup>
                              </m:s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𝑘𝐽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>
                                      <a:latin typeface="Cambria Math" panose="02040503050406030204" pitchFamily="18" charset="0"/>
                                    </a:rPr>
                                    <m:t>𝑚𝑜𝑙</m:t>
                                  </m:r>
                                </m:e>
                                <m:sup>
                                  <m:r>
                                    <a:rPr lang="en-US" sz="2000" b="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r>
                                <a:rPr lang="en-US" sz="2000" b="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>
                                      <a:latin typeface="Cambria Math" panose="02040503050406030204" pitchFamily="18" charset="0"/>
                                    </a:rPr>
                                    <m:t>𝐾</m:t>
                                  </m:r>
                                </m:e>
                                <m:sup>
                                  <m:r>
                                    <a:rPr lang="en-US" sz="2000" b="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den>
                          </m:f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0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293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297EB70-6A34-3740-B506-E3C9D8A009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63722" y="4850815"/>
                <a:ext cx="8768185" cy="667234"/>
              </a:xfrm>
              <a:prstGeom prst="rect">
                <a:avLst/>
              </a:prstGeom>
              <a:blipFill>
                <a:blip r:embed="rId8"/>
                <a:stretch>
                  <a:fillRect t="-1887" b="-188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7DE67A75-7426-A746-BDA1-B544DC1E7BE3}"/>
              </a:ext>
            </a:extLst>
          </p:cNvPr>
          <p:cNvSpPr txBox="1"/>
          <p:nvPr/>
        </p:nvSpPr>
        <p:spPr>
          <a:xfrm>
            <a:off x="336884" y="5715000"/>
            <a:ext cx="4303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Solving for T</a:t>
            </a:r>
            <a:r>
              <a:rPr lang="en-US" baseline="-25000" dirty="0"/>
              <a:t>2 </a:t>
            </a:r>
            <a:r>
              <a:rPr lang="en-US" dirty="0"/>
              <a:t>gives the normal boiling point,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665FB9B-C9CF-9947-B30C-3F491E70C3DB}"/>
                  </a:ext>
                </a:extLst>
              </p:cNvPr>
              <p:cNvSpPr txBox="1"/>
              <p:nvPr/>
            </p:nvSpPr>
            <p:spPr>
              <a:xfrm>
                <a:off x="1576647" y="6189378"/>
                <a:ext cx="511351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𝟑𝟓𝟕</m:t>
                      </m:r>
                      <m:r>
                        <a:rPr lang="en-US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𝑲</m:t>
                      </m:r>
                      <m:r>
                        <a:rPr lang="en-US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                        (</m:t>
                      </m:r>
                      <m:r>
                        <a:rPr lang="en-US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𝒏𝒐𝒓𝒎𝒂𝒍</m:t>
                      </m:r>
                      <m:r>
                        <a:rPr lang="en-US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𝒃𝒐𝒊𝒍𝒊𝒏𝒈</m:t>
                      </m:r>
                      <m:r>
                        <a:rPr lang="en-US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𝒑𝒐𝒊𝒏𝒕</m:t>
                      </m:r>
                      <m:r>
                        <a:rPr lang="en-US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665FB9B-C9CF-9947-B30C-3F491E70C3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6647" y="6189378"/>
                <a:ext cx="5113516" cy="276999"/>
              </a:xfrm>
              <a:prstGeom prst="rect">
                <a:avLst/>
              </a:prstGeom>
              <a:blipFill>
                <a:blip r:embed="rId9"/>
                <a:stretch>
                  <a:fillRect l="-744" t="-8696" r="-1241" b="-34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B1315F97-41A3-7447-BD92-C5813E872DA9}"/>
              </a:ext>
            </a:extLst>
          </p:cNvPr>
          <p:cNvSpPr txBox="1"/>
          <p:nvPr/>
        </p:nvSpPr>
        <p:spPr>
          <a:xfrm>
            <a:off x="7964905" y="4850815"/>
            <a:ext cx="40466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Hint: calculator could directly solve it, otherwise you should apply exponentials on both sides to eliminate the ln function and isolate T</a:t>
            </a:r>
          </a:p>
        </p:txBody>
      </p:sp>
    </p:spTree>
    <p:extLst>
      <p:ext uri="{BB962C8B-B14F-4D97-AF65-F5344CB8AC3E}">
        <p14:creationId xmlns:p14="http://schemas.microsoft.com/office/powerpoint/2010/main" val="516157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410</Words>
  <Application>Microsoft Macintosh PowerPoint</Application>
  <PresentationFormat>Widescreen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Times New Roman</vt:lpstr>
      <vt:lpstr>Office Theme</vt:lpstr>
      <vt:lpstr>Sample chemistry tutorial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 2410: Chapter 4(HW) Tutorial</dc:title>
  <dc:creator>Microsoft Office User</dc:creator>
  <cp:lastModifiedBy>Microsoft Office User</cp:lastModifiedBy>
  <cp:revision>40</cp:revision>
  <dcterms:created xsi:type="dcterms:W3CDTF">2021-10-25T09:05:01Z</dcterms:created>
  <dcterms:modified xsi:type="dcterms:W3CDTF">2023-03-09T05:28:18Z</dcterms:modified>
</cp:coreProperties>
</file>