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b2bb6d024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b2bb6d024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2b2bb6d0242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2b2bb6d0242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b2bb6d0242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2b2bb6d0242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b2bb6d0242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2b2bb6d0242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b2bb6d0242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2b2bb6d0242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b2bb6d0242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2b2bb6d0242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196db4b0ba_0_1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196db4b0ba_0_1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Travel</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fontScale="85000" lnSpcReduction="20000"/>
          </a:bodyPr>
          <a:lstStyle/>
          <a:p>
            <a:pPr indent="0" lvl="0" marL="0" rtl="0" algn="ctr">
              <a:spcBef>
                <a:spcPts val="0"/>
              </a:spcBef>
              <a:spcAft>
                <a:spcPts val="0"/>
              </a:spcAft>
              <a:buNone/>
            </a:pPr>
            <a:r>
              <a:rPr lang="en"/>
              <a:t>Tourism </a:t>
            </a:r>
            <a:endParaRPr/>
          </a:p>
          <a:p>
            <a:pPr indent="0" lvl="0" marL="0" rtl="0" algn="ctr">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Adjectives</a:t>
            </a:r>
            <a:endParaRPr/>
          </a:p>
        </p:txBody>
      </p:sp>
      <p:sp>
        <p:nvSpPr>
          <p:cNvPr id="61" name="Google Shape;61;p14"/>
          <p:cNvSpPr txBox="1"/>
          <p:nvPr>
            <p:ph idx="1" type="body"/>
          </p:nvPr>
        </p:nvSpPr>
        <p:spPr>
          <a:xfrm>
            <a:off x="311700" y="1152475"/>
            <a:ext cx="39999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t>Crowded empty</a:t>
            </a:r>
            <a:endParaRPr/>
          </a:p>
          <a:p>
            <a:pPr indent="0" lvl="0" marL="0" rtl="0" algn="l">
              <a:spcBef>
                <a:spcPts val="1200"/>
              </a:spcBef>
              <a:spcAft>
                <a:spcPts val="0"/>
              </a:spcAft>
              <a:buNone/>
            </a:pPr>
            <a:r>
              <a:rPr lang="en"/>
              <a:t>Noisy quiet</a:t>
            </a:r>
            <a:endParaRPr/>
          </a:p>
          <a:p>
            <a:pPr indent="0" lvl="0" marL="0" rtl="0" algn="l">
              <a:spcBef>
                <a:spcPts val="1200"/>
              </a:spcBef>
              <a:spcAft>
                <a:spcPts val="0"/>
              </a:spcAft>
              <a:buNone/>
            </a:pPr>
            <a:r>
              <a:rPr lang="en"/>
              <a:t>Modern old/ancient</a:t>
            </a:r>
            <a:endParaRPr/>
          </a:p>
          <a:p>
            <a:pPr indent="0" lvl="0" marL="0" rtl="0" algn="l">
              <a:spcBef>
                <a:spcPts val="1200"/>
              </a:spcBef>
              <a:spcAft>
                <a:spcPts val="0"/>
              </a:spcAft>
              <a:buNone/>
            </a:pPr>
            <a:r>
              <a:rPr lang="en"/>
              <a:t>Fast-paced slow-paced</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en"/>
              <a:t>What does it mean?</a:t>
            </a:r>
            <a:endParaRPr/>
          </a:p>
          <a:p>
            <a:pPr indent="0" lvl="0" marL="0" rtl="0" algn="l">
              <a:spcBef>
                <a:spcPts val="1200"/>
              </a:spcBef>
              <a:spcAft>
                <a:spcPts val="0"/>
              </a:spcAft>
              <a:buNone/>
            </a:pPr>
            <a:r>
              <a:rPr lang="en"/>
              <a:t>Do you know any crowded places?</a:t>
            </a:r>
            <a:endParaRPr/>
          </a:p>
          <a:p>
            <a:pPr indent="0" lvl="0" marL="0" rtl="0" algn="l">
              <a:spcBef>
                <a:spcPts val="1200"/>
              </a:spcBef>
              <a:spcAft>
                <a:spcPts val="0"/>
              </a:spcAft>
              <a:buNone/>
            </a:pPr>
            <a:r>
              <a:rPr lang="en"/>
              <a:t>When would we say a country is modern?</a:t>
            </a:r>
            <a:endParaRPr/>
          </a:p>
          <a:p>
            <a:pPr indent="0" lvl="0" marL="0" rtl="0" algn="l">
              <a:spcBef>
                <a:spcPts val="1200"/>
              </a:spcBef>
              <a:spcAft>
                <a:spcPts val="1200"/>
              </a:spcAft>
              <a:buNone/>
            </a:pPr>
            <a:r>
              <a:rPr lang="en"/>
              <a:t>What is a developed country?</a:t>
            </a:r>
            <a:endParaRPr/>
          </a:p>
        </p:txBody>
      </p:sp>
      <p:sp>
        <p:nvSpPr>
          <p:cNvPr id="62" name="Google Shape;62;p14"/>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Busy quiet</a:t>
            </a:r>
            <a:endParaRPr/>
          </a:p>
          <a:p>
            <a:pPr indent="0" lvl="0" marL="0" rtl="0" algn="l">
              <a:spcBef>
                <a:spcPts val="1200"/>
              </a:spcBef>
              <a:spcAft>
                <a:spcPts val="0"/>
              </a:spcAft>
              <a:buClr>
                <a:schemeClr val="dk1"/>
              </a:buClr>
              <a:buSzPts val="1100"/>
              <a:buFont typeface="Arial"/>
              <a:buNone/>
            </a:pPr>
            <a:r>
              <a:rPr lang="en"/>
              <a:t>International national local</a:t>
            </a:r>
            <a:endParaRPr/>
          </a:p>
          <a:p>
            <a:pPr indent="0" lvl="0" marL="0" rtl="0" algn="l">
              <a:spcBef>
                <a:spcPts val="1200"/>
              </a:spcBef>
              <a:spcAft>
                <a:spcPts val="0"/>
              </a:spcAft>
              <a:buClr>
                <a:schemeClr val="dk1"/>
              </a:buClr>
              <a:buSzPts val="1100"/>
              <a:buFont typeface="Arial"/>
              <a:buNone/>
            </a:pPr>
            <a:r>
              <a:rPr lang="en"/>
              <a:t>Developed rustic/rural</a:t>
            </a:r>
            <a:endParaRPr/>
          </a:p>
          <a:p>
            <a:pPr indent="0" lvl="0" marL="0" rtl="0" algn="l">
              <a:spcBef>
                <a:spcPts val="1200"/>
              </a:spcBef>
              <a:spcAft>
                <a:spcPts val="0"/>
              </a:spcAft>
              <a:buNone/>
            </a:pPr>
            <a:r>
              <a:rPr lang="en"/>
              <a:t>Expensive affordable cheap</a:t>
            </a:r>
            <a:endParaRPr/>
          </a:p>
          <a:p>
            <a:pPr indent="0" lvl="0" marL="0" rtl="0" algn="l">
              <a:spcBef>
                <a:spcPts val="1200"/>
              </a:spcBef>
              <a:spcAft>
                <a:spcPts val="0"/>
              </a:spcAft>
              <a:buClr>
                <a:schemeClr val="dk1"/>
              </a:buClr>
              <a:buSzPts val="1100"/>
              <a:buFont typeface="Arial"/>
              <a:buNone/>
            </a:pPr>
            <a:r>
              <a:rPr lang="en"/>
              <a:t>Lively boring</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Crowded</a:t>
            </a:r>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Can you use the word </a:t>
            </a:r>
            <a:r>
              <a:rPr lang="en"/>
              <a:t>crowded</a:t>
            </a:r>
            <a:r>
              <a:rPr lang="en"/>
              <a:t> to describe this picture?</a:t>
            </a:r>
            <a:endParaRPr/>
          </a:p>
          <a:p>
            <a:pPr indent="0" lvl="0" marL="0" rtl="0" algn="l">
              <a:spcBef>
                <a:spcPts val="1200"/>
              </a:spcBef>
              <a:spcAft>
                <a:spcPts val="0"/>
              </a:spcAft>
              <a:buNone/>
            </a:pPr>
            <a:r>
              <a:rPr lang="en"/>
              <a:t>Where</a:t>
            </a:r>
            <a:r>
              <a:rPr lang="en"/>
              <a:t> do you think this picture is located? </a:t>
            </a:r>
            <a:endParaRPr/>
          </a:p>
          <a:p>
            <a:pPr indent="0" lvl="0" marL="0" rtl="0" algn="l">
              <a:spcBef>
                <a:spcPts val="1200"/>
              </a:spcBef>
              <a:spcAft>
                <a:spcPts val="0"/>
              </a:spcAft>
              <a:buNone/>
            </a:pPr>
            <a:r>
              <a:rPr lang="en"/>
              <a:t>What makes it crowded?</a:t>
            </a:r>
            <a:endParaRPr/>
          </a:p>
          <a:p>
            <a:pPr indent="0" lvl="0" marL="0" rtl="0" algn="l">
              <a:spcBef>
                <a:spcPts val="1200"/>
              </a:spcBef>
              <a:spcAft>
                <a:spcPts val="1200"/>
              </a:spcAft>
              <a:buNone/>
            </a:pPr>
            <a:r>
              <a:rPr lang="en"/>
              <a:t>What places in your city are crowded?</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Developed</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What makes this city developed?</a:t>
            </a:r>
            <a:endParaRPr/>
          </a:p>
          <a:p>
            <a:pPr indent="0" lvl="0" marL="0" rtl="0" algn="l">
              <a:spcBef>
                <a:spcPts val="1200"/>
              </a:spcBef>
              <a:spcAft>
                <a:spcPts val="1200"/>
              </a:spcAft>
              <a:buNone/>
            </a:pPr>
            <a:r>
              <a:rPr lang="en"/>
              <a:t>Is your city developed?</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Lively</a:t>
            </a:r>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Can you make an example of a lively place that you have been to?</a:t>
            </a:r>
            <a:endParaRPr/>
          </a:p>
          <a:p>
            <a:pPr indent="0" lvl="0" marL="0" rtl="0" algn="l">
              <a:spcBef>
                <a:spcPts val="1200"/>
              </a:spcBef>
              <a:spcAft>
                <a:spcPts val="0"/>
              </a:spcAft>
              <a:buNone/>
            </a:pPr>
            <a:r>
              <a:rPr lang="en"/>
              <a:t>What is the difference between lively and boring?</a:t>
            </a:r>
            <a:endParaRPr/>
          </a:p>
          <a:p>
            <a:pPr indent="0" lvl="0" marL="0" rtl="0" algn="l">
              <a:spcBef>
                <a:spcPts val="1200"/>
              </a:spcBef>
              <a:spcAft>
                <a:spcPts val="1200"/>
              </a:spcAft>
              <a:buNone/>
            </a:pPr>
            <a:r>
              <a:rPr lang="en"/>
              <a:t>Would you rather live in a lively city or a boring one?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Nouns: The city</a:t>
            </a:r>
            <a:endParaRPr/>
          </a:p>
        </p:txBody>
      </p:sp>
      <p:sp>
        <p:nvSpPr>
          <p:cNvPr id="86" name="Google Shape;86;p18"/>
          <p:cNvSpPr txBox="1"/>
          <p:nvPr>
            <p:ph idx="1" type="body"/>
          </p:nvPr>
        </p:nvSpPr>
        <p:spPr>
          <a:xfrm>
            <a:off x="92075"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Skyscrapers: What is _____? Are there any in your city? What color are they?</a:t>
            </a:r>
            <a:endParaRPr/>
          </a:p>
          <a:p>
            <a:pPr indent="0" lvl="0" marL="0" rtl="0" algn="l">
              <a:spcBef>
                <a:spcPts val="1200"/>
              </a:spcBef>
              <a:spcAft>
                <a:spcPts val="0"/>
              </a:spcAft>
              <a:buNone/>
            </a:pPr>
            <a:r>
              <a:rPr lang="en"/>
              <a:t>Street food</a:t>
            </a:r>
            <a:endParaRPr/>
          </a:p>
          <a:p>
            <a:pPr indent="0" lvl="0" marL="0" rtl="0" algn="l">
              <a:spcBef>
                <a:spcPts val="1200"/>
              </a:spcBef>
              <a:spcAft>
                <a:spcPts val="0"/>
              </a:spcAft>
              <a:buNone/>
            </a:pPr>
            <a:r>
              <a:rPr lang="en"/>
              <a:t>Taxi</a:t>
            </a:r>
            <a:endParaRPr/>
          </a:p>
          <a:p>
            <a:pPr indent="0" lvl="0" marL="0" rtl="0" algn="l">
              <a:spcBef>
                <a:spcPts val="1200"/>
              </a:spcBef>
              <a:spcAft>
                <a:spcPts val="0"/>
              </a:spcAft>
              <a:buNone/>
            </a:pPr>
            <a:r>
              <a:rPr lang="en"/>
              <a:t>Public transportation:  Tram, metro, bus, trolley</a:t>
            </a:r>
            <a:endParaRPr/>
          </a:p>
          <a:p>
            <a:pPr indent="0" lvl="0" marL="0" rtl="0" algn="l">
              <a:spcBef>
                <a:spcPts val="1200"/>
              </a:spcBef>
              <a:spcAft>
                <a:spcPts val="0"/>
              </a:spcAft>
              <a:buNone/>
            </a:pPr>
            <a:r>
              <a:rPr lang="en"/>
              <a:t>Nightclubs</a:t>
            </a:r>
            <a:r>
              <a:rPr lang="en"/>
              <a:t> </a:t>
            </a:r>
            <a:endParaRPr/>
          </a:p>
          <a:p>
            <a:pPr indent="0" lvl="0" marL="0" rtl="0" algn="l">
              <a:spcBef>
                <a:spcPts val="1200"/>
              </a:spcBef>
              <a:spcAft>
                <a:spcPts val="0"/>
              </a:spcAft>
              <a:buNone/>
            </a:pPr>
            <a:r>
              <a:rPr lang="en"/>
              <a:t>Scooter, moped, bikes, vehicles, cars, </a:t>
            </a:r>
            <a:r>
              <a:rPr lang="en"/>
              <a:t>convertibles</a:t>
            </a:r>
            <a:r>
              <a:rPr lang="en"/>
              <a:t>, trucks, on foot</a:t>
            </a:r>
            <a:endParaRPr/>
          </a:p>
          <a:p>
            <a:pPr indent="0" lvl="0" marL="0" rtl="0" algn="l">
              <a:spcBef>
                <a:spcPts val="1200"/>
              </a:spcBef>
              <a:spcAft>
                <a:spcPts val="1200"/>
              </a:spcAft>
              <a:buNone/>
            </a:pPr>
            <a:r>
              <a:rPr lang="en"/>
              <a:t>Shopping mall?  What is your favorite shopping mall?</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Discussion Questions:</a:t>
            </a:r>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AutoNum type="arabicPeriod"/>
            </a:pPr>
            <a:r>
              <a:rPr lang="en"/>
              <a:t> Use two adjectives to describe your city?</a:t>
            </a:r>
            <a:endParaRPr/>
          </a:p>
          <a:p>
            <a:pPr indent="-342900" lvl="0" marL="457200" rtl="0" algn="l">
              <a:spcBef>
                <a:spcPts val="0"/>
              </a:spcBef>
              <a:spcAft>
                <a:spcPts val="0"/>
              </a:spcAft>
              <a:buSzPts val="1800"/>
              <a:buAutoNum type="arabicPeriod"/>
            </a:pPr>
            <a:r>
              <a:rPr lang="en"/>
              <a:t>What is your favorite city in your country and why?</a:t>
            </a:r>
            <a:endParaRPr/>
          </a:p>
          <a:p>
            <a:pPr indent="-342900" lvl="0" marL="457200" rtl="0" algn="l">
              <a:spcBef>
                <a:spcPts val="0"/>
              </a:spcBef>
              <a:spcAft>
                <a:spcPts val="0"/>
              </a:spcAft>
              <a:buSzPts val="1800"/>
              <a:buAutoNum type="arabicPeriod"/>
            </a:pPr>
            <a:r>
              <a:rPr lang="en"/>
              <a:t>Which city would you like to visit in the future?</a:t>
            </a:r>
            <a:endParaRPr/>
          </a:p>
          <a:p>
            <a:pPr indent="-342900" lvl="0" marL="457200" rtl="0" algn="l">
              <a:spcBef>
                <a:spcPts val="0"/>
              </a:spcBef>
              <a:spcAft>
                <a:spcPts val="0"/>
              </a:spcAft>
              <a:buSzPts val="1800"/>
              <a:buAutoNum type="arabicPeriod"/>
            </a:pPr>
            <a:r>
              <a:rPr lang="en"/>
              <a:t>Would you rather live in the country or the city?</a:t>
            </a:r>
            <a:endParaRPr/>
          </a:p>
          <a:p>
            <a:pPr indent="-342900" lvl="0" marL="457200" rtl="0" algn="l">
              <a:spcBef>
                <a:spcPts val="0"/>
              </a:spcBef>
              <a:spcAft>
                <a:spcPts val="0"/>
              </a:spcAft>
              <a:buSzPts val="1800"/>
              <a:buAutoNum type="arabicPeriod"/>
            </a:pPr>
            <a:r>
              <a:rPr lang="en"/>
              <a:t>What are some disadvantages to living in the city?</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98" name="Google Shape;98;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7500" lnSpcReduction="10000"/>
          </a:bodyPr>
          <a:lstStyle/>
          <a:p>
            <a:pPr indent="0" lvl="0" marL="0" rtl="0" algn="l">
              <a:spcBef>
                <a:spcPts val="0"/>
              </a:spcBef>
              <a:spcAft>
                <a:spcPts val="0"/>
              </a:spcAft>
              <a:buClr>
                <a:schemeClr val="dk1"/>
              </a:buClr>
              <a:buSzPct val="43137"/>
              <a:buFont typeface="Arial"/>
              <a:buNone/>
            </a:pPr>
            <a:r>
              <a:rPr lang="en" sz="2550">
                <a:solidFill>
                  <a:schemeClr val="dk1"/>
                </a:solidFill>
              </a:rPr>
              <a:t>The ruins in Rome</a:t>
            </a:r>
            <a:endParaRPr sz="2550">
              <a:solidFill>
                <a:schemeClr val="dk1"/>
              </a:solidFill>
            </a:endParaRPr>
          </a:p>
          <a:p>
            <a:pPr indent="0" lvl="0" marL="0" rtl="0" algn="l">
              <a:spcBef>
                <a:spcPts val="0"/>
              </a:spcBef>
              <a:spcAft>
                <a:spcPts val="0"/>
              </a:spcAft>
              <a:buClr>
                <a:schemeClr val="dk1"/>
              </a:buClr>
              <a:buSzPct val="43137"/>
              <a:buFont typeface="Arial"/>
              <a:buNone/>
            </a:pPr>
            <a:r>
              <a:rPr lang="en" sz="2550">
                <a:solidFill>
                  <a:schemeClr val="dk1"/>
                </a:solidFill>
              </a:rPr>
              <a:t>With over 5 million visitors every year, the Colosseum is one of Italy’s most popular tourist attractions. It is believed to have been constructed as a gift from ancient emperors to the Roman people, this grand outdoor amphitheater once served as the epicenter for entertainment in the Roman Empire, hosting various public spectacles and games. A stage for gladiator fights, often including animals, the Colosseum has quite the bloody past. Step back in time, marvel at the stunning architecture, and walk the floor of the greatest arena known to mankind.</a:t>
            </a:r>
            <a:endParaRPr sz="2550">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