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Mommi Medium" charset="1" panose="00000000000000000000"/>
      <p:regular r:id="rId16"/>
    </p:embeddedFont>
    <p:embeddedFont>
      <p:font typeface="Mommi Medium Italics" charset="1" panose="00000000000000000000"/>
      <p:regular r:id="rId17"/>
    </p:embeddedFont>
    <p:embeddedFont>
      <p:font typeface="Shantell Sans" charset="1" panose="00000000000000000000"/>
      <p:regular r:id="rId18"/>
    </p:embeddedFont>
    <p:embeddedFont>
      <p:font typeface="Shantell Sans Bold" charset="1" panose="00000000000000000000"/>
      <p:regular r:id="rId19"/>
    </p:embeddedFont>
    <p:embeddedFont>
      <p:font typeface="Mommi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18912" y="1307111"/>
            <a:ext cx="9385660" cy="7672777"/>
          </a:xfrm>
          <a:custGeom>
            <a:avLst/>
            <a:gdLst/>
            <a:ahLst/>
            <a:cxnLst/>
            <a:rect r="r" b="b" t="t" l="l"/>
            <a:pathLst>
              <a:path h="7672777" w="9385660">
                <a:moveTo>
                  <a:pt x="0" y="0"/>
                </a:moveTo>
                <a:lnTo>
                  <a:pt x="9385660" y="0"/>
                </a:lnTo>
                <a:lnTo>
                  <a:pt x="9385660" y="7672778"/>
                </a:lnTo>
                <a:lnTo>
                  <a:pt x="0" y="7672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97256" y="7207388"/>
            <a:ext cx="9907316" cy="2526366"/>
          </a:xfrm>
          <a:custGeom>
            <a:avLst/>
            <a:gdLst/>
            <a:ahLst/>
            <a:cxnLst/>
            <a:rect r="r" b="b" t="t" l="l"/>
            <a:pathLst>
              <a:path h="2526366" w="9907316">
                <a:moveTo>
                  <a:pt x="0" y="0"/>
                </a:moveTo>
                <a:lnTo>
                  <a:pt x="9907316" y="0"/>
                </a:lnTo>
                <a:lnTo>
                  <a:pt x="9907316" y="2526365"/>
                </a:lnTo>
                <a:lnTo>
                  <a:pt x="0" y="252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42769" y="1307111"/>
            <a:ext cx="3487293" cy="8229600"/>
          </a:xfrm>
          <a:custGeom>
            <a:avLst/>
            <a:gdLst/>
            <a:ahLst/>
            <a:cxnLst/>
            <a:rect r="r" b="b" t="t" l="l"/>
            <a:pathLst>
              <a:path h="8229600" w="3487293">
                <a:moveTo>
                  <a:pt x="0" y="0"/>
                </a:moveTo>
                <a:lnTo>
                  <a:pt x="3487293" y="0"/>
                </a:lnTo>
                <a:lnTo>
                  <a:pt x="34872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62641" y="5696467"/>
            <a:ext cx="3840445" cy="4321176"/>
          </a:xfrm>
          <a:custGeom>
            <a:avLst/>
            <a:gdLst/>
            <a:ahLst/>
            <a:cxnLst/>
            <a:rect r="r" b="b" t="t" l="l"/>
            <a:pathLst>
              <a:path h="4321176" w="3840445">
                <a:moveTo>
                  <a:pt x="0" y="0"/>
                </a:moveTo>
                <a:lnTo>
                  <a:pt x="3840445" y="0"/>
                </a:lnTo>
                <a:lnTo>
                  <a:pt x="3840445" y="4321176"/>
                </a:lnTo>
                <a:lnTo>
                  <a:pt x="0" y="4321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830062" y="1113054"/>
            <a:ext cx="8963360" cy="5075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2"/>
              </a:lnSpc>
            </a:pPr>
            <a:r>
              <a:rPr lang="en-US" sz="9494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Sa </a:t>
            </a:r>
          </a:p>
          <a:p>
            <a:pPr algn="ctr">
              <a:lnSpc>
                <a:spcPts val="13292"/>
              </a:lnSpc>
            </a:pPr>
            <a:r>
              <a:rPr lang="en-US" sz="9494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Paliparan</a:t>
            </a:r>
          </a:p>
          <a:p>
            <a:pPr algn="ctr">
              <a:lnSpc>
                <a:spcPts val="8953"/>
              </a:lnSpc>
            </a:pPr>
            <a:r>
              <a:rPr lang="en-US" b="true" sz="6395" i="true">
                <a:solidFill>
                  <a:srgbClr val="000000"/>
                </a:solidFill>
                <a:latin typeface="Mommi Medium Italics"/>
                <a:ea typeface="Mommi Medium Italics"/>
                <a:cs typeface="Mommi Medium Italics"/>
                <a:sym typeface="Mommi Medium Italics"/>
              </a:rPr>
              <a:t>(At the airport)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18912" y="1307111"/>
            <a:ext cx="9385660" cy="7672777"/>
          </a:xfrm>
          <a:custGeom>
            <a:avLst/>
            <a:gdLst/>
            <a:ahLst/>
            <a:cxnLst/>
            <a:rect r="r" b="b" t="t" l="l"/>
            <a:pathLst>
              <a:path h="7672777" w="9385660">
                <a:moveTo>
                  <a:pt x="0" y="0"/>
                </a:moveTo>
                <a:lnTo>
                  <a:pt x="9385660" y="0"/>
                </a:lnTo>
                <a:lnTo>
                  <a:pt x="9385660" y="7672778"/>
                </a:lnTo>
                <a:lnTo>
                  <a:pt x="0" y="7672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97256" y="7207388"/>
            <a:ext cx="9907316" cy="2526366"/>
          </a:xfrm>
          <a:custGeom>
            <a:avLst/>
            <a:gdLst/>
            <a:ahLst/>
            <a:cxnLst/>
            <a:rect r="r" b="b" t="t" l="l"/>
            <a:pathLst>
              <a:path h="2526366" w="9907316">
                <a:moveTo>
                  <a:pt x="0" y="0"/>
                </a:moveTo>
                <a:lnTo>
                  <a:pt x="9907316" y="0"/>
                </a:lnTo>
                <a:lnTo>
                  <a:pt x="9907316" y="2526365"/>
                </a:lnTo>
                <a:lnTo>
                  <a:pt x="0" y="252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62641" y="5696467"/>
            <a:ext cx="3840445" cy="4321176"/>
          </a:xfrm>
          <a:custGeom>
            <a:avLst/>
            <a:gdLst/>
            <a:ahLst/>
            <a:cxnLst/>
            <a:rect r="r" b="b" t="t" l="l"/>
            <a:pathLst>
              <a:path h="4321176" w="3840445">
                <a:moveTo>
                  <a:pt x="0" y="0"/>
                </a:moveTo>
                <a:lnTo>
                  <a:pt x="3840445" y="0"/>
                </a:lnTo>
                <a:lnTo>
                  <a:pt x="3840445" y="4321176"/>
                </a:lnTo>
                <a:lnTo>
                  <a:pt x="0" y="43211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525535" y="1580483"/>
            <a:ext cx="6953948" cy="221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2"/>
              </a:lnSpc>
            </a:pPr>
            <a:r>
              <a:rPr lang="en-US" sz="9494" b="true">
                <a:solidFill>
                  <a:srgbClr val="000000"/>
                </a:solidFill>
                <a:latin typeface="Mommi Bold"/>
                <a:ea typeface="Mommi Bold"/>
                <a:cs typeface="Mommi Bold"/>
                <a:sym typeface="Mommi Bold"/>
              </a:rPr>
              <a:t>maraming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830062" y="2927217"/>
            <a:ext cx="8963360" cy="221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2"/>
              </a:lnSpc>
            </a:pPr>
            <a:r>
              <a:rPr lang="en-US" sz="9494" b="true">
                <a:solidFill>
                  <a:srgbClr val="000000"/>
                </a:solidFill>
                <a:latin typeface="Mommi Bold"/>
                <a:ea typeface="Mommi Bold"/>
                <a:cs typeface="Mommi Bold"/>
                <a:sym typeface="Mommi Bold"/>
              </a:rPr>
              <a:t>salamat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55303" y="1300225"/>
            <a:ext cx="14177394" cy="11590020"/>
          </a:xfrm>
          <a:custGeom>
            <a:avLst/>
            <a:gdLst/>
            <a:ahLst/>
            <a:cxnLst/>
            <a:rect r="r" b="b" t="t" l="l"/>
            <a:pathLst>
              <a:path h="11590020" w="14177394">
                <a:moveTo>
                  <a:pt x="0" y="0"/>
                </a:moveTo>
                <a:lnTo>
                  <a:pt x="14177394" y="0"/>
                </a:lnTo>
                <a:lnTo>
                  <a:pt x="14177394" y="11590020"/>
                </a:lnTo>
                <a:lnTo>
                  <a:pt x="0" y="11590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49994" y="6476011"/>
            <a:ext cx="4319496" cy="4986431"/>
          </a:xfrm>
          <a:custGeom>
            <a:avLst/>
            <a:gdLst/>
            <a:ahLst/>
            <a:cxnLst/>
            <a:rect r="r" b="b" t="t" l="l"/>
            <a:pathLst>
              <a:path h="4986431" w="4319496">
                <a:moveTo>
                  <a:pt x="0" y="0"/>
                </a:moveTo>
                <a:lnTo>
                  <a:pt x="4319496" y="0"/>
                </a:lnTo>
                <a:lnTo>
                  <a:pt x="4319496" y="4986431"/>
                </a:lnTo>
                <a:lnTo>
                  <a:pt x="0" y="4986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75177" y="1143918"/>
            <a:ext cx="10537646" cy="221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2"/>
              </a:lnSpc>
            </a:pPr>
            <a:r>
              <a:rPr lang="en-US" sz="9494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Objectives: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44402" y="4228981"/>
            <a:ext cx="12607550" cy="2288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8283" indent="-474141" lvl="1">
              <a:lnSpc>
                <a:spcPts val="6149"/>
              </a:lnSpc>
              <a:buFont typeface="Arial"/>
              <a:buChar char="•"/>
            </a:pPr>
            <a:r>
              <a:rPr lang="en-US" sz="43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Introduce yourself and address others</a:t>
            </a:r>
          </a:p>
          <a:p>
            <a:pPr algn="l" marL="948283" indent="-474141" lvl="1">
              <a:lnSpc>
                <a:spcPts val="6149"/>
              </a:lnSpc>
              <a:buFont typeface="Arial"/>
              <a:buChar char="•"/>
            </a:pPr>
            <a:r>
              <a:rPr lang="en-US" sz="43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Greet people at different times of the day</a:t>
            </a:r>
          </a:p>
          <a:p>
            <a:pPr algn="l" marL="948283" indent="-474141" lvl="1">
              <a:lnSpc>
                <a:spcPts val="6149"/>
              </a:lnSpc>
              <a:buFont typeface="Arial"/>
              <a:buChar char="•"/>
            </a:pPr>
            <a:r>
              <a:rPr lang="en-US" sz="43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form simple sentences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55303" y="1300225"/>
            <a:ext cx="14177394" cy="11590020"/>
          </a:xfrm>
          <a:custGeom>
            <a:avLst/>
            <a:gdLst/>
            <a:ahLst/>
            <a:cxnLst/>
            <a:rect r="r" b="b" t="t" l="l"/>
            <a:pathLst>
              <a:path h="11590020" w="14177394">
                <a:moveTo>
                  <a:pt x="0" y="0"/>
                </a:moveTo>
                <a:lnTo>
                  <a:pt x="14177394" y="0"/>
                </a:lnTo>
                <a:lnTo>
                  <a:pt x="14177394" y="11590020"/>
                </a:lnTo>
                <a:lnTo>
                  <a:pt x="0" y="11590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49994" y="6476011"/>
            <a:ext cx="4319496" cy="4986431"/>
          </a:xfrm>
          <a:custGeom>
            <a:avLst/>
            <a:gdLst/>
            <a:ahLst/>
            <a:cxnLst/>
            <a:rect r="r" b="b" t="t" l="l"/>
            <a:pathLst>
              <a:path h="4986431" w="4319496">
                <a:moveTo>
                  <a:pt x="0" y="0"/>
                </a:moveTo>
                <a:lnTo>
                  <a:pt x="4319496" y="0"/>
                </a:lnTo>
                <a:lnTo>
                  <a:pt x="4319496" y="4986431"/>
                </a:lnTo>
                <a:lnTo>
                  <a:pt x="0" y="4986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276136" y="942724"/>
            <a:ext cx="10537646" cy="1674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3"/>
              </a:lnSpc>
            </a:pPr>
            <a:r>
              <a:rPr lang="en-US" sz="7195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Dialogue 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55612" y="2569714"/>
            <a:ext cx="11576776" cy="1353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25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The Cook family  has arrived at Ninoy Aquino International Airport (NAIA) in Manila. It is 7:30 in the evening. Afrindly customs official approaches them.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96954" y="4188515"/>
            <a:ext cx="12888938" cy="4556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4"/>
              </a:lnSpc>
            </a:pPr>
            <a:r>
              <a:rPr lang="en-US" sz="3224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Opisyal</a:t>
            </a:r>
            <a:r>
              <a:rPr lang="en-US" sz="3224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- Magandang gabi po sa inyo. Kumusta kayo? Si Ginoong Santos ako. Anong pangalan ninyo? </a:t>
            </a:r>
          </a:p>
          <a:p>
            <a:pPr algn="l">
              <a:lnSpc>
                <a:spcPts val="4514"/>
              </a:lnSpc>
            </a:pPr>
            <a:r>
              <a:rPr lang="en-US" sz="3224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Bill</a:t>
            </a:r>
            <a:r>
              <a:rPr lang="en-US" sz="3224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- Mabuti naman, salamat. Bill Cook ang pangalan ko. </a:t>
            </a:r>
          </a:p>
          <a:p>
            <a:pPr algn="l">
              <a:lnSpc>
                <a:spcPts val="4514"/>
              </a:lnSpc>
            </a:pPr>
            <a:r>
              <a:rPr lang="en-US" sz="3224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Louise</a:t>
            </a:r>
            <a:r>
              <a:rPr lang="en-US" sz="3224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- Mabuti naman. Maraming salamat. Louise Cook ang pangalan ko. </a:t>
            </a:r>
          </a:p>
          <a:p>
            <a:pPr algn="l">
              <a:lnSpc>
                <a:spcPts val="4514"/>
              </a:lnSpc>
            </a:pPr>
            <a:r>
              <a:rPr lang="en-US" sz="3224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Roy</a:t>
            </a:r>
            <a:r>
              <a:rPr lang="en-US" sz="3224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- Mabuti naman po. Salamat po. Roy Cook po ang pangalan ko. </a:t>
            </a:r>
          </a:p>
          <a:p>
            <a:pPr algn="l">
              <a:lnSpc>
                <a:spcPts val="4514"/>
              </a:lnSpc>
            </a:pPr>
            <a:r>
              <a:rPr lang="en-US" sz="3224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Opisyal</a:t>
            </a:r>
            <a:r>
              <a:rPr lang="en-US" sz="3224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- Ikinagagalak ko kayong makilala.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55303" y="1300225"/>
            <a:ext cx="14177394" cy="11590020"/>
          </a:xfrm>
          <a:custGeom>
            <a:avLst/>
            <a:gdLst/>
            <a:ahLst/>
            <a:cxnLst/>
            <a:rect r="r" b="b" t="t" l="l"/>
            <a:pathLst>
              <a:path h="11590020" w="14177394">
                <a:moveTo>
                  <a:pt x="0" y="0"/>
                </a:moveTo>
                <a:lnTo>
                  <a:pt x="14177394" y="0"/>
                </a:lnTo>
                <a:lnTo>
                  <a:pt x="14177394" y="11590020"/>
                </a:lnTo>
                <a:lnTo>
                  <a:pt x="0" y="11590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49994" y="6476011"/>
            <a:ext cx="4319496" cy="4986431"/>
          </a:xfrm>
          <a:custGeom>
            <a:avLst/>
            <a:gdLst/>
            <a:ahLst/>
            <a:cxnLst/>
            <a:rect r="r" b="b" t="t" l="l"/>
            <a:pathLst>
              <a:path h="4986431" w="4319496">
                <a:moveTo>
                  <a:pt x="0" y="0"/>
                </a:moveTo>
                <a:lnTo>
                  <a:pt x="4319496" y="0"/>
                </a:lnTo>
                <a:lnTo>
                  <a:pt x="4319496" y="4986431"/>
                </a:lnTo>
                <a:lnTo>
                  <a:pt x="0" y="4986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75177" y="696358"/>
            <a:ext cx="10537646" cy="2877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2"/>
              </a:lnSpc>
            </a:pPr>
            <a:r>
              <a:rPr lang="en-US" sz="9494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TALASALITAAN </a:t>
            </a:r>
          </a:p>
          <a:p>
            <a:pPr algn="ctr">
              <a:lnSpc>
                <a:spcPts val="2547"/>
              </a:lnSpc>
            </a:pPr>
            <a:r>
              <a:rPr lang="en-US" sz="5095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(Vocabulary)  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26382" y="3526411"/>
            <a:ext cx="6972876" cy="4955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magandang gabi po</a:t>
            </a:r>
          </a:p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sa inyo</a:t>
            </a:r>
          </a:p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kumusta kayo</a:t>
            </a:r>
          </a:p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anong pangalan ninyo?</a:t>
            </a:r>
          </a:p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ang pangalan ko</a:t>
            </a:r>
          </a:p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mabuti naman</a:t>
            </a:r>
          </a:p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maraming salamat</a:t>
            </a:r>
          </a:p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ikinagagalak ko kayong makilala</a:t>
            </a:r>
          </a:p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mabuti rin naman</a:t>
            </a:r>
          </a:p>
          <a:p>
            <a:pPr algn="l" marL="609130" indent="-304565" lvl="1">
              <a:lnSpc>
                <a:spcPts val="3949"/>
              </a:lnSpc>
              <a:buFont typeface="Arial"/>
              <a:buChar char="•"/>
            </a:pPr>
            <a:r>
              <a:rPr lang="en-US" sz="2821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mabuti po naman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3516886"/>
            <a:ext cx="11576776" cy="4939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good evening (polite)</a:t>
            </a:r>
          </a:p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to you (plural)</a:t>
            </a:r>
          </a:p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how are you (polite)</a:t>
            </a:r>
          </a:p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what’s your name? (formal)</a:t>
            </a:r>
          </a:p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my name is ________. </a:t>
            </a:r>
          </a:p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fine also</a:t>
            </a:r>
          </a:p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thank you very much</a:t>
            </a:r>
          </a:p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I’m pleased to meet you. </a:t>
            </a:r>
          </a:p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I’m fine too. </a:t>
            </a:r>
          </a:p>
          <a:p>
            <a:pPr algn="l" marL="602852" indent="-301426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I’m fine too. (formal)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55303" y="1300225"/>
            <a:ext cx="14177394" cy="11590020"/>
          </a:xfrm>
          <a:custGeom>
            <a:avLst/>
            <a:gdLst/>
            <a:ahLst/>
            <a:cxnLst/>
            <a:rect r="r" b="b" t="t" l="l"/>
            <a:pathLst>
              <a:path h="11590020" w="14177394">
                <a:moveTo>
                  <a:pt x="0" y="0"/>
                </a:moveTo>
                <a:lnTo>
                  <a:pt x="14177394" y="0"/>
                </a:lnTo>
                <a:lnTo>
                  <a:pt x="14177394" y="11590020"/>
                </a:lnTo>
                <a:lnTo>
                  <a:pt x="0" y="11590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49994" y="6476011"/>
            <a:ext cx="4319496" cy="4986431"/>
          </a:xfrm>
          <a:custGeom>
            <a:avLst/>
            <a:gdLst/>
            <a:ahLst/>
            <a:cxnLst/>
            <a:rect r="r" b="b" t="t" l="l"/>
            <a:pathLst>
              <a:path h="4986431" w="4319496">
                <a:moveTo>
                  <a:pt x="0" y="0"/>
                </a:moveTo>
                <a:lnTo>
                  <a:pt x="4319496" y="0"/>
                </a:lnTo>
                <a:lnTo>
                  <a:pt x="4319496" y="4986431"/>
                </a:lnTo>
                <a:lnTo>
                  <a:pt x="0" y="4986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51484" y="528700"/>
            <a:ext cx="10537646" cy="221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2"/>
              </a:lnSpc>
            </a:pPr>
            <a:r>
              <a:rPr lang="en-US" sz="9494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Translation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31987" y="3341218"/>
            <a:ext cx="12937398" cy="4320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9"/>
              </a:lnSpc>
            </a:pPr>
            <a:r>
              <a:rPr lang="en-US" sz="34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Officer</a:t>
            </a:r>
            <a:r>
              <a:rPr lang="en-US" sz="34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- Good evening to you. How are you? I’m Mr. Santos.</a:t>
            </a:r>
          </a:p>
          <a:p>
            <a:pPr algn="l">
              <a:lnSpc>
                <a:spcPts val="4889"/>
              </a:lnSpc>
            </a:pPr>
            <a:r>
              <a:rPr lang="en-US" sz="34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Bill</a:t>
            </a:r>
            <a:r>
              <a:rPr lang="en-US" sz="34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- I’m fine. Thank you. My name is Bill Cook. </a:t>
            </a:r>
          </a:p>
          <a:p>
            <a:pPr algn="l">
              <a:lnSpc>
                <a:spcPts val="4889"/>
              </a:lnSpc>
            </a:pPr>
            <a:r>
              <a:rPr lang="en-US" sz="34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Louise</a:t>
            </a:r>
            <a:r>
              <a:rPr lang="en-US" sz="34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- I’m fine too. Thank you very much. My name is Louise Cook. </a:t>
            </a:r>
          </a:p>
          <a:p>
            <a:pPr algn="l">
              <a:lnSpc>
                <a:spcPts val="4889"/>
              </a:lnSpc>
            </a:pPr>
            <a:r>
              <a:rPr lang="en-US" sz="34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Roy-</a:t>
            </a:r>
            <a:r>
              <a:rPr lang="en-US" sz="34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I’m fine too. My name is Roy Cook. Thank you. </a:t>
            </a:r>
          </a:p>
          <a:p>
            <a:pPr algn="l">
              <a:lnSpc>
                <a:spcPts val="5029"/>
              </a:lnSpc>
            </a:pPr>
            <a:r>
              <a:rPr lang="en-US" sz="35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Officer</a:t>
            </a:r>
            <a:r>
              <a:rPr lang="en-US" sz="35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- I’m pleased to meet you.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55303" y="1300225"/>
            <a:ext cx="14177394" cy="11590020"/>
          </a:xfrm>
          <a:custGeom>
            <a:avLst/>
            <a:gdLst/>
            <a:ahLst/>
            <a:cxnLst/>
            <a:rect r="r" b="b" t="t" l="l"/>
            <a:pathLst>
              <a:path h="11590020" w="14177394">
                <a:moveTo>
                  <a:pt x="0" y="0"/>
                </a:moveTo>
                <a:lnTo>
                  <a:pt x="14177394" y="0"/>
                </a:lnTo>
                <a:lnTo>
                  <a:pt x="14177394" y="11590020"/>
                </a:lnTo>
                <a:lnTo>
                  <a:pt x="0" y="11590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49994" y="6476011"/>
            <a:ext cx="4319496" cy="4986431"/>
          </a:xfrm>
          <a:custGeom>
            <a:avLst/>
            <a:gdLst/>
            <a:ahLst/>
            <a:cxnLst/>
            <a:rect r="r" b="b" t="t" l="l"/>
            <a:pathLst>
              <a:path h="4986431" w="4319496">
                <a:moveTo>
                  <a:pt x="0" y="0"/>
                </a:moveTo>
                <a:lnTo>
                  <a:pt x="4319496" y="0"/>
                </a:lnTo>
                <a:lnTo>
                  <a:pt x="4319496" y="4986431"/>
                </a:lnTo>
                <a:lnTo>
                  <a:pt x="0" y="4986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7169" y="681100"/>
            <a:ext cx="13753663" cy="263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3"/>
              </a:lnSpc>
            </a:pPr>
            <a:r>
              <a:rPr lang="en-US" sz="7595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Anong pangalan mo?</a:t>
            </a:r>
          </a:p>
          <a:p>
            <a:pPr algn="ctr">
              <a:lnSpc>
                <a:spcPts val="6573"/>
              </a:lnSpc>
            </a:pPr>
            <a:r>
              <a:rPr lang="en-US" b="true" sz="4695" i="true">
                <a:solidFill>
                  <a:srgbClr val="000000"/>
                </a:solidFill>
                <a:latin typeface="Mommi Medium Italics"/>
                <a:ea typeface="Mommi Medium Italics"/>
                <a:cs typeface="Mommi Medium Italics"/>
                <a:sym typeface="Mommi Medium Italics"/>
              </a:rPr>
              <a:t>(What is your name?)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67169" y="3249160"/>
            <a:ext cx="6629058" cy="4874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Magandang umaga po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Anong pangalan mo? 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Joe Bulman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Sino ka?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 Phil ako. 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Sino po kayo?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 ginoong John Smith ako. 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Sino po kayo? 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 Margaret Hough ako.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36081" y="3249160"/>
            <a:ext cx="6979522" cy="4874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Good morning. 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What’s your name?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Joe Bulman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Who are you? 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 am Phil. 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Who are you? (polite)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 am John Smith. 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Who are you? </a:t>
            </a:r>
          </a:p>
          <a:p>
            <a:pPr algn="l" marL="667620" indent="-333810" lvl="1">
              <a:lnSpc>
                <a:spcPts val="4329"/>
              </a:lnSpc>
              <a:buFont typeface="Arial"/>
              <a:buChar char="•"/>
            </a:pPr>
            <a:r>
              <a:rPr lang="en-US" sz="30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 am Margaret Hough.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5589" y="1300225"/>
            <a:ext cx="17256822" cy="11590020"/>
          </a:xfrm>
          <a:custGeom>
            <a:avLst/>
            <a:gdLst/>
            <a:ahLst/>
            <a:cxnLst/>
            <a:rect r="r" b="b" t="t" l="l"/>
            <a:pathLst>
              <a:path h="11590020" w="17256822">
                <a:moveTo>
                  <a:pt x="0" y="0"/>
                </a:moveTo>
                <a:lnTo>
                  <a:pt x="17256822" y="0"/>
                </a:lnTo>
                <a:lnTo>
                  <a:pt x="17256822" y="11590020"/>
                </a:lnTo>
                <a:lnTo>
                  <a:pt x="0" y="11590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860" r="0" b="-1086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63509" y="7095235"/>
            <a:ext cx="3124491" cy="3606916"/>
          </a:xfrm>
          <a:custGeom>
            <a:avLst/>
            <a:gdLst/>
            <a:ahLst/>
            <a:cxnLst/>
            <a:rect r="r" b="b" t="t" l="l"/>
            <a:pathLst>
              <a:path h="3606916" w="3124491">
                <a:moveTo>
                  <a:pt x="0" y="0"/>
                </a:moveTo>
                <a:lnTo>
                  <a:pt x="3124491" y="0"/>
                </a:lnTo>
                <a:lnTo>
                  <a:pt x="3124491" y="3606916"/>
                </a:lnTo>
                <a:lnTo>
                  <a:pt x="0" y="36069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45506" y="528700"/>
            <a:ext cx="11712729" cy="221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2"/>
              </a:lnSpc>
            </a:pPr>
            <a:r>
              <a:rPr lang="en-US" sz="9494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Addressing others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38143" y="2678308"/>
            <a:ext cx="10082632" cy="56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I, you, he/she etc.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0015" y="3835405"/>
            <a:ext cx="16743711" cy="4215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                                       </a:t>
            </a: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SINGULAR </a:t>
            </a: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             </a:t>
            </a: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PLURAL</a:t>
            </a:r>
          </a:p>
          <a:p>
            <a:pPr algn="l">
              <a:lnSpc>
                <a:spcPts val="4049"/>
              </a:lnSpc>
            </a:pPr>
            <a:r>
              <a:rPr lang="en-US" sz="28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1</a:t>
            </a:r>
            <a:r>
              <a:rPr lang="en-US" sz="28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st</a:t>
            </a:r>
            <a:r>
              <a:rPr lang="en-US" sz="28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person (speaker)</a:t>
            </a:r>
            <a:r>
              <a:rPr lang="en-US" sz="28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                ako (I)                         kami (we) excluding listener</a:t>
            </a:r>
          </a:p>
          <a:p>
            <a:pPr algn="l">
              <a:lnSpc>
                <a:spcPts val="4189"/>
              </a:lnSpc>
            </a:pPr>
            <a:r>
              <a:rPr lang="en-US" sz="29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                                                                             tayo (we) including the listener</a:t>
            </a:r>
          </a:p>
          <a:p>
            <a:pPr algn="l">
              <a:lnSpc>
                <a:spcPts val="4189"/>
              </a:lnSpc>
            </a:pPr>
          </a:p>
          <a:p>
            <a:pPr algn="l">
              <a:lnSpc>
                <a:spcPts val="4189"/>
              </a:lnSpc>
            </a:pPr>
            <a:r>
              <a:rPr lang="en-US" sz="29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2</a:t>
            </a:r>
            <a:r>
              <a:rPr lang="en-US" sz="29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nd</a:t>
            </a:r>
            <a:r>
              <a:rPr lang="en-US" sz="29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person (spoken to)</a:t>
            </a:r>
            <a:r>
              <a:rPr lang="en-US" sz="29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          ka/ikaw (you)               Kayo (you) plural</a:t>
            </a:r>
          </a:p>
          <a:p>
            <a:pPr algn="l">
              <a:lnSpc>
                <a:spcPts val="4189"/>
              </a:lnSpc>
            </a:pPr>
            <a:r>
              <a:rPr lang="en-US" sz="29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                                             kayo (you)</a:t>
            </a:r>
          </a:p>
          <a:p>
            <a:pPr algn="l">
              <a:lnSpc>
                <a:spcPts val="4189"/>
              </a:lnSpc>
            </a:pPr>
          </a:p>
          <a:p>
            <a:pPr algn="l">
              <a:lnSpc>
                <a:spcPts val="4189"/>
              </a:lnSpc>
            </a:pPr>
            <a:r>
              <a:rPr lang="en-US" sz="29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3</a:t>
            </a:r>
            <a:r>
              <a:rPr lang="en-US" sz="29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rd</a:t>
            </a:r>
            <a:r>
              <a:rPr lang="en-US" sz="29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person( spoken about)</a:t>
            </a:r>
            <a:r>
              <a:rPr lang="en-US" sz="29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     siya (he/she)                 sila (they)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12219" y="1300225"/>
            <a:ext cx="17084178" cy="11590020"/>
          </a:xfrm>
          <a:custGeom>
            <a:avLst/>
            <a:gdLst/>
            <a:ahLst/>
            <a:cxnLst/>
            <a:rect r="r" b="b" t="t" l="l"/>
            <a:pathLst>
              <a:path h="11590020" w="17084178">
                <a:moveTo>
                  <a:pt x="0" y="0"/>
                </a:moveTo>
                <a:lnTo>
                  <a:pt x="17084178" y="0"/>
                </a:lnTo>
                <a:lnTo>
                  <a:pt x="17084178" y="11590020"/>
                </a:lnTo>
                <a:lnTo>
                  <a:pt x="0" y="11590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251" r="0" b="-1025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49994" y="6476011"/>
            <a:ext cx="4319496" cy="4986431"/>
          </a:xfrm>
          <a:custGeom>
            <a:avLst/>
            <a:gdLst/>
            <a:ahLst/>
            <a:cxnLst/>
            <a:rect r="r" b="b" t="t" l="l"/>
            <a:pathLst>
              <a:path h="4986431" w="4319496">
                <a:moveTo>
                  <a:pt x="0" y="0"/>
                </a:moveTo>
                <a:lnTo>
                  <a:pt x="4319496" y="0"/>
                </a:lnTo>
                <a:lnTo>
                  <a:pt x="4319496" y="4986431"/>
                </a:lnTo>
                <a:lnTo>
                  <a:pt x="0" y="4986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05322" y="1158668"/>
            <a:ext cx="4283521" cy="91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Exercise 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79454" y="2012657"/>
            <a:ext cx="13329092" cy="1028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89"/>
              </a:lnSpc>
            </a:pPr>
            <a:r>
              <a:rPr lang="en-US" sz="29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Practice reading each sentence aloud. Follow the prounciation closely until you can repeat each word and sound with confidence.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205371"/>
            <a:ext cx="4985950" cy="4631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TAGALOG </a:t>
            </a: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 Mary Smith </a:t>
            </a: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ako</a:t>
            </a: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.</a:t>
            </a: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 Letty </a:t>
            </a: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ako.</a:t>
            </a: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 Doktor Rivera </a:t>
            </a: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kayo.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Si Ramon </a:t>
            </a: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siya.</a:t>
            </a: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Pilipino </a:t>
            </a: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kami.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Estudyante </a:t>
            </a: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tayo.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Amerikano </a:t>
            </a: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sila.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14650" y="3205371"/>
            <a:ext cx="5309667" cy="4631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LITERAL TRANSLATION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Mary Smith I.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Letty I.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Doctor Rivera you.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Ramon he.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Filipino we.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Students we.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Americans they.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12616" y="3205371"/>
            <a:ext cx="5309667" cy="4631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292" b="true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TRANSLATION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 am Mary Smith.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I am Letty.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You are Dr. Rivera.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He is Ramon.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We are Filipino. 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We are students.</a:t>
            </a:r>
          </a:p>
          <a:p>
            <a:pPr algn="l">
              <a:lnSpc>
                <a:spcPts val="4609"/>
              </a:lnSpc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They are Americans.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6136" y="331507"/>
            <a:ext cx="4151313" cy="6875881"/>
          </a:xfrm>
          <a:custGeom>
            <a:avLst/>
            <a:gdLst/>
            <a:ahLst/>
            <a:cxnLst/>
            <a:rect r="r" b="b" t="t" l="l"/>
            <a:pathLst>
              <a:path h="6875881" w="4151313">
                <a:moveTo>
                  <a:pt x="0" y="0"/>
                </a:moveTo>
                <a:lnTo>
                  <a:pt x="4151313" y="0"/>
                </a:lnTo>
                <a:lnTo>
                  <a:pt x="4151313" y="6875881"/>
                </a:lnTo>
                <a:lnTo>
                  <a:pt x="0" y="6875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55303" y="1300225"/>
            <a:ext cx="14177394" cy="11590020"/>
          </a:xfrm>
          <a:custGeom>
            <a:avLst/>
            <a:gdLst/>
            <a:ahLst/>
            <a:cxnLst/>
            <a:rect r="r" b="b" t="t" l="l"/>
            <a:pathLst>
              <a:path h="11590020" w="14177394">
                <a:moveTo>
                  <a:pt x="0" y="0"/>
                </a:moveTo>
                <a:lnTo>
                  <a:pt x="14177394" y="0"/>
                </a:lnTo>
                <a:lnTo>
                  <a:pt x="14177394" y="11590020"/>
                </a:lnTo>
                <a:lnTo>
                  <a:pt x="0" y="11590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49994" y="6476011"/>
            <a:ext cx="4319496" cy="4986431"/>
          </a:xfrm>
          <a:custGeom>
            <a:avLst/>
            <a:gdLst/>
            <a:ahLst/>
            <a:cxnLst/>
            <a:rect r="r" b="b" t="t" l="l"/>
            <a:pathLst>
              <a:path h="4986431" w="4319496">
                <a:moveTo>
                  <a:pt x="0" y="0"/>
                </a:moveTo>
                <a:lnTo>
                  <a:pt x="4319496" y="0"/>
                </a:lnTo>
                <a:lnTo>
                  <a:pt x="4319496" y="4986431"/>
                </a:lnTo>
                <a:lnTo>
                  <a:pt x="0" y="4986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055303" y="804925"/>
            <a:ext cx="13986144" cy="252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3"/>
              </a:lnSpc>
            </a:pPr>
            <a:r>
              <a:rPr lang="en-US" sz="6195" b="true">
                <a:solidFill>
                  <a:srgbClr val="000000"/>
                </a:solidFill>
                <a:latin typeface="Mommi Medium"/>
                <a:ea typeface="Mommi Medium"/>
                <a:cs typeface="Mommi Medium"/>
                <a:sym typeface="Mommi Medium"/>
              </a:rPr>
              <a:t>Greeting people at different times of the day.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73218" y="3266940"/>
            <a:ext cx="11576776" cy="230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0799" indent="-355399" lvl="1">
              <a:lnSpc>
                <a:spcPts val="4609"/>
              </a:lnSpc>
              <a:buFont typeface="Arial"/>
              <a:buChar char="•"/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Magandang umaga                Good morning </a:t>
            </a:r>
          </a:p>
          <a:p>
            <a:pPr algn="l" marL="710799" indent="-355399" lvl="1">
              <a:lnSpc>
                <a:spcPts val="4609"/>
              </a:lnSpc>
              <a:buFont typeface="Arial"/>
              <a:buChar char="•"/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Magandang Tanghali             Good noon</a:t>
            </a:r>
          </a:p>
          <a:p>
            <a:pPr algn="l" marL="710799" indent="-355399" lvl="1">
              <a:lnSpc>
                <a:spcPts val="4609"/>
              </a:lnSpc>
              <a:buFont typeface="Arial"/>
              <a:buChar char="•"/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Magandang Hapon                 Good afternoon</a:t>
            </a:r>
          </a:p>
          <a:p>
            <a:pPr algn="l" marL="710799" indent="-355399" lvl="1">
              <a:lnSpc>
                <a:spcPts val="4609"/>
              </a:lnSpc>
              <a:buFont typeface="Arial"/>
              <a:buChar char="•"/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Magandang Gabi                   Good evening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73218" y="5908322"/>
            <a:ext cx="11576776" cy="230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0799" indent="-355399" lvl="1">
              <a:lnSpc>
                <a:spcPts val="4609"/>
              </a:lnSpc>
              <a:buAutoNum type="arabicPeriod" startAt="1"/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6:00 am                                Good ________</a:t>
            </a:r>
          </a:p>
          <a:p>
            <a:pPr algn="l" marL="710799" indent="-355399" lvl="1">
              <a:lnSpc>
                <a:spcPts val="4609"/>
              </a:lnSpc>
              <a:buAutoNum type="arabicPeriod" startAt="1"/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6:30 pm                                Good_________</a:t>
            </a:r>
          </a:p>
          <a:p>
            <a:pPr algn="l" marL="710799" indent="-355399" lvl="1">
              <a:lnSpc>
                <a:spcPts val="4609"/>
              </a:lnSpc>
              <a:buAutoNum type="arabicPeriod" startAt="1"/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12:00 am</a:t>
            </a: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                            Good _________</a:t>
            </a:r>
          </a:p>
          <a:p>
            <a:pPr algn="l" marL="710799" indent="-355399" lvl="1">
              <a:lnSpc>
                <a:spcPts val="4609"/>
              </a:lnSpc>
              <a:buAutoNum type="arabicPeriod" startAt="1"/>
            </a:pP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3:00 pm</a:t>
            </a:r>
            <a:r>
              <a:rPr lang="en-US" sz="3292">
                <a:solidFill>
                  <a:srgbClr val="000000"/>
                </a:solidFill>
                <a:latin typeface="Shantell Sans"/>
                <a:ea typeface="Shantell Sans"/>
                <a:cs typeface="Shantell Sans"/>
                <a:sym typeface="Shantell Sans"/>
              </a:rPr>
              <a:t>                                Good 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DAHHLCFgsFc</dc:identifier>
  <dcterms:modified xsi:type="dcterms:W3CDTF">2011-08-01T06:04:30Z</dcterms:modified>
  <cp:revision>1</cp:revision>
  <dc:title>Green and Brown Illustrative Project Presentation</dc:title>
</cp:coreProperties>
</file>