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58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64" r:id="rId33"/>
    <p:sldId id="263" r:id="rId34"/>
    <p:sldId id="260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2658-2FC9-439B-8E59-011FDFC8874A}" type="datetimeFigureOut">
              <a:rPr lang="en-GB" smtClean="0"/>
              <a:t>18/08/2014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3E60-3D6F-4424-BE4E-04ACA9BDC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349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2658-2FC9-439B-8E59-011FDFC8874A}" type="datetimeFigureOut">
              <a:rPr lang="en-GB" smtClean="0"/>
              <a:t>18/08/2014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3E60-3D6F-4424-BE4E-04ACA9BDC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03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2658-2FC9-439B-8E59-011FDFC8874A}" type="datetimeFigureOut">
              <a:rPr lang="en-GB" smtClean="0"/>
              <a:t>18/08/2014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3E60-3D6F-4424-BE4E-04ACA9BDC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16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2658-2FC9-439B-8E59-011FDFC8874A}" type="datetimeFigureOut">
              <a:rPr lang="en-GB" smtClean="0"/>
              <a:t>18/08/2014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3E60-3D6F-4424-BE4E-04ACA9BDC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2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2658-2FC9-439B-8E59-011FDFC8874A}" type="datetimeFigureOut">
              <a:rPr lang="en-GB" smtClean="0"/>
              <a:t>18/08/2014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3E60-3D6F-4424-BE4E-04ACA9BDC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00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2658-2FC9-439B-8E59-011FDFC8874A}" type="datetimeFigureOut">
              <a:rPr lang="en-GB" smtClean="0"/>
              <a:t>18/08/2014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3E60-3D6F-4424-BE4E-04ACA9BDC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799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2658-2FC9-439B-8E59-011FDFC8874A}" type="datetimeFigureOut">
              <a:rPr lang="en-GB" smtClean="0"/>
              <a:t>18/08/2014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3E60-3D6F-4424-BE4E-04ACA9BDC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386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2658-2FC9-439B-8E59-011FDFC8874A}" type="datetimeFigureOut">
              <a:rPr lang="en-GB" smtClean="0"/>
              <a:t>18/08/2014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3E60-3D6F-4424-BE4E-04ACA9BDC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50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2658-2FC9-439B-8E59-011FDFC8874A}" type="datetimeFigureOut">
              <a:rPr lang="en-GB" smtClean="0"/>
              <a:t>18/08/2014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3E60-3D6F-4424-BE4E-04ACA9BDC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29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2658-2FC9-439B-8E59-011FDFC8874A}" type="datetimeFigureOut">
              <a:rPr lang="en-GB" smtClean="0"/>
              <a:t>18/08/2014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3E60-3D6F-4424-BE4E-04ACA9BDC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05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2658-2FC9-439B-8E59-011FDFC8874A}" type="datetimeFigureOut">
              <a:rPr lang="en-GB" smtClean="0"/>
              <a:t>18/08/2014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3E60-3D6F-4424-BE4E-04ACA9BDC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677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02658-2FC9-439B-8E59-011FDFC8874A}" type="datetimeFigureOut">
              <a:rPr lang="en-GB" smtClean="0"/>
              <a:t>18/08/2014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43E60-3D6F-4424-BE4E-04ACA9BDC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42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7332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1" y="5733256"/>
            <a:ext cx="9144001" cy="1124744"/>
          </a:xfrm>
          <a:prstGeom prst="rect">
            <a:avLst/>
          </a:prstGeom>
          <a:solidFill>
            <a:srgbClr val="FFFF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PHYSICS – Work and Power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73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n-GB" altLang="en-US" sz="8000" smtClean="0">
                <a:solidFill>
                  <a:srgbClr val="FF0000"/>
                </a:solidFill>
                <a:latin typeface="Comic Sans MS" pitchFamily="66" charset="0"/>
              </a:rPr>
              <a:t>Work 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Work is done whenever a force makes something move.</a:t>
            </a:r>
          </a:p>
          <a:p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The greater the force, and the greater the distance moved, the more work is done.</a:t>
            </a:r>
          </a:p>
          <a:p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When work is done energy is transferred from one form into another.</a:t>
            </a:r>
          </a:p>
        </p:txBody>
      </p:sp>
    </p:spTree>
    <p:extLst>
      <p:ext uri="{BB962C8B-B14F-4D97-AF65-F5344CB8AC3E}">
        <p14:creationId xmlns:p14="http://schemas.microsoft.com/office/powerpoint/2010/main" val="51848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n-GB" altLang="en-US" sz="8000" smtClean="0">
                <a:solidFill>
                  <a:srgbClr val="FF0000"/>
                </a:solidFill>
                <a:latin typeface="Comic Sans MS" pitchFamily="66" charset="0"/>
              </a:rPr>
              <a:t>Work 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buFont typeface="Arial" pitchFamily="34" charset="0"/>
              <a:buNone/>
            </a:pPr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Work done = force x distance</a:t>
            </a:r>
          </a:p>
          <a:p>
            <a:pPr algn="ctr">
              <a:buFont typeface="Arial" pitchFamily="34" charset="0"/>
              <a:buNone/>
            </a:pPr>
            <a:endParaRPr lang="en-GB" altLang="en-US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buFont typeface="Arial" pitchFamily="34" charset="0"/>
              <a:buNone/>
            </a:pPr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W  =  F  x  d</a:t>
            </a:r>
          </a:p>
          <a:p>
            <a:pPr algn="ctr">
              <a:buFont typeface="Arial" pitchFamily="34" charset="0"/>
              <a:buNone/>
            </a:pPr>
            <a:endParaRPr lang="en-GB" altLang="en-US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buFont typeface="Arial" pitchFamily="34" charset="0"/>
              <a:buNone/>
            </a:pPr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Work is measured in Joules</a:t>
            </a:r>
          </a:p>
        </p:txBody>
      </p:sp>
    </p:spTree>
    <p:extLst>
      <p:ext uri="{BB962C8B-B14F-4D97-AF65-F5344CB8AC3E}">
        <p14:creationId xmlns:p14="http://schemas.microsoft.com/office/powerpoint/2010/main" val="126474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n-GB" altLang="en-US" sz="8000" smtClean="0">
                <a:solidFill>
                  <a:srgbClr val="FF0000"/>
                </a:solidFill>
                <a:latin typeface="Comic Sans MS" pitchFamily="66" charset="0"/>
              </a:rPr>
              <a:t>Work 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buFont typeface="Arial" pitchFamily="34" charset="0"/>
              <a:buNone/>
            </a:pPr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Work done = force x distance</a:t>
            </a:r>
          </a:p>
          <a:p>
            <a:pPr algn="ctr">
              <a:buFont typeface="Arial" pitchFamily="34" charset="0"/>
              <a:buNone/>
            </a:pPr>
            <a:endParaRPr lang="en-GB" altLang="en-US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buFont typeface="Arial" pitchFamily="34" charset="0"/>
              <a:buNone/>
            </a:pPr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Eg. if a 4 N force moves a distance of 3m</a:t>
            </a:r>
          </a:p>
          <a:p>
            <a:pPr algn="ctr">
              <a:buFont typeface="Arial" pitchFamily="34" charset="0"/>
              <a:buNone/>
            </a:pPr>
            <a:endParaRPr lang="en-GB" altLang="en-US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buFont typeface="Arial" pitchFamily="34" charset="0"/>
              <a:buNone/>
            </a:pPr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W  =  4  x  3  =  12 J</a:t>
            </a:r>
          </a:p>
        </p:txBody>
      </p:sp>
    </p:spTree>
    <p:extLst>
      <p:ext uri="{BB962C8B-B14F-4D97-AF65-F5344CB8AC3E}">
        <p14:creationId xmlns:p14="http://schemas.microsoft.com/office/powerpoint/2010/main" val="58683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n-GB" altLang="en-US" sz="8000" smtClean="0">
                <a:solidFill>
                  <a:srgbClr val="FF0000"/>
                </a:solidFill>
                <a:latin typeface="Comic Sans MS" pitchFamily="66" charset="0"/>
              </a:rPr>
              <a:t>Work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buFont typeface="Arial" pitchFamily="34" charset="0"/>
              <a:buNone/>
            </a:pPr>
            <a:endParaRPr lang="en-GB" altLang="en-US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627313" y="1989138"/>
            <a:ext cx="3889375" cy="3671887"/>
          </a:xfrm>
          <a:prstGeom prst="triangl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419475" y="4149725"/>
            <a:ext cx="223202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4" idx="3"/>
          </p:cNvCxnSpPr>
          <p:nvPr/>
        </p:nvCxnSpPr>
        <p:spPr>
          <a:xfrm>
            <a:off x="4572000" y="4149725"/>
            <a:ext cx="0" cy="1511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1" name="TextBox 8"/>
          <p:cNvSpPr txBox="1">
            <a:spLocks noChangeArrowheads="1"/>
          </p:cNvSpPr>
          <p:nvPr/>
        </p:nvSpPr>
        <p:spPr bwMode="auto">
          <a:xfrm>
            <a:off x="4067175" y="2997200"/>
            <a:ext cx="10096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6600">
                <a:solidFill>
                  <a:srgbClr val="FF0000"/>
                </a:solidFill>
              </a:rPr>
              <a:t>W</a:t>
            </a:r>
          </a:p>
        </p:txBody>
      </p:sp>
      <p:sp>
        <p:nvSpPr>
          <p:cNvPr id="11272" name="TextBox 9"/>
          <p:cNvSpPr txBox="1">
            <a:spLocks noChangeArrowheads="1"/>
          </p:cNvSpPr>
          <p:nvPr/>
        </p:nvSpPr>
        <p:spPr bwMode="auto">
          <a:xfrm>
            <a:off x="4716463" y="4365625"/>
            <a:ext cx="1008062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66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1273" name="TextBox 10"/>
          <p:cNvSpPr txBox="1">
            <a:spLocks noChangeArrowheads="1"/>
          </p:cNvSpPr>
          <p:nvPr/>
        </p:nvSpPr>
        <p:spPr bwMode="auto">
          <a:xfrm>
            <a:off x="3419475" y="4365625"/>
            <a:ext cx="100806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660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1600" y="1989138"/>
            <a:ext cx="216024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Work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073" y="3780850"/>
            <a:ext cx="216024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Force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52181" y="6021288"/>
            <a:ext cx="216024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Distance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131840" y="2573913"/>
            <a:ext cx="1080120" cy="78307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627313" y="4074108"/>
            <a:ext cx="1080120" cy="78307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427538" y="5229200"/>
            <a:ext cx="649287" cy="10844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97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n-GB" altLang="en-US" sz="8000" smtClean="0">
                <a:solidFill>
                  <a:srgbClr val="FF0000"/>
                </a:solidFill>
                <a:latin typeface="Comic Sans MS" pitchFamily="66" charset="0"/>
              </a:rPr>
              <a:t>Work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buFont typeface="Arial" pitchFamily="34" charset="0"/>
              <a:buNone/>
            </a:pPr>
            <a:endParaRPr lang="en-GB" altLang="en-US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627313" y="1989138"/>
            <a:ext cx="3889375" cy="3671887"/>
          </a:xfrm>
          <a:prstGeom prst="triangl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419475" y="4149725"/>
            <a:ext cx="223202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4" idx="3"/>
          </p:cNvCxnSpPr>
          <p:nvPr/>
        </p:nvCxnSpPr>
        <p:spPr>
          <a:xfrm>
            <a:off x="4572000" y="4149725"/>
            <a:ext cx="0" cy="1511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1" name="TextBox 8"/>
          <p:cNvSpPr txBox="1">
            <a:spLocks noChangeArrowheads="1"/>
          </p:cNvSpPr>
          <p:nvPr/>
        </p:nvSpPr>
        <p:spPr bwMode="auto">
          <a:xfrm>
            <a:off x="4067175" y="2997200"/>
            <a:ext cx="10096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6600">
                <a:solidFill>
                  <a:srgbClr val="FF0000"/>
                </a:solidFill>
              </a:rPr>
              <a:t>W</a:t>
            </a:r>
          </a:p>
        </p:txBody>
      </p:sp>
      <p:sp>
        <p:nvSpPr>
          <p:cNvPr id="11272" name="TextBox 9"/>
          <p:cNvSpPr txBox="1">
            <a:spLocks noChangeArrowheads="1"/>
          </p:cNvSpPr>
          <p:nvPr/>
        </p:nvSpPr>
        <p:spPr bwMode="auto">
          <a:xfrm>
            <a:off x="4716463" y="4365625"/>
            <a:ext cx="1008062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66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1273" name="TextBox 10"/>
          <p:cNvSpPr txBox="1">
            <a:spLocks noChangeArrowheads="1"/>
          </p:cNvSpPr>
          <p:nvPr/>
        </p:nvSpPr>
        <p:spPr bwMode="auto">
          <a:xfrm>
            <a:off x="3419475" y="4365625"/>
            <a:ext cx="100806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660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1600" y="1989138"/>
            <a:ext cx="216024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Work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073" y="3780850"/>
            <a:ext cx="216024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Force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52181" y="6021288"/>
            <a:ext cx="216024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Distance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131840" y="2573913"/>
            <a:ext cx="1080120" cy="78307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627313" y="4074108"/>
            <a:ext cx="1080120" cy="78307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427538" y="5229200"/>
            <a:ext cx="649287" cy="10844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516688" y="2001127"/>
            <a:ext cx="2375792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 = F  x  d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53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n-GB" altLang="en-US" sz="8000" smtClean="0">
                <a:solidFill>
                  <a:srgbClr val="FF0000"/>
                </a:solidFill>
                <a:latin typeface="Comic Sans MS" pitchFamily="66" charset="0"/>
              </a:rPr>
              <a:t>Work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buFont typeface="Arial" pitchFamily="34" charset="0"/>
              <a:buNone/>
            </a:pPr>
            <a:endParaRPr lang="en-GB" altLang="en-US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627313" y="1989138"/>
            <a:ext cx="3889375" cy="3671887"/>
          </a:xfrm>
          <a:prstGeom prst="triangl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419475" y="4149725"/>
            <a:ext cx="223202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4" idx="3"/>
          </p:cNvCxnSpPr>
          <p:nvPr/>
        </p:nvCxnSpPr>
        <p:spPr>
          <a:xfrm>
            <a:off x="4572000" y="4149725"/>
            <a:ext cx="0" cy="1511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1" name="TextBox 8"/>
          <p:cNvSpPr txBox="1">
            <a:spLocks noChangeArrowheads="1"/>
          </p:cNvSpPr>
          <p:nvPr/>
        </p:nvSpPr>
        <p:spPr bwMode="auto">
          <a:xfrm>
            <a:off x="4067175" y="2997200"/>
            <a:ext cx="10096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6600">
                <a:solidFill>
                  <a:srgbClr val="FF0000"/>
                </a:solidFill>
              </a:rPr>
              <a:t>W</a:t>
            </a:r>
          </a:p>
        </p:txBody>
      </p:sp>
      <p:sp>
        <p:nvSpPr>
          <p:cNvPr id="11272" name="TextBox 9"/>
          <p:cNvSpPr txBox="1">
            <a:spLocks noChangeArrowheads="1"/>
          </p:cNvSpPr>
          <p:nvPr/>
        </p:nvSpPr>
        <p:spPr bwMode="auto">
          <a:xfrm>
            <a:off x="4716463" y="4365625"/>
            <a:ext cx="1008062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66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1273" name="TextBox 10"/>
          <p:cNvSpPr txBox="1">
            <a:spLocks noChangeArrowheads="1"/>
          </p:cNvSpPr>
          <p:nvPr/>
        </p:nvSpPr>
        <p:spPr bwMode="auto">
          <a:xfrm>
            <a:off x="3419475" y="4365625"/>
            <a:ext cx="100806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660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1600" y="1989138"/>
            <a:ext cx="216024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Work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073" y="3780850"/>
            <a:ext cx="216024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Force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52181" y="6021288"/>
            <a:ext cx="216024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Distance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131840" y="2573913"/>
            <a:ext cx="1080120" cy="78307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627313" y="4074108"/>
            <a:ext cx="1080120" cy="78307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427538" y="5229200"/>
            <a:ext cx="649287" cy="10844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516688" y="2001127"/>
            <a:ext cx="2375792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 = F  x  d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16688" y="3240306"/>
            <a:ext cx="2375792" cy="1077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=  </a:t>
            </a:r>
            <a:r>
              <a:rPr lang="en-GB" sz="32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W </a:t>
            </a:r>
            <a:endParaRPr lang="en-GB" sz="32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d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06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n-GB" altLang="en-US" sz="8000" smtClean="0">
                <a:solidFill>
                  <a:srgbClr val="FF0000"/>
                </a:solidFill>
                <a:latin typeface="Comic Sans MS" pitchFamily="66" charset="0"/>
              </a:rPr>
              <a:t>Work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buFont typeface="Arial" pitchFamily="34" charset="0"/>
              <a:buNone/>
            </a:pPr>
            <a:endParaRPr lang="en-GB" altLang="en-US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627313" y="1989138"/>
            <a:ext cx="3889375" cy="3671887"/>
          </a:xfrm>
          <a:prstGeom prst="triangl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3419475" y="4149725"/>
            <a:ext cx="223202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4" idx="3"/>
          </p:cNvCxnSpPr>
          <p:nvPr/>
        </p:nvCxnSpPr>
        <p:spPr>
          <a:xfrm>
            <a:off x="4572000" y="4149725"/>
            <a:ext cx="0" cy="1511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1" name="TextBox 8"/>
          <p:cNvSpPr txBox="1">
            <a:spLocks noChangeArrowheads="1"/>
          </p:cNvSpPr>
          <p:nvPr/>
        </p:nvSpPr>
        <p:spPr bwMode="auto">
          <a:xfrm>
            <a:off x="4067175" y="2997200"/>
            <a:ext cx="10096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6600">
                <a:solidFill>
                  <a:srgbClr val="FF0000"/>
                </a:solidFill>
              </a:rPr>
              <a:t>W</a:t>
            </a:r>
          </a:p>
        </p:txBody>
      </p:sp>
      <p:sp>
        <p:nvSpPr>
          <p:cNvPr id="11272" name="TextBox 9"/>
          <p:cNvSpPr txBox="1">
            <a:spLocks noChangeArrowheads="1"/>
          </p:cNvSpPr>
          <p:nvPr/>
        </p:nvSpPr>
        <p:spPr bwMode="auto">
          <a:xfrm>
            <a:off x="4716463" y="4365625"/>
            <a:ext cx="1008062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66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1273" name="TextBox 10"/>
          <p:cNvSpPr txBox="1">
            <a:spLocks noChangeArrowheads="1"/>
          </p:cNvSpPr>
          <p:nvPr/>
        </p:nvSpPr>
        <p:spPr bwMode="auto">
          <a:xfrm>
            <a:off x="3419475" y="4365625"/>
            <a:ext cx="100806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660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1600" y="1989138"/>
            <a:ext cx="216024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Work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073" y="3780850"/>
            <a:ext cx="216024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Force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52181" y="6021288"/>
            <a:ext cx="216024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Distance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131840" y="2573913"/>
            <a:ext cx="1080120" cy="78307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627313" y="4074108"/>
            <a:ext cx="1080120" cy="78307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427538" y="5229200"/>
            <a:ext cx="649287" cy="10844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516688" y="2001127"/>
            <a:ext cx="2375792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 = F  x  d 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16688" y="3240306"/>
            <a:ext cx="2375792" cy="1077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=  </a:t>
            </a:r>
            <a:r>
              <a:rPr lang="en-GB" sz="32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W </a:t>
            </a:r>
            <a:endParaRPr lang="en-GB" sz="32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d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38305" y="4857187"/>
            <a:ext cx="2375792" cy="1077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 =  </a:t>
            </a:r>
            <a:r>
              <a:rPr lang="en-GB" sz="32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W </a:t>
            </a:r>
            <a:endParaRPr lang="en-GB" sz="32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F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10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4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 descr="energy lost in transmission, used in the power station, delivered to customers,lost to the environment 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296" y="1340768"/>
            <a:ext cx="7241407" cy="4986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92080" y="4869160"/>
            <a:ext cx="3600400" cy="1584176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efficiency =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useful energy output</a:t>
            </a:r>
          </a:p>
          <a:p>
            <a:pPr>
              <a:defRPr/>
            </a:pP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energy input        × 100%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85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2080" y="548680"/>
            <a:ext cx="2880320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Examples 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126662"/>
              </p:ext>
            </p:extLst>
          </p:nvPr>
        </p:nvGraphicFramePr>
        <p:xfrm>
          <a:off x="971600" y="1574800"/>
          <a:ext cx="7200800" cy="4734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200"/>
                <a:gridCol w="1800200"/>
                <a:gridCol w="1800200"/>
                <a:gridCol w="1800200"/>
              </a:tblGrid>
              <a:tr h="9469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Comic Sans MS" panose="030F0702030302020204" pitchFamily="66" charset="0"/>
                        </a:rPr>
                        <a:t>Total energy input (J)</a:t>
                      </a:r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Comic Sans MS" panose="030F0702030302020204" pitchFamily="66" charset="0"/>
                        </a:rPr>
                        <a:t>Engine / motor</a:t>
                      </a:r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Comic Sans MS" panose="030F0702030302020204" pitchFamily="66" charset="0"/>
                        </a:rPr>
                        <a:t>Useful</a:t>
                      </a:r>
                      <a:r>
                        <a:rPr lang="en-GB" sz="2000" baseline="0" dirty="0" smtClean="0">
                          <a:latin typeface="Comic Sans MS" panose="030F0702030302020204" pitchFamily="66" charset="0"/>
                        </a:rPr>
                        <a:t> work done (J)</a:t>
                      </a:r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Comic Sans MS" panose="030F0702030302020204" pitchFamily="66" charset="0"/>
                        </a:rPr>
                        <a:t>Efficiency</a:t>
                      </a:r>
                      <a:r>
                        <a:rPr lang="en-GB" sz="2000" baseline="0" dirty="0" smtClean="0">
                          <a:latin typeface="Comic Sans MS" panose="030F0702030302020204" pitchFamily="66" charset="0"/>
                        </a:rPr>
                        <a:t> (%)</a:t>
                      </a:r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</a:tr>
              <a:tr h="9469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mic Sans MS" panose="030F0702030302020204" pitchFamily="66" charset="0"/>
                        </a:rPr>
                        <a:t>100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mic Sans MS" panose="030F0702030302020204" pitchFamily="66" charset="0"/>
                        </a:rPr>
                        <a:t>25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mic Sans MS" panose="030F0702030302020204" pitchFamily="66" charset="0"/>
                        </a:rPr>
                        <a:t>25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</a:tr>
              <a:tr h="9469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mic Sans MS" panose="030F0702030302020204" pitchFamily="66" charset="0"/>
                        </a:rPr>
                        <a:t>100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mic Sans MS" panose="030F0702030302020204" pitchFamily="66" charset="0"/>
                        </a:rPr>
                        <a:t>35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mic Sans MS" panose="030F0702030302020204" pitchFamily="66" charset="0"/>
                        </a:rPr>
                        <a:t>35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</a:tr>
              <a:tr h="9469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mic Sans MS" panose="030F0702030302020204" pitchFamily="66" charset="0"/>
                        </a:rPr>
                        <a:t>100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mic Sans MS" panose="030F0702030302020204" pitchFamily="66" charset="0"/>
                        </a:rPr>
                        <a:t>80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mic Sans MS" panose="030F0702030302020204" pitchFamily="66" charset="0"/>
                        </a:rPr>
                        <a:t>80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</a:tr>
              <a:tr h="9469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mic Sans MS" panose="030F0702030302020204" pitchFamily="66" charset="0"/>
                        </a:rPr>
                        <a:t>100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mic Sans MS" panose="030F0702030302020204" pitchFamily="66" charset="0"/>
                        </a:rPr>
                        <a:t>15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mic Sans MS" panose="030F0702030302020204" pitchFamily="66" charset="0"/>
                        </a:rPr>
                        <a:t>15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9116" y="2595564"/>
            <a:ext cx="789434" cy="704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779912" y="278092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Comic Sans MS" panose="030F0702030302020204" pitchFamily="66" charset="0"/>
              </a:rPr>
              <a:t>Petrol engine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991" y="3645024"/>
            <a:ext cx="769242" cy="596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838027" y="374320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Comic Sans MS" panose="030F0702030302020204" pitchFamily="66" charset="0"/>
              </a:rPr>
              <a:t>Diesel engine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426" y="4581128"/>
            <a:ext cx="689645" cy="549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779912" y="4655873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Comic Sans MS" panose="030F0702030302020204" pitchFamily="66" charset="0"/>
              </a:rPr>
              <a:t>Electric motor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109" y="5445224"/>
            <a:ext cx="673124" cy="722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818776" y="560625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Comic Sans MS" panose="030F0702030302020204" pitchFamily="66" charset="0"/>
              </a:rPr>
              <a:t>Human body</a:t>
            </a:r>
            <a:endParaRPr lang="en-GB" sz="1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10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719572" y="548680"/>
            <a:ext cx="7704856" cy="5760640"/>
          </a:xfrm>
          <a:prstGeom prst="round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4572000" y="548680"/>
            <a:ext cx="3852428" cy="936104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LEARNING OBJECTIVES</a:t>
            </a:r>
            <a:endParaRPr lang="en-GB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420154"/>
              </p:ext>
            </p:extLst>
          </p:nvPr>
        </p:nvGraphicFramePr>
        <p:xfrm>
          <a:off x="1043608" y="1484784"/>
          <a:ext cx="7128792" cy="43924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392"/>
                <a:gridCol w="3600400"/>
              </a:tblGrid>
              <a:tr h="4392488">
                <a:tc>
                  <a:txBody>
                    <a:bodyPr/>
                    <a:lstStyle/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1.7.3 Work </a:t>
                      </a:r>
                    </a:p>
                    <a:p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Core</a:t>
                      </a: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• Demonstrate understanding that work done = energy transferred 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• Relate (without calculation) work done to the magnitude of a force and the distance moved in the direction of the force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1.7.4 Power </a:t>
                      </a:r>
                    </a:p>
                    <a:p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Core</a:t>
                      </a: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•  Relate (without calculation) power to work done and time taken, using appropriate examples</a:t>
                      </a:r>
                    </a:p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Supplement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• Recall and use W = </a:t>
                      </a:r>
                      <a:r>
                        <a:rPr lang="en-GB" sz="1400" b="0" dirty="0" err="1" smtClean="0">
                          <a:latin typeface="Comic Sans MS" panose="030F0702030302020204" pitchFamily="66" charset="0"/>
                        </a:rPr>
                        <a:t>Fd</a:t>
                      </a: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 = ∆E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Supplement</a:t>
                      </a: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• Recall and use the equation P = ∆E / t in simple systems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19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 descr="http://www.clipartbest.com/cliparts/RTG/6Ma/RTG6Ma9b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42922"/>
            <a:ext cx="2974909" cy="441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60032" y="1484784"/>
            <a:ext cx="3888432" cy="95410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b="1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Power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is the rate at which work is done.</a:t>
            </a:r>
            <a:endParaRPr lang="en-GB" sz="2800" b="1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54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 descr="http://www.clipartbest.com/cliparts/RTG/6Ma/RTG6Ma9b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42922"/>
            <a:ext cx="2974909" cy="441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60032" y="1484784"/>
            <a:ext cx="3888432" cy="95410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b="1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Power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is the rate at which work is done.</a:t>
            </a:r>
            <a:endParaRPr lang="en-GB" sz="2800" b="1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60032" y="2708920"/>
            <a:ext cx="3888432" cy="95410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The unit of power is the </a:t>
            </a:r>
            <a:r>
              <a:rPr lang="en-GB" sz="2800" b="1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watt</a:t>
            </a:r>
            <a:r>
              <a:rPr lang="en-GB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(w).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53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 descr="http://www.clipartbest.com/cliparts/RTG/6Ma/RTG6Ma9b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42922"/>
            <a:ext cx="2974909" cy="441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60032" y="1484784"/>
            <a:ext cx="3888432" cy="95410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b="1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Power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is the rate at which work is done.</a:t>
            </a:r>
            <a:endParaRPr lang="en-GB" sz="2800" b="1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60032" y="2708920"/>
            <a:ext cx="3888432" cy="95410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The unit of power is the </a:t>
            </a:r>
            <a:r>
              <a:rPr lang="en-GB" sz="2800" b="1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watt</a:t>
            </a:r>
            <a:r>
              <a:rPr lang="en-GB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(w).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40694" y="3933056"/>
            <a:ext cx="3888432" cy="181588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One watt is energy transferred at the rate of </a:t>
            </a:r>
            <a:r>
              <a:rPr lang="en-GB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one joule per second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25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 descr="http://www.clipartbest.com/cliparts/RTG/6Ma/RTG6Ma9b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42922"/>
            <a:ext cx="2974909" cy="441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60032" y="1484784"/>
            <a:ext cx="3888432" cy="181588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power  =  </a:t>
            </a:r>
            <a:r>
              <a:rPr lang="en-GB" sz="28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work done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time taken</a:t>
            </a: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46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 descr="http://www.clipartbest.com/cliparts/RTG/6Ma/RTG6Ma9b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42922"/>
            <a:ext cx="2974909" cy="441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60032" y="1484784"/>
            <a:ext cx="3888432" cy="181588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power  =  </a:t>
            </a:r>
            <a:r>
              <a:rPr lang="en-GB" sz="28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work done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time taken</a:t>
            </a: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1408" y="3429000"/>
            <a:ext cx="3888432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1000 W = 1 kilowatt (kW)</a:t>
            </a:r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29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 descr="http://www.clipartbest.com/cliparts/RTG/6Ma/RTG6Ma9b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42922"/>
            <a:ext cx="2974909" cy="441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60032" y="1484784"/>
            <a:ext cx="3888432" cy="181588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power  =  </a:t>
            </a:r>
            <a:r>
              <a:rPr lang="en-GB" sz="28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work done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time taken</a:t>
            </a: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1408" y="3429000"/>
            <a:ext cx="3888432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1000 W = 1 kilowatt (kW)</a:t>
            </a:r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304064"/>
              </p:ext>
            </p:extLst>
          </p:nvPr>
        </p:nvGraphicFramePr>
        <p:xfrm>
          <a:off x="4860032" y="4005064"/>
          <a:ext cx="3888432" cy="24983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4216"/>
                <a:gridCol w="1944216"/>
              </a:tblGrid>
              <a:tr h="396044">
                <a:tc gridSpan="2"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Typical power outputs:</a:t>
                      </a:r>
                      <a:endParaRPr lang="en-GB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Washing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machine motor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250 W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Athlete 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400 W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Small car engine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35 000 W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Large car engine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150 000 W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Large jet</a:t>
                      </a:r>
                      <a:r>
                        <a:rPr lang="en-GB" baseline="0" dirty="0" smtClean="0">
                          <a:latin typeface="Comic Sans MS" panose="030F0702030302020204" pitchFamily="66" charset="0"/>
                        </a:rPr>
                        <a:t> engine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75 000 000 W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618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 descr="http://www.clipartbest.com/cliparts/RTG/6Ma/RTG6Ma9b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42922"/>
            <a:ext cx="2974909" cy="441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67944" y="1484784"/>
            <a:ext cx="4680520" cy="298543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n-GB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power  =  </a:t>
            </a:r>
            <a:r>
              <a:rPr lang="en-GB" sz="20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energy transformed</a:t>
            </a:r>
            <a:endParaRPr lang="en-GB" sz="20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time taken</a:t>
            </a:r>
          </a:p>
          <a:p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  power =  </a:t>
            </a:r>
            <a:r>
              <a:rPr lang="en-GB" sz="28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E</a:t>
            </a:r>
          </a:p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t</a:t>
            </a: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6584551" y="3144100"/>
            <a:ext cx="360040" cy="288032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9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 descr="energy lost in transmission, used in the power station, delivered to customers,lost to the environment 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296" y="1340768"/>
            <a:ext cx="7241407" cy="4986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92080" y="4869160"/>
            <a:ext cx="3600400" cy="1584176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efficiency =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useful </a:t>
            </a:r>
            <a:r>
              <a:rPr lang="en-GB" sz="14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power </a:t>
            </a:r>
            <a:r>
              <a:rPr lang="en-GB" sz="14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output</a:t>
            </a:r>
          </a:p>
          <a:p>
            <a:pPr>
              <a:defRPr/>
            </a:pP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</a:t>
            </a:r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total power input      × 100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%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35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2080" y="548680"/>
            <a:ext cx="3600400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Calculation examples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 descr="http://www.clipartbest.com/cliparts/RTG/6Ma/RTG6Ma9b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23442"/>
            <a:ext cx="1298872" cy="1925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689" y="1339853"/>
            <a:ext cx="3722751" cy="122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0" y="2708920"/>
            <a:ext cx="432048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The weightlifter in the picture is pressing the weight above his head 50cm each time.</a:t>
            </a:r>
            <a:endParaRPr lang="en-GB" sz="1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3429000"/>
            <a:ext cx="86409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dirty="0" smtClean="0"/>
              <a:t>The weightlifter spends 3 minutes doing 60 lifts of 45 kg.  Work out his power output.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r>
              <a:rPr lang="en-GB" dirty="0" smtClean="0"/>
              <a:t>	convert the time to seconds, = 3 x 60 =  180s</a:t>
            </a:r>
          </a:p>
          <a:p>
            <a:endParaRPr lang="en-GB" dirty="0"/>
          </a:p>
          <a:p>
            <a:r>
              <a:rPr lang="en-GB" dirty="0" smtClean="0"/>
              <a:t>                 work done  =  force x distance  =  60  x  45  x  10  x  0.5  =  13 500 J</a:t>
            </a:r>
          </a:p>
          <a:p>
            <a:endParaRPr lang="en-GB" dirty="0"/>
          </a:p>
          <a:p>
            <a:r>
              <a:rPr lang="en-GB" dirty="0" smtClean="0"/>
              <a:t>                 power  =  work done / time taken  =  13 500 / 180   =  75 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06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2080" y="548680"/>
            <a:ext cx="3600400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Calculation examples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 descr="http://www.clipartbest.com/cliparts/RTG/6Ma/RTG6Ma9b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23442"/>
            <a:ext cx="1298872" cy="1925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689" y="1339853"/>
            <a:ext cx="3722751" cy="122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0" y="2708920"/>
            <a:ext cx="432048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The weightlifter in the picture is pressing the weight above his head 50cm each time.</a:t>
            </a:r>
            <a:endParaRPr lang="en-GB" sz="1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3429000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 startAt="2"/>
            </a:pPr>
            <a:r>
              <a:rPr lang="en-GB" dirty="0" smtClean="0"/>
              <a:t>Work out the weightlifter’s total power output if he does 3 sets of 10 lifts with 70kg in 5 minutes.</a:t>
            </a:r>
          </a:p>
          <a:p>
            <a:endParaRPr lang="en-GB" dirty="0"/>
          </a:p>
          <a:p>
            <a:r>
              <a:rPr lang="en-GB" dirty="0" smtClean="0"/>
              <a:t>	</a:t>
            </a:r>
            <a:r>
              <a:rPr lang="en-GB" dirty="0"/>
              <a:t> convert the time to seconds, = </a:t>
            </a:r>
            <a:r>
              <a:rPr lang="en-GB" dirty="0" smtClean="0"/>
              <a:t>5 </a:t>
            </a:r>
            <a:r>
              <a:rPr lang="en-GB" dirty="0"/>
              <a:t>x 60 =  </a:t>
            </a:r>
            <a:r>
              <a:rPr lang="en-GB" dirty="0" smtClean="0"/>
              <a:t>300s</a:t>
            </a:r>
            <a:endParaRPr lang="en-GB" dirty="0"/>
          </a:p>
          <a:p>
            <a:endParaRPr lang="en-GB" dirty="0"/>
          </a:p>
          <a:p>
            <a:r>
              <a:rPr lang="en-GB" dirty="0"/>
              <a:t>                 work done  =  force x distance  =  </a:t>
            </a:r>
            <a:r>
              <a:rPr lang="en-GB" dirty="0" smtClean="0"/>
              <a:t>(3 x 10)  </a:t>
            </a:r>
            <a:r>
              <a:rPr lang="en-GB" dirty="0"/>
              <a:t>x  </a:t>
            </a:r>
            <a:r>
              <a:rPr lang="en-GB" dirty="0" smtClean="0"/>
              <a:t>70  </a:t>
            </a:r>
            <a:r>
              <a:rPr lang="en-GB" dirty="0"/>
              <a:t>x  10  x  0.5  =  </a:t>
            </a:r>
            <a:r>
              <a:rPr lang="en-GB" dirty="0" smtClean="0"/>
              <a:t>10 500 </a:t>
            </a:r>
            <a:r>
              <a:rPr lang="en-GB" dirty="0"/>
              <a:t>J</a:t>
            </a:r>
          </a:p>
          <a:p>
            <a:endParaRPr lang="en-GB" dirty="0"/>
          </a:p>
          <a:p>
            <a:r>
              <a:rPr lang="en-GB" dirty="0"/>
              <a:t>                 power  =  work done / time taken  =  </a:t>
            </a:r>
            <a:r>
              <a:rPr lang="en-GB" dirty="0" smtClean="0"/>
              <a:t>10 </a:t>
            </a:r>
            <a:r>
              <a:rPr lang="en-GB" dirty="0"/>
              <a:t>500 / </a:t>
            </a:r>
            <a:r>
              <a:rPr lang="en-GB" dirty="0" smtClean="0"/>
              <a:t>300   </a:t>
            </a:r>
            <a:r>
              <a:rPr lang="en-GB" dirty="0"/>
              <a:t>=  </a:t>
            </a:r>
            <a:r>
              <a:rPr lang="en-GB" dirty="0" smtClean="0"/>
              <a:t>35 </a:t>
            </a:r>
            <a:r>
              <a:rPr lang="en-GB" dirty="0"/>
              <a:t>W </a:t>
            </a:r>
            <a:r>
              <a:rPr lang="en-GB" dirty="0" smtClean="0"/>
              <a:t>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412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51520" y="548680"/>
            <a:ext cx="4320480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Work, work, work ……</a:t>
            </a:r>
            <a:endParaRPr lang="en-GB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http://www.clipartbest.com/cliparts/9iz/LLj/9izLLjGi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9532" y="1816903"/>
            <a:ext cx="4104456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76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2080" y="548680"/>
            <a:ext cx="3600400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Calculation examples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 descr="http://www.clipartbest.com/cliparts/RTG/6Ma/RTG6Ma9b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23442"/>
            <a:ext cx="1298872" cy="1925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689" y="1339853"/>
            <a:ext cx="3722751" cy="122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0" y="2708920"/>
            <a:ext cx="432048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The weightlifter in the picture is pressing the weight above his head 50cm each time.</a:t>
            </a:r>
            <a:endParaRPr lang="en-GB" sz="1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3429000"/>
            <a:ext cx="8640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 startAt="3"/>
            </a:pPr>
            <a:r>
              <a:rPr lang="en-GB" dirty="0" smtClean="0"/>
              <a:t>Over the next 10 minutes, he does 50 lifts of 40kg, 3 sets of 10 lifts with 75kg and 2 sets of 15 lifts with 60 kg.  Work out his total power output to the nearest whole number.</a:t>
            </a:r>
          </a:p>
          <a:p>
            <a:endParaRPr lang="en-GB" dirty="0"/>
          </a:p>
          <a:p>
            <a:r>
              <a:rPr lang="en-GB" dirty="0" smtClean="0"/>
              <a:t>	convert </a:t>
            </a:r>
            <a:r>
              <a:rPr lang="en-GB" dirty="0"/>
              <a:t>the time to seconds, = </a:t>
            </a:r>
            <a:r>
              <a:rPr lang="en-GB" dirty="0" smtClean="0"/>
              <a:t>10 </a:t>
            </a:r>
            <a:r>
              <a:rPr lang="en-GB" dirty="0"/>
              <a:t>x 60 =  </a:t>
            </a:r>
            <a:r>
              <a:rPr lang="en-GB" dirty="0" smtClean="0"/>
              <a:t>600s</a:t>
            </a:r>
          </a:p>
          <a:p>
            <a:endParaRPr lang="en-GB" dirty="0"/>
          </a:p>
          <a:p>
            <a:r>
              <a:rPr lang="en-GB" dirty="0" smtClean="0"/>
              <a:t>	total force = (50  x  40  x  10) + (30  x  75  x  10)  +  (30  x  60  x  10)</a:t>
            </a:r>
          </a:p>
          <a:p>
            <a:endParaRPr lang="en-GB" dirty="0"/>
          </a:p>
          <a:p>
            <a:r>
              <a:rPr lang="en-GB" dirty="0" smtClean="0"/>
              <a:t>                                     =   20 000  +  22 500  +  18 000   =   60 500 </a:t>
            </a:r>
          </a:p>
          <a:p>
            <a:endParaRPr lang="en-GB" dirty="0"/>
          </a:p>
          <a:p>
            <a:r>
              <a:rPr lang="en-GB" dirty="0" smtClean="0"/>
              <a:t>	work done = 60 500  x  0.5  =  30 250            power  =  30 250 / 600  =  50 W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105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251520" y="548680"/>
            <a:ext cx="4320480" cy="7200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Power and Efficiency</a:t>
            </a:r>
            <a:endParaRPr lang="en-GB" sz="32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2080" y="548680"/>
            <a:ext cx="3600400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Calculation examples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 descr="http://www.clipartbest.com/cliparts/RTG/6Ma/RTG6Ma9b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23442"/>
            <a:ext cx="1298872" cy="1925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689" y="1339853"/>
            <a:ext cx="3722751" cy="122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0" y="2708920"/>
            <a:ext cx="432048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The weightlifter in the picture is pressing the weight above his head 50cm each time.</a:t>
            </a:r>
            <a:endParaRPr lang="en-GB" sz="1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3429000"/>
            <a:ext cx="86409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 startAt="4"/>
            </a:pPr>
            <a:r>
              <a:rPr lang="en-GB" dirty="0" smtClean="0"/>
              <a:t>The weightlifter’s maximum power output is 100 W.  At maximum power, how many times can he lift 80kg in 4 minutes?</a:t>
            </a:r>
          </a:p>
          <a:p>
            <a:pPr marL="342900" indent="-342900">
              <a:buAutoNum type="alphaLcParenR" startAt="4"/>
            </a:pPr>
            <a:endParaRPr lang="en-GB" dirty="0"/>
          </a:p>
          <a:p>
            <a:r>
              <a:rPr lang="en-GB" dirty="0" smtClean="0"/>
              <a:t>	</a:t>
            </a:r>
            <a:r>
              <a:rPr lang="en-GB" dirty="0"/>
              <a:t>convert the time to seconds, = 4</a:t>
            </a:r>
            <a:r>
              <a:rPr lang="en-GB" dirty="0" smtClean="0"/>
              <a:t> </a:t>
            </a:r>
            <a:r>
              <a:rPr lang="en-GB" dirty="0"/>
              <a:t>x 60 =  </a:t>
            </a:r>
            <a:r>
              <a:rPr lang="en-GB" dirty="0" smtClean="0"/>
              <a:t>240s</a:t>
            </a:r>
          </a:p>
          <a:p>
            <a:endParaRPr lang="en-GB" dirty="0"/>
          </a:p>
          <a:p>
            <a:r>
              <a:rPr lang="en-GB" dirty="0" smtClean="0"/>
              <a:t>	power = work done / time taken          100  =  (n  x  80  x  10  x  0.5) / 240</a:t>
            </a:r>
          </a:p>
          <a:p>
            <a:endParaRPr lang="en-GB" dirty="0"/>
          </a:p>
          <a:p>
            <a:r>
              <a:rPr lang="en-GB" dirty="0" smtClean="0"/>
              <a:t>                     100  = (n  x  400) / 240                        100 x 240  =  n  x  400</a:t>
            </a:r>
          </a:p>
          <a:p>
            <a:endParaRPr lang="en-GB" dirty="0"/>
          </a:p>
          <a:p>
            <a:r>
              <a:rPr lang="en-GB" dirty="0" smtClean="0"/>
              <a:t>                     (100  x  240) / 400  =  n                        </a:t>
            </a:r>
            <a:r>
              <a:rPr lang="en-GB" dirty="0" err="1" smtClean="0"/>
              <a:t>n</a:t>
            </a:r>
            <a:r>
              <a:rPr lang="en-GB" dirty="0" smtClean="0"/>
              <a:t>  =  24 000 / 400   =  60 reps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083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719572" y="548680"/>
            <a:ext cx="7704856" cy="5760640"/>
          </a:xfrm>
          <a:prstGeom prst="round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4572000" y="548680"/>
            <a:ext cx="3852428" cy="936104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LEARNING OBJECTIVES</a:t>
            </a:r>
            <a:endParaRPr lang="en-GB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182402"/>
              </p:ext>
            </p:extLst>
          </p:nvPr>
        </p:nvGraphicFramePr>
        <p:xfrm>
          <a:off x="1043608" y="1484784"/>
          <a:ext cx="7128792" cy="43924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392"/>
                <a:gridCol w="3600400"/>
              </a:tblGrid>
              <a:tr h="4392488">
                <a:tc>
                  <a:txBody>
                    <a:bodyPr/>
                    <a:lstStyle/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1.7.3 Work </a:t>
                      </a:r>
                    </a:p>
                    <a:p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Core</a:t>
                      </a: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• Demonstrate understanding that work done = energy transferred 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• Relate (without calculation) work done to the magnitude of a force and the distance moved in the direction of the force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1.7.4 Power </a:t>
                      </a:r>
                    </a:p>
                    <a:p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Core</a:t>
                      </a: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•  Relate (without calculation) power to work done and time taken, using appropriate examples</a:t>
                      </a:r>
                    </a:p>
                    <a:p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Supplement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• Recall and use W = </a:t>
                      </a:r>
                      <a:r>
                        <a:rPr lang="en-GB" sz="1400" b="0" dirty="0" err="1" smtClean="0">
                          <a:latin typeface="Comic Sans MS" panose="030F0702030302020204" pitchFamily="66" charset="0"/>
                        </a:rPr>
                        <a:t>Fd</a:t>
                      </a: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 = ∆E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Supplement</a:t>
                      </a: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• Recall and use the equation P = ∆E / t in simple systems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1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7332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1" y="5733256"/>
            <a:ext cx="9144001" cy="1124744"/>
          </a:xfrm>
          <a:prstGeom prst="rect">
            <a:avLst/>
          </a:prstGeom>
          <a:solidFill>
            <a:srgbClr val="FFFF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PHYSICS – Work and Power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8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00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51520" y="548680"/>
            <a:ext cx="4320480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Work, work, work ……</a:t>
            </a:r>
            <a:endParaRPr lang="en-GB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http://www.clipartbest.com/cliparts/9iz/LLj/9izLLjGi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9532" y="1816903"/>
            <a:ext cx="4104456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4932040" y="1816903"/>
            <a:ext cx="3960440" cy="4048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When a </a:t>
            </a:r>
            <a:r>
              <a:rPr lang="en-GB" sz="3200" u="sng" dirty="0" smtClean="0">
                <a:latin typeface="Comic Sans MS" panose="030F0702030302020204" pitchFamily="66" charset="0"/>
              </a:rPr>
              <a:t>force</a:t>
            </a:r>
            <a:r>
              <a:rPr lang="en-GB" sz="3200" dirty="0" smtClean="0">
                <a:latin typeface="Comic Sans MS" panose="030F0702030302020204" pitchFamily="66" charset="0"/>
              </a:rPr>
              <a:t> moves an </a:t>
            </a:r>
            <a:r>
              <a:rPr lang="en-GB" sz="3200" u="sng" dirty="0" smtClean="0">
                <a:latin typeface="Comic Sans MS" panose="030F0702030302020204" pitchFamily="66" charset="0"/>
              </a:rPr>
              <a:t>object</a:t>
            </a:r>
            <a:r>
              <a:rPr lang="en-GB" sz="3200" dirty="0" smtClean="0">
                <a:latin typeface="Comic Sans MS" panose="030F0702030302020204" pitchFamily="66" charset="0"/>
              </a:rPr>
              <a:t> it does </a:t>
            </a:r>
            <a:r>
              <a:rPr lang="en-GB" sz="3200" u="sng" dirty="0" smtClean="0">
                <a:latin typeface="Comic Sans MS" panose="030F0702030302020204" pitchFamily="66" charset="0"/>
              </a:rPr>
              <a:t>work</a:t>
            </a:r>
            <a:r>
              <a:rPr lang="en-GB" sz="3200" dirty="0" smtClean="0">
                <a:latin typeface="Comic Sans MS" panose="030F0702030302020204" pitchFamily="66" charset="0"/>
              </a:rPr>
              <a:t> and </a:t>
            </a:r>
            <a:r>
              <a:rPr lang="en-GB" sz="3200" u="sng" dirty="0" smtClean="0">
                <a:latin typeface="Comic Sans MS" panose="030F0702030302020204" pitchFamily="66" charset="0"/>
              </a:rPr>
              <a:t>energy is transferred </a:t>
            </a:r>
            <a:r>
              <a:rPr lang="en-GB" sz="3200" dirty="0" smtClean="0">
                <a:latin typeface="Comic Sans MS" panose="030F0702030302020204" pitchFamily="66" charset="0"/>
              </a:rPr>
              <a:t>to the object.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89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51520" y="548680"/>
            <a:ext cx="4320480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Work, work, work ……</a:t>
            </a:r>
            <a:endParaRPr lang="en-GB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http://www.clipartbest.com/cliparts/9iz/LLj/9izLLjGi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9532" y="1816903"/>
            <a:ext cx="4104456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6012160" y="60790"/>
            <a:ext cx="1800200" cy="1756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Comic Sans MS" panose="030F0702030302020204" pitchFamily="66" charset="0"/>
              </a:rPr>
              <a:t>When a </a:t>
            </a:r>
            <a:r>
              <a:rPr lang="en-GB" sz="1400" u="sng" dirty="0" smtClean="0">
                <a:latin typeface="Comic Sans MS" panose="030F0702030302020204" pitchFamily="66" charset="0"/>
              </a:rPr>
              <a:t>force</a:t>
            </a:r>
            <a:r>
              <a:rPr lang="en-GB" sz="1400" dirty="0" smtClean="0">
                <a:latin typeface="Comic Sans MS" panose="030F0702030302020204" pitchFamily="66" charset="0"/>
              </a:rPr>
              <a:t> moves an </a:t>
            </a:r>
            <a:r>
              <a:rPr lang="en-GB" sz="1400" u="sng" dirty="0" smtClean="0">
                <a:latin typeface="Comic Sans MS" panose="030F0702030302020204" pitchFamily="66" charset="0"/>
              </a:rPr>
              <a:t>object</a:t>
            </a:r>
            <a:r>
              <a:rPr lang="en-GB" sz="1400" dirty="0" smtClean="0">
                <a:latin typeface="Comic Sans MS" panose="030F0702030302020204" pitchFamily="66" charset="0"/>
              </a:rPr>
              <a:t> it does </a:t>
            </a:r>
            <a:r>
              <a:rPr lang="en-GB" sz="1400" u="sng" dirty="0" smtClean="0">
                <a:latin typeface="Comic Sans MS" panose="030F0702030302020204" pitchFamily="66" charset="0"/>
              </a:rPr>
              <a:t>work</a:t>
            </a:r>
            <a:r>
              <a:rPr lang="en-GB" sz="1400" dirty="0" smtClean="0">
                <a:latin typeface="Comic Sans MS" panose="030F0702030302020204" pitchFamily="66" charset="0"/>
              </a:rPr>
              <a:t> and </a:t>
            </a:r>
            <a:r>
              <a:rPr lang="en-GB" sz="1400" u="sng" dirty="0" smtClean="0">
                <a:latin typeface="Comic Sans MS" panose="030F0702030302020204" pitchFamily="66" charset="0"/>
              </a:rPr>
              <a:t>energy is transferred </a:t>
            </a:r>
            <a:r>
              <a:rPr lang="en-GB" sz="1400" dirty="0" smtClean="0">
                <a:latin typeface="Comic Sans MS" panose="030F0702030302020204" pitchFamily="66" charset="0"/>
              </a:rPr>
              <a:t>to the object.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292080" y="2132856"/>
            <a:ext cx="2880320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Energy supplied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>
            <a:off x="1979712" y="2420888"/>
            <a:ext cx="3312368" cy="10801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292080" y="3421992"/>
            <a:ext cx="2880320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Work done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292080" y="4581128"/>
            <a:ext cx="2880320" cy="1008112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Energy transferred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203848" y="3710024"/>
            <a:ext cx="2088232" cy="9431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3491880" y="4869160"/>
            <a:ext cx="1800200" cy="1800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63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51520" y="548680"/>
            <a:ext cx="4320480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Work, work, work ……</a:t>
            </a:r>
            <a:endParaRPr lang="en-GB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http://www.clipartbest.com/cliparts/9iz/LLj/9izLLjGi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9532" y="1816903"/>
            <a:ext cx="4104456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6012160" y="60790"/>
            <a:ext cx="1800200" cy="1756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Comic Sans MS" panose="030F0702030302020204" pitchFamily="66" charset="0"/>
              </a:rPr>
              <a:t>When a </a:t>
            </a:r>
            <a:r>
              <a:rPr lang="en-GB" sz="1400" u="sng" dirty="0" smtClean="0">
                <a:latin typeface="Comic Sans MS" panose="030F0702030302020204" pitchFamily="66" charset="0"/>
              </a:rPr>
              <a:t>force</a:t>
            </a:r>
            <a:r>
              <a:rPr lang="en-GB" sz="1400" dirty="0" smtClean="0">
                <a:latin typeface="Comic Sans MS" panose="030F0702030302020204" pitchFamily="66" charset="0"/>
              </a:rPr>
              <a:t> moves an </a:t>
            </a:r>
            <a:r>
              <a:rPr lang="en-GB" sz="1400" u="sng" dirty="0" smtClean="0">
                <a:latin typeface="Comic Sans MS" panose="030F0702030302020204" pitchFamily="66" charset="0"/>
              </a:rPr>
              <a:t>object</a:t>
            </a:r>
            <a:r>
              <a:rPr lang="en-GB" sz="1400" dirty="0" smtClean="0">
                <a:latin typeface="Comic Sans MS" panose="030F0702030302020204" pitchFamily="66" charset="0"/>
              </a:rPr>
              <a:t> it does </a:t>
            </a:r>
            <a:r>
              <a:rPr lang="en-GB" sz="1400" u="sng" dirty="0" smtClean="0">
                <a:latin typeface="Comic Sans MS" panose="030F0702030302020204" pitchFamily="66" charset="0"/>
              </a:rPr>
              <a:t>work</a:t>
            </a:r>
            <a:r>
              <a:rPr lang="en-GB" sz="1400" dirty="0" smtClean="0">
                <a:latin typeface="Comic Sans MS" panose="030F0702030302020204" pitchFamily="66" charset="0"/>
              </a:rPr>
              <a:t> and </a:t>
            </a:r>
            <a:r>
              <a:rPr lang="en-GB" sz="1400" u="sng" dirty="0" smtClean="0">
                <a:latin typeface="Comic Sans MS" panose="030F0702030302020204" pitchFamily="66" charset="0"/>
              </a:rPr>
              <a:t>energy is transferred </a:t>
            </a:r>
            <a:r>
              <a:rPr lang="en-GB" sz="1400" dirty="0" smtClean="0">
                <a:latin typeface="Comic Sans MS" panose="030F0702030302020204" pitchFamily="66" charset="0"/>
              </a:rPr>
              <a:t>to the object.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292080" y="2132856"/>
            <a:ext cx="2880320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Energy supplied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>
            <a:off x="1979712" y="2420888"/>
            <a:ext cx="3312368" cy="10801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292080" y="3421992"/>
            <a:ext cx="2880320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Work done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292080" y="4581128"/>
            <a:ext cx="2880320" cy="1008112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Energy transferred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203848" y="3710024"/>
            <a:ext cx="2088232" cy="9431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3491880" y="4869160"/>
            <a:ext cx="1800200" cy="1800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755576" y="6021288"/>
            <a:ext cx="7704856" cy="720080"/>
          </a:xfrm>
          <a:prstGeom prst="round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Amount of energy transferred (J)  =  Work done (J)</a:t>
            </a:r>
            <a:endParaRPr lang="en-GB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64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51520" y="548680"/>
            <a:ext cx="4320480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Work, work, work ……</a:t>
            </a:r>
            <a:endParaRPr lang="en-GB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68760"/>
            <a:ext cx="5537993" cy="336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6012160" y="1412776"/>
            <a:ext cx="2520280" cy="27363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When a </a:t>
            </a:r>
            <a:r>
              <a:rPr lang="en-GB" sz="2400" u="sng" dirty="0" smtClean="0">
                <a:latin typeface="Comic Sans MS" panose="030F0702030302020204" pitchFamily="66" charset="0"/>
              </a:rPr>
              <a:t>force</a:t>
            </a:r>
            <a:r>
              <a:rPr lang="en-GB" sz="2400" dirty="0" smtClean="0">
                <a:latin typeface="Comic Sans MS" panose="030F0702030302020204" pitchFamily="66" charset="0"/>
              </a:rPr>
              <a:t> moves an </a:t>
            </a:r>
            <a:r>
              <a:rPr lang="en-GB" sz="2400" u="sng" dirty="0" smtClean="0">
                <a:latin typeface="Comic Sans MS" panose="030F0702030302020204" pitchFamily="66" charset="0"/>
              </a:rPr>
              <a:t>object</a:t>
            </a:r>
            <a:r>
              <a:rPr lang="en-GB" sz="2400" dirty="0" smtClean="0">
                <a:latin typeface="Comic Sans MS" panose="030F0702030302020204" pitchFamily="66" charset="0"/>
              </a:rPr>
              <a:t> it does </a:t>
            </a:r>
            <a:r>
              <a:rPr lang="en-GB" sz="2400" u="sng" dirty="0" smtClean="0">
                <a:latin typeface="Comic Sans MS" panose="030F0702030302020204" pitchFamily="66" charset="0"/>
              </a:rPr>
              <a:t>work</a:t>
            </a:r>
            <a:r>
              <a:rPr lang="en-GB" sz="2400" dirty="0" smtClean="0">
                <a:latin typeface="Comic Sans MS" panose="030F0702030302020204" pitchFamily="66" charset="0"/>
              </a:rPr>
              <a:t> and </a:t>
            </a:r>
            <a:r>
              <a:rPr lang="en-GB" sz="2400" u="sng" dirty="0" smtClean="0">
                <a:latin typeface="Comic Sans MS" panose="030F0702030302020204" pitchFamily="66" charset="0"/>
              </a:rPr>
              <a:t>energy is transferred </a:t>
            </a:r>
            <a:r>
              <a:rPr lang="en-GB" sz="2400" dirty="0" smtClean="0">
                <a:latin typeface="Comic Sans MS" panose="030F0702030302020204" pitchFamily="66" charset="0"/>
              </a:rPr>
              <a:t>to the object.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4869160"/>
            <a:ext cx="8640960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The man shovelling is doing work.  If he does </a:t>
            </a:r>
            <a:r>
              <a:rPr lang="en-GB" sz="2400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600J of work</a:t>
            </a:r>
            <a:r>
              <a:rPr lang="en-GB" sz="2400" dirty="0" smtClean="0">
                <a:latin typeface="Comic Sans MS" panose="030F0702030302020204" pitchFamily="66" charset="0"/>
              </a:rPr>
              <a:t>, then he loses </a:t>
            </a:r>
            <a:r>
              <a:rPr lang="en-GB" sz="2400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600J of energy</a:t>
            </a:r>
            <a:r>
              <a:rPr lang="en-GB" sz="2400" dirty="0" smtClean="0">
                <a:latin typeface="Comic Sans MS" panose="030F0702030302020204" pitchFamily="66" charset="0"/>
              </a:rPr>
              <a:t>.    The substance being shovelled </a:t>
            </a:r>
            <a:r>
              <a:rPr lang="en-GB" sz="2400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gains energy</a:t>
            </a:r>
            <a:r>
              <a:rPr lang="en-GB" sz="2400" dirty="0" smtClean="0">
                <a:latin typeface="Comic Sans MS" panose="030F0702030302020204" pitchFamily="66" charset="0"/>
              </a:rPr>
              <a:t>  -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GB" sz="2400" dirty="0" smtClean="0">
                <a:latin typeface="Comic Sans MS" panose="030F0702030302020204" pitchFamily="66" charset="0"/>
              </a:rPr>
              <a:t>but not the full 600J, as some is lost as </a:t>
            </a:r>
            <a:r>
              <a:rPr lang="en-GB" sz="2400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sound</a:t>
            </a:r>
            <a:r>
              <a:rPr lang="en-GB" sz="2400" dirty="0" smtClean="0">
                <a:latin typeface="Comic Sans MS" panose="030F0702030302020204" pitchFamily="66" charset="0"/>
              </a:rPr>
              <a:t> and </a:t>
            </a:r>
            <a:r>
              <a:rPr lang="en-GB" sz="2400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heat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n-GB" altLang="en-US" sz="8000" smtClean="0">
                <a:solidFill>
                  <a:srgbClr val="FF0000"/>
                </a:solidFill>
                <a:latin typeface="Comic Sans MS" pitchFamily="66" charset="0"/>
              </a:rPr>
              <a:t>Work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Work is done whenever a force makes something move.</a:t>
            </a:r>
          </a:p>
        </p:txBody>
      </p:sp>
    </p:spTree>
    <p:extLst>
      <p:ext uri="{BB962C8B-B14F-4D97-AF65-F5344CB8AC3E}">
        <p14:creationId xmlns:p14="http://schemas.microsoft.com/office/powerpoint/2010/main" val="27387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n-GB" altLang="en-US" sz="8000" smtClean="0">
                <a:solidFill>
                  <a:srgbClr val="FF0000"/>
                </a:solidFill>
                <a:latin typeface="Comic Sans MS" pitchFamily="66" charset="0"/>
              </a:rPr>
              <a:t>Work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Work is done whenever a force makes something move.</a:t>
            </a:r>
          </a:p>
          <a:p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The greater the force, and the greater the distance moved, the more work is done.</a:t>
            </a:r>
          </a:p>
        </p:txBody>
      </p:sp>
    </p:spTree>
    <p:extLst>
      <p:ext uri="{BB962C8B-B14F-4D97-AF65-F5344CB8AC3E}">
        <p14:creationId xmlns:p14="http://schemas.microsoft.com/office/powerpoint/2010/main" val="396786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962</Words>
  <Application>Microsoft Office PowerPoint</Application>
  <PresentationFormat>On-screen Show (4:3)</PresentationFormat>
  <Paragraphs>235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Work </vt:lpstr>
      <vt:lpstr>Work </vt:lpstr>
      <vt:lpstr>Work </vt:lpstr>
      <vt:lpstr>Work </vt:lpstr>
      <vt:lpstr>Work </vt:lpstr>
      <vt:lpstr>Work </vt:lpstr>
      <vt:lpstr>Work </vt:lpstr>
      <vt:lpstr>Work </vt:lpstr>
      <vt:lpstr>Work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24</cp:revision>
  <dcterms:created xsi:type="dcterms:W3CDTF">2014-07-05T12:56:18Z</dcterms:created>
  <dcterms:modified xsi:type="dcterms:W3CDTF">2014-08-18T14:05:52Z</dcterms:modified>
</cp:coreProperties>
</file>