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98" r:id="rId2"/>
    <p:sldId id="257" r:id="rId3"/>
    <p:sldId id="502" r:id="rId4"/>
    <p:sldId id="514" r:id="rId5"/>
    <p:sldId id="504" r:id="rId6"/>
    <p:sldId id="515" r:id="rId7"/>
    <p:sldId id="505" r:id="rId8"/>
    <p:sldId id="516"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68FCCB9-BDD5-48EB-ACD8-F12B20F17DB9}" v="21" dt="2025-01-30T08:18:29.8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p:scale>
          <a:sx n="79" d="100"/>
          <a:sy n="79" d="100"/>
        </p:scale>
        <p:origin x="850" y="33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0EF96-6969-4AD6-AC63-64047B9E8AC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HK"/>
          </a:p>
        </p:txBody>
      </p:sp>
      <p:sp>
        <p:nvSpPr>
          <p:cNvPr id="3" name="Subtitle 2">
            <a:extLst>
              <a:ext uri="{FF2B5EF4-FFF2-40B4-BE49-F238E27FC236}">
                <a16:creationId xmlns:a16="http://schemas.microsoft.com/office/drawing/2014/main" id="{789FE3E1-595B-419C-9434-23E52BC174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HK"/>
          </a:p>
        </p:txBody>
      </p:sp>
      <p:sp>
        <p:nvSpPr>
          <p:cNvPr id="4" name="Date Placeholder 3">
            <a:extLst>
              <a:ext uri="{FF2B5EF4-FFF2-40B4-BE49-F238E27FC236}">
                <a16:creationId xmlns:a16="http://schemas.microsoft.com/office/drawing/2014/main" id="{191D18F6-6A6F-4224-939E-5B8A654B08F9}"/>
              </a:ext>
            </a:extLst>
          </p:cNvPr>
          <p:cNvSpPr>
            <a:spLocks noGrp="1"/>
          </p:cNvSpPr>
          <p:nvPr>
            <p:ph type="dt" sz="half" idx="10"/>
          </p:nvPr>
        </p:nvSpPr>
        <p:spPr/>
        <p:txBody>
          <a:bodyPr/>
          <a:lstStyle/>
          <a:p>
            <a:fld id="{D0148156-76E7-4660-8D5E-2A76613C8140}" type="datetimeFigureOut">
              <a:rPr lang="en-HK" smtClean="0"/>
              <a:t>30/1/2025</a:t>
            </a:fld>
            <a:endParaRPr lang="en-HK"/>
          </a:p>
        </p:txBody>
      </p:sp>
      <p:sp>
        <p:nvSpPr>
          <p:cNvPr id="5" name="Footer Placeholder 4">
            <a:extLst>
              <a:ext uri="{FF2B5EF4-FFF2-40B4-BE49-F238E27FC236}">
                <a16:creationId xmlns:a16="http://schemas.microsoft.com/office/drawing/2014/main" id="{66DCE046-EE36-4946-9EC4-18444F6A9222}"/>
              </a:ext>
            </a:extLst>
          </p:cNvPr>
          <p:cNvSpPr>
            <a:spLocks noGrp="1"/>
          </p:cNvSpPr>
          <p:nvPr>
            <p:ph type="ftr" sz="quarter" idx="11"/>
          </p:nvPr>
        </p:nvSpPr>
        <p:spPr/>
        <p:txBody>
          <a:bodyPr/>
          <a:lstStyle/>
          <a:p>
            <a:endParaRPr lang="en-HK"/>
          </a:p>
        </p:txBody>
      </p:sp>
      <p:sp>
        <p:nvSpPr>
          <p:cNvPr id="6" name="Slide Number Placeholder 5">
            <a:extLst>
              <a:ext uri="{FF2B5EF4-FFF2-40B4-BE49-F238E27FC236}">
                <a16:creationId xmlns:a16="http://schemas.microsoft.com/office/drawing/2014/main" id="{D075AF60-DBC9-4FE8-A4D2-7458B2B91F96}"/>
              </a:ext>
            </a:extLst>
          </p:cNvPr>
          <p:cNvSpPr>
            <a:spLocks noGrp="1"/>
          </p:cNvSpPr>
          <p:nvPr>
            <p:ph type="sldNum" sz="quarter" idx="12"/>
          </p:nvPr>
        </p:nvSpPr>
        <p:spPr/>
        <p:txBody>
          <a:bodyPr/>
          <a:lstStyle/>
          <a:p>
            <a:fld id="{B82C248C-6FE4-463C-8774-DFCB0E946087}" type="slidenum">
              <a:rPr lang="en-HK" smtClean="0"/>
              <a:t>‹#›</a:t>
            </a:fld>
            <a:endParaRPr lang="en-HK"/>
          </a:p>
        </p:txBody>
      </p:sp>
    </p:spTree>
    <p:extLst>
      <p:ext uri="{BB962C8B-B14F-4D97-AF65-F5344CB8AC3E}">
        <p14:creationId xmlns:p14="http://schemas.microsoft.com/office/powerpoint/2010/main" val="318097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BDF16-9A4E-45BB-9860-A86D5C652419}"/>
              </a:ext>
            </a:extLst>
          </p:cNvPr>
          <p:cNvSpPr>
            <a:spLocks noGrp="1"/>
          </p:cNvSpPr>
          <p:nvPr>
            <p:ph type="title"/>
          </p:nvPr>
        </p:nvSpPr>
        <p:spPr/>
        <p:txBody>
          <a:bodyPr/>
          <a:lstStyle/>
          <a:p>
            <a:r>
              <a:rPr lang="en-US"/>
              <a:t>Click to edit Master title style</a:t>
            </a:r>
            <a:endParaRPr lang="en-HK"/>
          </a:p>
        </p:txBody>
      </p:sp>
      <p:sp>
        <p:nvSpPr>
          <p:cNvPr id="3" name="Content Placeholder 2">
            <a:extLst>
              <a:ext uri="{FF2B5EF4-FFF2-40B4-BE49-F238E27FC236}">
                <a16:creationId xmlns:a16="http://schemas.microsoft.com/office/drawing/2014/main" id="{01C93B0D-01CD-4034-8C98-AE4F09A16D7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4" name="Date Placeholder 3">
            <a:extLst>
              <a:ext uri="{FF2B5EF4-FFF2-40B4-BE49-F238E27FC236}">
                <a16:creationId xmlns:a16="http://schemas.microsoft.com/office/drawing/2014/main" id="{B7ABC99D-34C6-4F15-9A4C-98B218A925A4}"/>
              </a:ext>
            </a:extLst>
          </p:cNvPr>
          <p:cNvSpPr>
            <a:spLocks noGrp="1"/>
          </p:cNvSpPr>
          <p:nvPr>
            <p:ph type="dt" sz="half" idx="10"/>
          </p:nvPr>
        </p:nvSpPr>
        <p:spPr/>
        <p:txBody>
          <a:bodyPr/>
          <a:lstStyle/>
          <a:p>
            <a:fld id="{D0148156-76E7-4660-8D5E-2A76613C8140}" type="datetimeFigureOut">
              <a:rPr lang="en-HK" smtClean="0"/>
              <a:t>30/1/2025</a:t>
            </a:fld>
            <a:endParaRPr lang="en-HK"/>
          </a:p>
        </p:txBody>
      </p:sp>
      <p:sp>
        <p:nvSpPr>
          <p:cNvPr id="5" name="Footer Placeholder 4">
            <a:extLst>
              <a:ext uri="{FF2B5EF4-FFF2-40B4-BE49-F238E27FC236}">
                <a16:creationId xmlns:a16="http://schemas.microsoft.com/office/drawing/2014/main" id="{810F6F3A-6FA5-4281-A2D3-75F2DB8DC489}"/>
              </a:ext>
            </a:extLst>
          </p:cNvPr>
          <p:cNvSpPr>
            <a:spLocks noGrp="1"/>
          </p:cNvSpPr>
          <p:nvPr>
            <p:ph type="ftr" sz="quarter" idx="11"/>
          </p:nvPr>
        </p:nvSpPr>
        <p:spPr/>
        <p:txBody>
          <a:bodyPr/>
          <a:lstStyle/>
          <a:p>
            <a:endParaRPr lang="en-HK"/>
          </a:p>
        </p:txBody>
      </p:sp>
      <p:sp>
        <p:nvSpPr>
          <p:cNvPr id="6" name="Slide Number Placeholder 5">
            <a:extLst>
              <a:ext uri="{FF2B5EF4-FFF2-40B4-BE49-F238E27FC236}">
                <a16:creationId xmlns:a16="http://schemas.microsoft.com/office/drawing/2014/main" id="{78D3C6D4-162F-4717-ACD1-85F08742F2FE}"/>
              </a:ext>
            </a:extLst>
          </p:cNvPr>
          <p:cNvSpPr>
            <a:spLocks noGrp="1"/>
          </p:cNvSpPr>
          <p:nvPr>
            <p:ph type="sldNum" sz="quarter" idx="12"/>
          </p:nvPr>
        </p:nvSpPr>
        <p:spPr/>
        <p:txBody>
          <a:bodyPr/>
          <a:lstStyle/>
          <a:p>
            <a:fld id="{B82C248C-6FE4-463C-8774-DFCB0E946087}" type="slidenum">
              <a:rPr lang="en-HK" smtClean="0"/>
              <a:t>‹#›</a:t>
            </a:fld>
            <a:endParaRPr lang="en-HK"/>
          </a:p>
        </p:txBody>
      </p:sp>
    </p:spTree>
    <p:extLst>
      <p:ext uri="{BB962C8B-B14F-4D97-AF65-F5344CB8AC3E}">
        <p14:creationId xmlns:p14="http://schemas.microsoft.com/office/powerpoint/2010/main" val="298159109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EDB240E-D77F-4670-9CFC-FD5F697F5CB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HK"/>
          </a:p>
        </p:txBody>
      </p:sp>
      <p:sp>
        <p:nvSpPr>
          <p:cNvPr id="3" name="Text Placeholder 2">
            <a:extLst>
              <a:ext uri="{FF2B5EF4-FFF2-40B4-BE49-F238E27FC236}">
                <a16:creationId xmlns:a16="http://schemas.microsoft.com/office/drawing/2014/main" id="{AEA7815A-FA51-4CF2-8E0B-B41F86F6A04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HK"/>
          </a:p>
        </p:txBody>
      </p:sp>
      <p:sp>
        <p:nvSpPr>
          <p:cNvPr id="4" name="Date Placeholder 3">
            <a:extLst>
              <a:ext uri="{FF2B5EF4-FFF2-40B4-BE49-F238E27FC236}">
                <a16:creationId xmlns:a16="http://schemas.microsoft.com/office/drawing/2014/main" id="{554E7792-3DE3-4909-81F8-D7F6140291F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148156-76E7-4660-8D5E-2A76613C8140}" type="datetimeFigureOut">
              <a:rPr lang="en-HK" smtClean="0"/>
              <a:t>30/1/2025</a:t>
            </a:fld>
            <a:endParaRPr lang="en-HK"/>
          </a:p>
        </p:txBody>
      </p:sp>
      <p:sp>
        <p:nvSpPr>
          <p:cNvPr id="5" name="Footer Placeholder 4">
            <a:extLst>
              <a:ext uri="{FF2B5EF4-FFF2-40B4-BE49-F238E27FC236}">
                <a16:creationId xmlns:a16="http://schemas.microsoft.com/office/drawing/2014/main" id="{D1FD2B73-D74B-4A92-8AED-0517312B74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HK"/>
          </a:p>
        </p:txBody>
      </p:sp>
      <p:sp>
        <p:nvSpPr>
          <p:cNvPr id="6" name="Slide Number Placeholder 5">
            <a:extLst>
              <a:ext uri="{FF2B5EF4-FFF2-40B4-BE49-F238E27FC236}">
                <a16:creationId xmlns:a16="http://schemas.microsoft.com/office/drawing/2014/main" id="{F69FF8C4-EF5B-4125-8E2F-EBF6650536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248C-6FE4-463C-8774-DFCB0E946087}" type="slidenum">
              <a:rPr lang="en-HK" smtClean="0"/>
              <a:t>‹#›</a:t>
            </a:fld>
            <a:endParaRPr lang="en-HK"/>
          </a:p>
        </p:txBody>
      </p:sp>
    </p:spTree>
    <p:extLst>
      <p:ext uri="{BB962C8B-B14F-4D97-AF65-F5344CB8AC3E}">
        <p14:creationId xmlns:p14="http://schemas.microsoft.com/office/powerpoint/2010/main" val="561106581"/>
      </p:ext>
    </p:extLst>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FCE19-7869-45EB-8068-50C20EFA88A0}"/>
              </a:ext>
            </a:extLst>
          </p:cNvPr>
          <p:cNvSpPr>
            <a:spLocks noGrp="1"/>
          </p:cNvSpPr>
          <p:nvPr>
            <p:ph type="ctrTitle"/>
          </p:nvPr>
        </p:nvSpPr>
        <p:spPr>
          <a:xfrm>
            <a:off x="8525641" y="-200833"/>
            <a:ext cx="3079767" cy="2889114"/>
          </a:xfrm>
        </p:spPr>
        <p:txBody>
          <a:bodyPr anchor="b">
            <a:normAutofit/>
          </a:bodyPr>
          <a:lstStyle/>
          <a:p>
            <a:pPr algn="l"/>
            <a:r>
              <a:rPr lang="en-US" sz="2800" dirty="0"/>
              <a:t>P3-P4 </a:t>
            </a:r>
            <a:br>
              <a:rPr lang="en-US" sz="2800" dirty="0"/>
            </a:br>
            <a:r>
              <a:rPr lang="en-US" sz="2800" dirty="0"/>
              <a:t>Reading and Writing skills</a:t>
            </a:r>
            <a:br>
              <a:rPr lang="en-US" sz="3800" dirty="0"/>
            </a:br>
            <a:br>
              <a:rPr lang="en-US" sz="3800" dirty="0"/>
            </a:br>
            <a:endParaRPr lang="en-HK" sz="2400" dirty="0"/>
          </a:p>
        </p:txBody>
      </p:sp>
      <p:pic>
        <p:nvPicPr>
          <p:cNvPr id="4" name="Picture 3">
            <a:extLst>
              <a:ext uri="{FF2B5EF4-FFF2-40B4-BE49-F238E27FC236}">
                <a16:creationId xmlns:a16="http://schemas.microsoft.com/office/drawing/2014/main" id="{4689C071-861E-BA95-E357-2F4269F4784B}"/>
              </a:ext>
            </a:extLst>
          </p:cNvPr>
          <p:cNvPicPr>
            <a:picLocks noChangeAspect="1"/>
          </p:cNvPicPr>
          <p:nvPr/>
        </p:nvPicPr>
        <p:blipFill>
          <a:blip r:embed="rId2"/>
          <a:stretch>
            <a:fillRect/>
          </a:stretch>
        </p:blipFill>
        <p:spPr>
          <a:xfrm>
            <a:off x="8525641" y="2224717"/>
            <a:ext cx="2755631" cy="2999492"/>
          </a:xfrm>
          <a:prstGeom prst="rect">
            <a:avLst/>
          </a:prstGeom>
        </p:spPr>
      </p:pic>
      <p:sp>
        <p:nvSpPr>
          <p:cNvPr id="3" name="Subtitle 2">
            <a:extLst>
              <a:ext uri="{FF2B5EF4-FFF2-40B4-BE49-F238E27FC236}">
                <a16:creationId xmlns:a16="http://schemas.microsoft.com/office/drawing/2014/main" id="{51460FF9-3EA5-46A0-8C35-4178BDDB2A96}"/>
              </a:ext>
            </a:extLst>
          </p:cNvPr>
          <p:cNvSpPr>
            <a:spLocks noGrp="1"/>
          </p:cNvSpPr>
          <p:nvPr>
            <p:ph type="subTitle" idx="1"/>
          </p:nvPr>
        </p:nvSpPr>
        <p:spPr>
          <a:xfrm>
            <a:off x="8525640" y="5523053"/>
            <a:ext cx="3278935" cy="1147863"/>
          </a:xfrm>
        </p:spPr>
        <p:txBody>
          <a:bodyPr anchor="t">
            <a:normAutofit/>
          </a:bodyPr>
          <a:lstStyle/>
          <a:p>
            <a:pPr algn="l"/>
            <a:r>
              <a:rPr lang="en-HK" sz="2000"/>
              <a:t>Instructor: Andrew Ness</a:t>
            </a:r>
            <a:endParaRPr lang="en-HK" sz="2000" dirty="0"/>
          </a:p>
        </p:txBody>
      </p:sp>
      <p:sp>
        <p:nvSpPr>
          <p:cNvPr id="10" name="Freeform: Shape 9">
            <a:extLst>
              <a:ext uri="{FF2B5EF4-FFF2-40B4-BE49-F238E27FC236}">
                <a16:creationId xmlns:a16="http://schemas.microsoft.com/office/drawing/2014/main" id="{E49CC64F-7275-4E33-961B-0C5CDC4398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 y="0"/>
            <a:ext cx="7188051" cy="6858000"/>
          </a:xfrm>
          <a:custGeom>
            <a:avLst/>
            <a:gdLst>
              <a:gd name="connsiteX0" fmla="*/ 7188051 w 7188051"/>
              <a:gd name="connsiteY0" fmla="*/ 6858000 h 6858000"/>
              <a:gd name="connsiteX1" fmla="*/ 108694 w 7188051"/>
              <a:gd name="connsiteY1" fmla="*/ 6858000 h 6858000"/>
              <a:gd name="connsiteX2" fmla="*/ 79127 w 7188051"/>
              <a:gd name="connsiteY2" fmla="*/ 6681235 h 6858000"/>
              <a:gd name="connsiteX3" fmla="*/ 0 w 7188051"/>
              <a:gd name="connsiteY3" fmla="*/ 5565888 h 6858000"/>
              <a:gd name="connsiteX4" fmla="*/ 2190696 w 7188051"/>
              <a:gd name="connsiteY4" fmla="*/ 145339 h 6858000"/>
              <a:gd name="connsiteX5" fmla="*/ 2339431 w 7188051"/>
              <a:gd name="connsiteY5" fmla="*/ 0 h 6858000"/>
              <a:gd name="connsiteX6" fmla="*/ 7188051 w 7188051"/>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88051" h="6858000">
                <a:moveTo>
                  <a:pt x="7188051" y="6858000"/>
                </a:moveTo>
                <a:lnTo>
                  <a:pt x="108694" y="6858000"/>
                </a:lnTo>
                <a:lnTo>
                  <a:pt x="79127" y="6681235"/>
                </a:lnTo>
                <a:cubicBezTo>
                  <a:pt x="26981" y="6316967"/>
                  <a:pt x="0" y="5944579"/>
                  <a:pt x="0" y="5565888"/>
                </a:cubicBezTo>
                <a:cubicBezTo>
                  <a:pt x="0" y="3459953"/>
                  <a:pt x="834428" y="1548908"/>
                  <a:pt x="2190696" y="145339"/>
                </a:cubicBezTo>
                <a:lnTo>
                  <a:pt x="2339431" y="0"/>
                </a:lnTo>
                <a:lnTo>
                  <a:pt x="7188051" y="0"/>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A monkey sitting on a sign&#10;&#10;Description automatically generated">
            <a:extLst>
              <a:ext uri="{FF2B5EF4-FFF2-40B4-BE49-F238E27FC236}">
                <a16:creationId xmlns:a16="http://schemas.microsoft.com/office/drawing/2014/main" id="{9AB759D7-D658-492F-8571-789D0BBCC18A}"/>
              </a:ext>
            </a:extLst>
          </p:cNvPr>
          <p:cNvPicPr>
            <a:picLocks noChangeAspect="1"/>
          </p:cNvPicPr>
          <p:nvPr/>
        </p:nvPicPr>
        <p:blipFill rotWithShape="1">
          <a:blip r:embed="rId3">
            <a:extLst>
              <a:ext uri="{28A0092B-C50C-407E-A947-70E740481C1C}">
                <a14:useLocalDpi xmlns:a14="http://schemas.microsoft.com/office/drawing/2010/main" val="0"/>
              </a:ext>
            </a:extLst>
          </a:blip>
          <a:srcRect l="45" r="95" b="-2"/>
          <a:stretch/>
        </p:blipFill>
        <p:spPr>
          <a:xfrm>
            <a:off x="1" y="10"/>
            <a:ext cx="7028495" cy="6857990"/>
          </a:xfrm>
          <a:custGeom>
            <a:avLst/>
            <a:gdLst/>
            <a:ahLst/>
            <a:cxnLst/>
            <a:rect l="l" t="t" r="r" b="b"/>
            <a:pathLst>
              <a:path w="7028495" h="6858000">
                <a:moveTo>
                  <a:pt x="0" y="0"/>
                </a:moveTo>
                <a:lnTo>
                  <a:pt x="6915668" y="0"/>
                </a:lnTo>
                <a:lnTo>
                  <a:pt x="6952411" y="219663"/>
                </a:lnTo>
                <a:cubicBezTo>
                  <a:pt x="7002551" y="569921"/>
                  <a:pt x="7028495" y="927986"/>
                  <a:pt x="7028495" y="1292112"/>
                </a:cubicBezTo>
                <a:cubicBezTo>
                  <a:pt x="7028495" y="3343346"/>
                  <a:pt x="6205186" y="5202289"/>
                  <a:pt x="4870994" y="6556512"/>
                </a:cubicBezTo>
                <a:lnTo>
                  <a:pt x="4556185" y="6858000"/>
                </a:lnTo>
                <a:lnTo>
                  <a:pt x="0" y="6858000"/>
                </a:lnTo>
                <a:close/>
              </a:path>
            </a:pathLst>
          </a:custGeom>
        </p:spPr>
      </p:pic>
    </p:spTree>
    <p:extLst>
      <p:ext uri="{BB962C8B-B14F-4D97-AF65-F5344CB8AC3E}">
        <p14:creationId xmlns:p14="http://schemas.microsoft.com/office/powerpoint/2010/main" val="34799383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iterate>
                                    <p:tmPct val="10000"/>
                                  </p:iterate>
                                  <p:childTnLst>
                                    <p:set>
                                      <p:cBhvr>
                                        <p:cTn id="6" dur="1" fill="hold">
                                          <p:stCondLst>
                                            <p:cond delay="0"/>
                                          </p:stCondLst>
                                        </p:cTn>
                                        <p:tgtEl>
                                          <p:spTgt spid="5"/>
                                        </p:tgtEl>
                                        <p:attrNameLst>
                                          <p:attrName>style.visibility</p:attrName>
                                        </p:attrNameLst>
                                      </p:cBhvr>
                                      <p:to>
                                        <p:strVal val="visible"/>
                                      </p:to>
                                    </p:set>
                                    <p:animEffect transition="in" filter="fade">
                                      <p:cBhvr>
                                        <p:cTn id="7" dur="700"/>
                                        <p:tgtEl>
                                          <p:spTgt spid="5"/>
                                        </p:tgtEl>
                                      </p:cBhvr>
                                    </p:animEffect>
                                  </p:childTnLst>
                                </p:cTn>
                              </p:par>
                              <p:par>
                                <p:cTn id="8" presetID="10" presetClass="entr" presetSubtype="0" fill="hold" grpId="0" nodeType="withEffect">
                                  <p:stCondLst>
                                    <p:cond delay="10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A group of monkeys on a road&#10;&#10;Description automatically generated with low confidence">
            <a:extLst>
              <a:ext uri="{FF2B5EF4-FFF2-40B4-BE49-F238E27FC236}">
                <a16:creationId xmlns:a16="http://schemas.microsoft.com/office/drawing/2014/main" id="{1ADE225A-2511-4DF0-B5CC-EC0EAD8A2021}"/>
              </a:ext>
            </a:extLst>
          </p:cNvPr>
          <p:cNvPicPr>
            <a:picLocks noChangeAspect="1"/>
          </p:cNvPicPr>
          <p:nvPr/>
        </p:nvPicPr>
        <p:blipFill rotWithShape="1">
          <a:blip r:embed="rId2">
            <a:extLst>
              <a:ext uri="{28A0092B-C50C-407E-A947-70E740481C1C}">
                <a14:useLocalDpi xmlns:a14="http://schemas.microsoft.com/office/drawing/2010/main" val="0"/>
              </a:ext>
            </a:extLst>
          </a:blip>
          <a:srcRect b="14"/>
          <a:stretch/>
        </p:blipFill>
        <p:spPr>
          <a:xfrm>
            <a:off x="621532" y="1440872"/>
            <a:ext cx="6095999" cy="4572001"/>
          </a:xfrm>
          <a:prstGeom prst="rect">
            <a:avLst/>
          </a:prstGeom>
        </p:spPr>
      </p:pic>
      <p:sp>
        <p:nvSpPr>
          <p:cNvPr id="34" name="Rectangle 33">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25019"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5169299-4EC8-4B6D-A9C4-382489F481DE}"/>
              </a:ext>
            </a:extLst>
          </p:cNvPr>
          <p:cNvSpPr>
            <a:spLocks noGrp="1"/>
          </p:cNvSpPr>
          <p:nvPr>
            <p:ph type="title"/>
          </p:nvPr>
        </p:nvSpPr>
        <p:spPr>
          <a:xfrm>
            <a:off x="7373568" y="267145"/>
            <a:ext cx="5632508" cy="1899912"/>
          </a:xfrm>
        </p:spPr>
        <p:txBody>
          <a:bodyPr>
            <a:normAutofit/>
          </a:bodyPr>
          <a:lstStyle/>
          <a:p>
            <a:r>
              <a:rPr lang="en-US" sz="2400" b="1" dirty="0"/>
              <a:t>Why choose Kam Shan Country Park</a:t>
            </a:r>
            <a:r>
              <a:rPr lang="en-US" sz="2400" dirty="0"/>
              <a:t>? </a:t>
            </a:r>
            <a:endParaRPr lang="en-HK" sz="2400" dirty="0"/>
          </a:p>
        </p:txBody>
      </p:sp>
      <p:sp>
        <p:nvSpPr>
          <p:cNvPr id="3" name="Content Placeholder 2">
            <a:extLst>
              <a:ext uri="{FF2B5EF4-FFF2-40B4-BE49-F238E27FC236}">
                <a16:creationId xmlns:a16="http://schemas.microsoft.com/office/drawing/2014/main" id="{01BEF25E-1162-408B-AC89-2FC326FF8AAE}"/>
              </a:ext>
            </a:extLst>
          </p:cNvPr>
          <p:cNvSpPr>
            <a:spLocks noGrp="1"/>
          </p:cNvSpPr>
          <p:nvPr>
            <p:ph idx="1"/>
          </p:nvPr>
        </p:nvSpPr>
        <p:spPr>
          <a:xfrm>
            <a:off x="7531610" y="2434201"/>
            <a:ext cx="4657341" cy="4690934"/>
          </a:xfrm>
        </p:spPr>
        <p:txBody>
          <a:bodyPr>
            <a:normAutofit/>
          </a:bodyPr>
          <a:lstStyle/>
          <a:p>
            <a:pPr marL="0" indent="0">
              <a:buNone/>
            </a:pPr>
            <a:r>
              <a:rPr lang="en-US" sz="1100" b="1" dirty="0"/>
              <a:t> </a:t>
            </a:r>
          </a:p>
          <a:p>
            <a:pPr marL="457200" indent="-457200">
              <a:buFont typeface="+mj-lt"/>
              <a:buAutoNum type="arabicPeriod"/>
            </a:pPr>
            <a:r>
              <a:rPr lang="en-US" sz="1600" b="1" dirty="0"/>
              <a:t>Amazing fauna: Hong Kong’s largest population of feral Macaques</a:t>
            </a:r>
          </a:p>
          <a:p>
            <a:pPr marL="457200" indent="-457200">
              <a:buFont typeface="+mj-lt"/>
              <a:buAutoNum type="arabicPeriod"/>
            </a:pPr>
            <a:r>
              <a:rPr lang="en-US" sz="1600" b="1" dirty="0"/>
              <a:t>Unusual flora: attractive wild flowers/plants: </a:t>
            </a:r>
          </a:p>
          <a:p>
            <a:pPr marL="457200" indent="-457200">
              <a:buFont typeface="+mj-lt"/>
              <a:buAutoNum type="arabicPeriod"/>
            </a:pPr>
            <a:r>
              <a:rPr lang="en-US" sz="1600" b="1" dirty="0"/>
              <a:t>Very scenic: presence of four waterfalls give it extraordinary water features</a:t>
            </a:r>
          </a:p>
          <a:p>
            <a:pPr marL="457200" indent="-457200">
              <a:buFont typeface="+mj-lt"/>
              <a:buAutoNum type="arabicPeriod"/>
            </a:pPr>
            <a:r>
              <a:rPr lang="en-US" sz="1600" b="1" dirty="0"/>
              <a:t>Panoramic views of Hong Kong: from the slopes of Kam Shan (Golden Hill) </a:t>
            </a:r>
          </a:p>
          <a:p>
            <a:pPr marL="457200" indent="-457200">
              <a:buFont typeface="+mj-lt"/>
              <a:buAutoNum type="arabicPeriod"/>
            </a:pPr>
            <a:r>
              <a:rPr lang="en-US" sz="1600" b="1" dirty="0"/>
              <a:t>Convenient transportation connectivity</a:t>
            </a:r>
          </a:p>
          <a:p>
            <a:pPr marL="457200" indent="-457200">
              <a:buFont typeface="+mj-lt"/>
              <a:buAutoNum type="arabicPeriod"/>
            </a:pPr>
            <a:r>
              <a:rPr lang="en-US" sz="1600" b="1" dirty="0"/>
              <a:t>Good walking trails: only moderately difficult ascent in walking uphill</a:t>
            </a:r>
          </a:p>
          <a:p>
            <a:pPr marL="0" indent="0">
              <a:buNone/>
            </a:pPr>
            <a:endParaRPr lang="en-US" sz="1600" dirty="0"/>
          </a:p>
          <a:p>
            <a:pPr marL="0" indent="0">
              <a:buNone/>
            </a:pPr>
            <a:endParaRPr lang="en-HK" sz="1100" dirty="0"/>
          </a:p>
        </p:txBody>
      </p:sp>
    </p:spTree>
    <p:extLst>
      <p:ext uri="{BB962C8B-B14F-4D97-AF65-F5344CB8AC3E}">
        <p14:creationId xmlns:p14="http://schemas.microsoft.com/office/powerpoint/2010/main" val="696486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8" name="Rectangle 47">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EFF6DD7-AB93-4C68-8709-6DFD9143D2F1}"/>
              </a:ext>
            </a:extLst>
          </p:cNvPr>
          <p:cNvSpPr>
            <a:spLocks noGrp="1"/>
          </p:cNvSpPr>
          <p:nvPr>
            <p:ph type="title"/>
          </p:nvPr>
        </p:nvSpPr>
        <p:spPr>
          <a:xfrm>
            <a:off x="640080" y="539378"/>
            <a:ext cx="4368602" cy="1096037"/>
          </a:xfrm>
        </p:spPr>
        <p:txBody>
          <a:bodyPr vert="horz" lIns="91440" tIns="45720" rIns="91440" bIns="45720" rtlCol="0" anchor="b">
            <a:normAutofit/>
          </a:bodyPr>
          <a:lstStyle/>
          <a:p>
            <a:r>
              <a:rPr lang="en-US" sz="2800" b="1" dirty="0"/>
              <a:t>Where is Kam Shan Country Park located?</a:t>
            </a:r>
          </a:p>
        </p:txBody>
      </p:sp>
      <p:sp>
        <p:nvSpPr>
          <p:cNvPr id="50"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Content Placeholder 7">
            <a:extLst>
              <a:ext uri="{FF2B5EF4-FFF2-40B4-BE49-F238E27FC236}">
                <a16:creationId xmlns:a16="http://schemas.microsoft.com/office/drawing/2014/main" id="{64910226-F6C0-4161-B5C9-4A97CB66E5E0}"/>
              </a:ext>
            </a:extLst>
          </p:cNvPr>
          <p:cNvSpPr>
            <a:spLocks noGrp="1"/>
          </p:cNvSpPr>
          <p:nvPr>
            <p:ph idx="1"/>
          </p:nvPr>
        </p:nvSpPr>
        <p:spPr>
          <a:xfrm>
            <a:off x="155644" y="2605282"/>
            <a:ext cx="4728026" cy="4031316"/>
          </a:xfrm>
        </p:spPr>
        <p:txBody>
          <a:bodyPr vert="horz" lIns="91440" tIns="45720" rIns="91440" bIns="45720" rtlCol="0">
            <a:normAutofit/>
          </a:bodyPr>
          <a:lstStyle/>
          <a:p>
            <a:pPr>
              <a:spcAft>
                <a:spcPts val="600"/>
              </a:spcAft>
            </a:pPr>
            <a:endParaRPr lang="en-US" sz="1500" dirty="0"/>
          </a:p>
          <a:p>
            <a:pPr marL="0" indent="0">
              <a:spcAft>
                <a:spcPts val="600"/>
              </a:spcAft>
              <a:buNone/>
            </a:pPr>
            <a:r>
              <a:rPr lang="en-US" sz="1800" dirty="0"/>
              <a:t>Occupying 339 hectares and tucked away in the hills behind northwestern Kowloon and Sha Tin lies a hidden wealth of picturesque landscapes shrouded in thick jungle. </a:t>
            </a:r>
          </a:p>
          <a:p>
            <a:pPr marL="0" indent="0">
              <a:spcAft>
                <a:spcPts val="600"/>
              </a:spcAft>
              <a:buNone/>
            </a:pPr>
            <a:r>
              <a:rPr lang="en-US" sz="1800" dirty="0"/>
              <a:t>interspersed with azure lakes, the Kam Shan Country Park lies mainly in reservoir catchment areas. Named after its populations of wild monkeys, Kam Shan Country Park (Monkey Hill) is the domain of Hong Kong’s feral Rhesus Macaques.</a:t>
            </a:r>
          </a:p>
        </p:txBody>
      </p:sp>
      <p:pic>
        <p:nvPicPr>
          <p:cNvPr id="27" name="Content Placeholder 4" descr="Map&#10;&#10;Description automatically generated">
            <a:extLst>
              <a:ext uri="{FF2B5EF4-FFF2-40B4-BE49-F238E27FC236}">
                <a16:creationId xmlns:a16="http://schemas.microsoft.com/office/drawing/2014/main" id="{A6BDCE87-1BC4-498E-92B8-0911674885D3}"/>
              </a:ext>
            </a:extLst>
          </p:cNvPr>
          <p:cNvPicPr>
            <a:picLocks noChangeAspect="1"/>
          </p:cNvPicPr>
          <p:nvPr/>
        </p:nvPicPr>
        <p:blipFill rotWithShape="1">
          <a:blip r:embed="rId2">
            <a:extLst>
              <a:ext uri="{28A0092B-C50C-407E-A947-70E740481C1C}">
                <a14:useLocalDpi xmlns:a14="http://schemas.microsoft.com/office/drawing/2010/main" val="0"/>
              </a:ext>
            </a:extLst>
          </a:blip>
          <a:srcRect r="2" b="61"/>
          <a:stretch/>
        </p:blipFill>
        <p:spPr>
          <a:xfrm>
            <a:off x="6467664" y="603743"/>
            <a:ext cx="5749274" cy="5731902"/>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147053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CB21C35-E9F8-4DC0-9B90-9CDA318EF3F4}"/>
              </a:ext>
            </a:extLst>
          </p:cNvPr>
          <p:cNvSpPr>
            <a:spLocks noGrp="1"/>
          </p:cNvSpPr>
          <p:nvPr>
            <p:ph type="title"/>
          </p:nvPr>
        </p:nvSpPr>
        <p:spPr>
          <a:xfrm>
            <a:off x="466722" y="586855"/>
            <a:ext cx="3201366" cy="3387497"/>
          </a:xfrm>
        </p:spPr>
        <p:txBody>
          <a:bodyPr anchor="b">
            <a:normAutofit/>
          </a:bodyPr>
          <a:lstStyle/>
          <a:p>
            <a:r>
              <a:rPr lang="en-US" sz="4000" dirty="0">
                <a:solidFill>
                  <a:srgbClr val="FFFFFF"/>
                </a:solidFill>
              </a:rPr>
              <a:t>Questions for Slide Six</a:t>
            </a:r>
            <a:endParaRPr lang="en-HK" sz="4000" dirty="0">
              <a:solidFill>
                <a:srgbClr val="FFFFFF"/>
              </a:solidFill>
            </a:endParaRPr>
          </a:p>
        </p:txBody>
      </p:sp>
      <p:sp>
        <p:nvSpPr>
          <p:cNvPr id="3" name="Content Placeholder 2">
            <a:extLst>
              <a:ext uri="{FF2B5EF4-FFF2-40B4-BE49-F238E27FC236}">
                <a16:creationId xmlns:a16="http://schemas.microsoft.com/office/drawing/2014/main" id="{65E95850-9D70-4A75-99BB-D8371908E344}"/>
              </a:ext>
            </a:extLst>
          </p:cNvPr>
          <p:cNvSpPr>
            <a:spLocks noGrp="1"/>
          </p:cNvSpPr>
          <p:nvPr>
            <p:ph idx="1"/>
          </p:nvPr>
        </p:nvSpPr>
        <p:spPr>
          <a:xfrm>
            <a:off x="4810259" y="649480"/>
            <a:ext cx="6555347" cy="5546047"/>
          </a:xfrm>
        </p:spPr>
        <p:txBody>
          <a:bodyPr anchor="ctr">
            <a:normAutofit/>
          </a:bodyPr>
          <a:lstStyle/>
          <a:p>
            <a:pPr marL="514350" indent="-514350">
              <a:buFont typeface="+mj-lt"/>
              <a:buAutoNum type="arabicPeriod"/>
            </a:pPr>
            <a:r>
              <a:rPr lang="en-US" sz="2400" dirty="0"/>
              <a:t>How large is Kam Shan Country Park?</a:t>
            </a:r>
          </a:p>
          <a:p>
            <a:pPr marL="514350" indent="-514350">
              <a:buFont typeface="+mj-lt"/>
              <a:buAutoNum type="arabicPeriod"/>
            </a:pPr>
            <a:r>
              <a:rPr lang="en-US" sz="2400" dirty="0"/>
              <a:t>Where is Kam Shan Country Park located?</a:t>
            </a:r>
          </a:p>
          <a:p>
            <a:pPr marL="514350" indent="-514350">
              <a:buFont typeface="+mj-lt"/>
              <a:buAutoNum type="arabicPeriod"/>
            </a:pPr>
            <a:r>
              <a:rPr lang="en-US" sz="2400" dirty="0"/>
              <a:t>What is the Kam Shan Country Park’s predominant natural feature?</a:t>
            </a:r>
          </a:p>
          <a:p>
            <a:pPr marL="514350" indent="-514350">
              <a:buFont typeface="+mj-lt"/>
              <a:buAutoNum type="arabicPeriod"/>
            </a:pPr>
            <a:r>
              <a:rPr lang="en-US" sz="2400" dirty="0"/>
              <a:t>Why is Kam Shan sometimes referred to as “Monkey Hill”?</a:t>
            </a:r>
          </a:p>
          <a:p>
            <a:endParaRPr lang="en-HK" sz="2000" dirty="0"/>
          </a:p>
        </p:txBody>
      </p:sp>
    </p:spTree>
    <p:extLst>
      <p:ext uri="{BB962C8B-B14F-4D97-AF65-F5344CB8AC3E}">
        <p14:creationId xmlns:p14="http://schemas.microsoft.com/office/powerpoint/2010/main" val="447820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group of monkeys&#10;&#10;Description automatically generated with low confidence">
            <a:extLst>
              <a:ext uri="{FF2B5EF4-FFF2-40B4-BE49-F238E27FC236}">
                <a16:creationId xmlns:a16="http://schemas.microsoft.com/office/drawing/2014/main" id="{7895C9F5-3284-4671-828A-7EA3D5B4D7B8}"/>
              </a:ext>
            </a:extLst>
          </p:cNvPr>
          <p:cNvPicPr>
            <a:picLocks noChangeAspect="1"/>
          </p:cNvPicPr>
          <p:nvPr/>
        </p:nvPicPr>
        <p:blipFill rotWithShape="1">
          <a:blip r:embed="rId2">
            <a:alphaModFix/>
            <a:extLst>
              <a:ext uri="{28A0092B-C50C-407E-A947-70E740481C1C}">
                <a14:useLocalDpi xmlns:a14="http://schemas.microsoft.com/office/drawing/2010/main" val="0"/>
              </a:ext>
            </a:extLst>
          </a:blip>
          <a:srcRect r="2" b="86"/>
          <a:stretch/>
        </p:blipFill>
        <p:spPr>
          <a:xfrm>
            <a:off x="7385698" y="1899994"/>
            <a:ext cx="3380078" cy="3625272"/>
          </a:xfrm>
          <a:prstGeom prst="rect">
            <a:avLst/>
          </a:prstGeom>
        </p:spPr>
      </p:pic>
      <p:pic>
        <p:nvPicPr>
          <p:cNvPr id="15" name="Picture 14">
            <a:extLst>
              <a:ext uri="{FF2B5EF4-FFF2-40B4-BE49-F238E27FC236}">
                <a16:creationId xmlns:a16="http://schemas.microsoft.com/office/drawing/2014/main" id="{54DDEBDD-D8BD-41A6-8A0D-B00E3768B0F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flipH="1" flipV="1">
            <a:off x="0" y="0"/>
            <a:ext cx="12192000" cy="6858000"/>
          </a:xfrm>
          <a:prstGeom prst="rect">
            <a:avLst/>
          </a:prstGeom>
        </p:spPr>
      </p:pic>
      <p:sp>
        <p:nvSpPr>
          <p:cNvPr id="2" name="Title 1">
            <a:extLst>
              <a:ext uri="{FF2B5EF4-FFF2-40B4-BE49-F238E27FC236}">
                <a16:creationId xmlns:a16="http://schemas.microsoft.com/office/drawing/2014/main" id="{8E8303D1-4F09-4552-8C7F-4B9F48A89A39}"/>
              </a:ext>
            </a:extLst>
          </p:cNvPr>
          <p:cNvSpPr>
            <a:spLocks noGrp="1"/>
          </p:cNvSpPr>
          <p:nvPr>
            <p:ph type="title"/>
          </p:nvPr>
        </p:nvSpPr>
        <p:spPr>
          <a:xfrm>
            <a:off x="804998" y="798445"/>
            <a:ext cx="4803636" cy="1311664"/>
          </a:xfrm>
        </p:spPr>
        <p:txBody>
          <a:bodyPr>
            <a:normAutofit/>
          </a:bodyPr>
          <a:lstStyle/>
          <a:p>
            <a:r>
              <a:rPr lang="en-US" sz="3400" b="1">
                <a:solidFill>
                  <a:srgbClr val="000000"/>
                </a:solidFill>
              </a:rPr>
              <a:t>Kam Shan: Hong Kong’s leading macaque kingdom</a:t>
            </a:r>
            <a:endParaRPr lang="en-HK" sz="3400" b="1">
              <a:solidFill>
                <a:srgbClr val="000000"/>
              </a:solidFill>
            </a:endParaRPr>
          </a:p>
        </p:txBody>
      </p:sp>
      <p:sp>
        <p:nvSpPr>
          <p:cNvPr id="3" name="Content Placeholder 2">
            <a:extLst>
              <a:ext uri="{FF2B5EF4-FFF2-40B4-BE49-F238E27FC236}">
                <a16:creationId xmlns:a16="http://schemas.microsoft.com/office/drawing/2014/main" id="{367019B4-5E92-41C6-93A8-3DFE81645F07}"/>
              </a:ext>
            </a:extLst>
          </p:cNvPr>
          <p:cNvSpPr>
            <a:spLocks noGrp="1"/>
          </p:cNvSpPr>
          <p:nvPr>
            <p:ph idx="1"/>
          </p:nvPr>
        </p:nvSpPr>
        <p:spPr>
          <a:xfrm>
            <a:off x="804997" y="2272143"/>
            <a:ext cx="4706803" cy="3788830"/>
          </a:xfrm>
        </p:spPr>
        <p:txBody>
          <a:bodyPr anchor="ctr">
            <a:normAutofit lnSpcReduction="10000"/>
          </a:bodyPr>
          <a:lstStyle/>
          <a:p>
            <a:pPr marL="0" indent="0">
              <a:buNone/>
            </a:pPr>
            <a:r>
              <a:rPr lang="en-US" sz="1700" dirty="0">
                <a:solidFill>
                  <a:srgbClr val="000000"/>
                </a:solidFill>
              </a:rPr>
              <a:t>Kam Shan, or Monkey Hill to most locals, is a famous macaques kingdom in Hong Kong. </a:t>
            </a:r>
          </a:p>
          <a:p>
            <a:pPr marL="0" indent="0">
              <a:buNone/>
            </a:pPr>
            <a:r>
              <a:rPr lang="en-US" sz="1700" dirty="0">
                <a:solidFill>
                  <a:srgbClr val="000000"/>
                </a:solidFill>
              </a:rPr>
              <a:t>The macaques are the largest group of mammals in the park. The most significant species occurring here are rhesus macaque (Macaca mulatta) and long-tailed macaque (Macaca </a:t>
            </a:r>
            <a:r>
              <a:rPr lang="en-US" sz="1700" dirty="0" err="1">
                <a:solidFill>
                  <a:srgbClr val="000000"/>
                </a:solidFill>
              </a:rPr>
              <a:t>fascicularis</a:t>
            </a:r>
            <a:r>
              <a:rPr lang="en-US" sz="1700" dirty="0">
                <a:solidFill>
                  <a:srgbClr val="000000"/>
                </a:solidFill>
              </a:rPr>
              <a:t>). These monkeys are probably descendants of monkeys released in the 1910s, whereas  the original wild macaque groups native to Hong Kong have almost disappeared due to habitat destruction and over-hunting. </a:t>
            </a:r>
          </a:p>
          <a:p>
            <a:pPr marL="0" indent="0">
              <a:buNone/>
            </a:pPr>
            <a:r>
              <a:rPr lang="en-US" sz="1700" dirty="0">
                <a:solidFill>
                  <a:srgbClr val="000000"/>
                </a:solidFill>
              </a:rPr>
              <a:t>Apart from monkeys, this Country Park is also a shelter of squirrels and many bird species. There are about 2,100 wild monkeys in Hong Kong, about 1,800 of them in Kam Shan country park </a:t>
            </a:r>
            <a:endParaRPr lang="en-HK" sz="1700" dirty="0">
              <a:solidFill>
                <a:srgbClr val="000000"/>
              </a:solidFill>
            </a:endParaRPr>
          </a:p>
        </p:txBody>
      </p:sp>
    </p:spTree>
    <p:extLst>
      <p:ext uri="{BB962C8B-B14F-4D97-AF65-F5344CB8AC3E}">
        <p14:creationId xmlns:p14="http://schemas.microsoft.com/office/powerpoint/2010/main" val="32681489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4B12F5A-F770-4697-B78F-8CC3A0CFED77}"/>
              </a:ext>
            </a:extLst>
          </p:cNvPr>
          <p:cNvSpPr>
            <a:spLocks noGrp="1"/>
          </p:cNvSpPr>
          <p:nvPr>
            <p:ph type="title"/>
          </p:nvPr>
        </p:nvSpPr>
        <p:spPr>
          <a:xfrm>
            <a:off x="466722" y="586855"/>
            <a:ext cx="3201366" cy="3387497"/>
          </a:xfrm>
        </p:spPr>
        <p:txBody>
          <a:bodyPr anchor="b">
            <a:normAutofit/>
          </a:bodyPr>
          <a:lstStyle/>
          <a:p>
            <a:r>
              <a:rPr lang="en-US" sz="4000" dirty="0">
                <a:solidFill>
                  <a:srgbClr val="FFFFFF"/>
                </a:solidFill>
              </a:rPr>
              <a:t>Questions for Slide Seven</a:t>
            </a:r>
            <a:endParaRPr lang="en-HK" sz="4000" dirty="0">
              <a:solidFill>
                <a:srgbClr val="FFFFFF"/>
              </a:solidFill>
            </a:endParaRPr>
          </a:p>
        </p:txBody>
      </p:sp>
      <p:sp>
        <p:nvSpPr>
          <p:cNvPr id="3" name="Content Placeholder 2">
            <a:extLst>
              <a:ext uri="{FF2B5EF4-FFF2-40B4-BE49-F238E27FC236}">
                <a16:creationId xmlns:a16="http://schemas.microsoft.com/office/drawing/2014/main" id="{9CD8B068-789B-4C81-B975-A6954DB868CB}"/>
              </a:ext>
            </a:extLst>
          </p:cNvPr>
          <p:cNvSpPr>
            <a:spLocks noGrp="1"/>
          </p:cNvSpPr>
          <p:nvPr>
            <p:ph idx="1"/>
          </p:nvPr>
        </p:nvSpPr>
        <p:spPr>
          <a:xfrm>
            <a:off x="4810259" y="649480"/>
            <a:ext cx="6555347" cy="5546047"/>
          </a:xfrm>
        </p:spPr>
        <p:txBody>
          <a:bodyPr anchor="ctr">
            <a:normAutofit/>
          </a:bodyPr>
          <a:lstStyle/>
          <a:p>
            <a:pPr marL="514350" indent="-514350">
              <a:buFont typeface="+mj-lt"/>
              <a:buAutoNum type="arabicPeriod"/>
            </a:pPr>
            <a:r>
              <a:rPr lang="en-US" sz="2400" dirty="0"/>
              <a:t>Why is Kam Shan Park sometimes referred to as “the largest monkey kingdom in Hong Kong?”</a:t>
            </a:r>
          </a:p>
          <a:p>
            <a:pPr marL="514350" indent="-514350">
              <a:buFont typeface="+mj-lt"/>
              <a:buAutoNum type="arabicPeriod"/>
            </a:pPr>
            <a:r>
              <a:rPr lang="en-US" sz="2400" dirty="0"/>
              <a:t>Are the macaques living here the descendants of the original wild monkeys, native to this region? If not, then why not? </a:t>
            </a:r>
          </a:p>
          <a:p>
            <a:pPr marL="514350" indent="-514350">
              <a:buFont typeface="+mj-lt"/>
              <a:buAutoNum type="arabicPeriod"/>
            </a:pPr>
            <a:r>
              <a:rPr lang="en-US" sz="2400" dirty="0"/>
              <a:t>Apart from macaques, what other kinds of wildlife can be seen in Kam Shan Country Park?</a:t>
            </a:r>
            <a:endParaRPr lang="en-HK" sz="2400" dirty="0"/>
          </a:p>
        </p:txBody>
      </p:sp>
    </p:spTree>
    <p:extLst>
      <p:ext uri="{BB962C8B-B14F-4D97-AF65-F5344CB8AC3E}">
        <p14:creationId xmlns:p14="http://schemas.microsoft.com/office/powerpoint/2010/main" val="3995980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21">
            <a:extLst>
              <a:ext uri="{FF2B5EF4-FFF2-40B4-BE49-F238E27FC236}">
                <a16:creationId xmlns:a16="http://schemas.microsoft.com/office/drawing/2014/main" id="{B43B9CA2-4B31-4ACD-9A9F-B8E6C64203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A picture containing ground, dog, outdoor, mammal&#10;&#10;Description automatically generated">
            <a:extLst>
              <a:ext uri="{FF2B5EF4-FFF2-40B4-BE49-F238E27FC236}">
                <a16:creationId xmlns:a16="http://schemas.microsoft.com/office/drawing/2014/main" id="{BF586203-E9B6-4E38-AA29-53D9A60352A8}"/>
              </a:ext>
            </a:extLst>
          </p:cNvPr>
          <p:cNvPicPr>
            <a:picLocks noChangeAspect="1"/>
          </p:cNvPicPr>
          <p:nvPr/>
        </p:nvPicPr>
        <p:blipFill rotWithShape="1">
          <a:blip r:embed="rId2">
            <a:extLst>
              <a:ext uri="{28A0092B-C50C-407E-A947-70E740481C1C}">
                <a14:useLocalDpi xmlns:a14="http://schemas.microsoft.com/office/drawing/2010/main" val="0"/>
              </a:ext>
            </a:extLst>
          </a:blip>
          <a:srcRect l="67" r="20" b="2"/>
          <a:stretch/>
        </p:blipFill>
        <p:spPr>
          <a:xfrm>
            <a:off x="8529321" y="10"/>
            <a:ext cx="3662680" cy="3401558"/>
          </a:xfrm>
          <a:custGeom>
            <a:avLst/>
            <a:gdLst/>
            <a:ahLst/>
            <a:cxnLst/>
            <a:rect l="l" t="t" r="r" b="b"/>
            <a:pathLst>
              <a:path w="3662680" h="3401568">
                <a:moveTo>
                  <a:pt x="0" y="0"/>
                </a:moveTo>
                <a:lnTo>
                  <a:pt x="3662680" y="0"/>
                </a:lnTo>
                <a:lnTo>
                  <a:pt x="3662680" y="3401568"/>
                </a:lnTo>
                <a:lnTo>
                  <a:pt x="774527" y="3401568"/>
                </a:lnTo>
                <a:lnTo>
                  <a:pt x="769892" y="3133175"/>
                </a:lnTo>
                <a:cubicBezTo>
                  <a:pt x="732577" y="2055441"/>
                  <a:pt x="492520" y="1056020"/>
                  <a:pt x="104445" y="215033"/>
                </a:cubicBezTo>
                <a:close/>
              </a:path>
            </a:pathLst>
          </a:custGeom>
        </p:spPr>
      </p:pic>
      <p:pic>
        <p:nvPicPr>
          <p:cNvPr id="12" name="Picture 11" descr="A person feeding baby chickens&#10;&#10;Description automatically generated with low confidence">
            <a:extLst>
              <a:ext uri="{FF2B5EF4-FFF2-40B4-BE49-F238E27FC236}">
                <a16:creationId xmlns:a16="http://schemas.microsoft.com/office/drawing/2014/main" id="{9BBDA7FC-3CE5-43D6-B1C7-620D0699B889}"/>
              </a:ext>
            </a:extLst>
          </p:cNvPr>
          <p:cNvPicPr>
            <a:picLocks noChangeAspect="1"/>
          </p:cNvPicPr>
          <p:nvPr/>
        </p:nvPicPr>
        <p:blipFill rotWithShape="1">
          <a:blip r:embed="rId3">
            <a:extLst>
              <a:ext uri="{28A0092B-C50C-407E-A947-70E740481C1C}">
                <a14:useLocalDpi xmlns:a14="http://schemas.microsoft.com/office/drawing/2010/main" val="0"/>
              </a:ext>
            </a:extLst>
          </a:blip>
          <a:srcRect l="159" r="227" b="-3"/>
          <a:stretch/>
        </p:blipFill>
        <p:spPr>
          <a:xfrm>
            <a:off x="5115314" y="10"/>
            <a:ext cx="4118110" cy="3401558"/>
          </a:xfrm>
          <a:custGeom>
            <a:avLst/>
            <a:gdLst/>
            <a:ahLst/>
            <a:cxnLst/>
            <a:rect l="l" t="t" r="r" b="b"/>
            <a:pathLst>
              <a:path w="4118110" h="3401568">
                <a:moveTo>
                  <a:pt x="0" y="0"/>
                </a:moveTo>
                <a:lnTo>
                  <a:pt x="3343575" y="0"/>
                </a:lnTo>
                <a:lnTo>
                  <a:pt x="3448028" y="215050"/>
                </a:lnTo>
                <a:cubicBezTo>
                  <a:pt x="3836103" y="1056037"/>
                  <a:pt x="4076161" y="2055458"/>
                  <a:pt x="4113475" y="3133192"/>
                </a:cubicBezTo>
                <a:lnTo>
                  <a:pt x="4118110" y="3401568"/>
                </a:lnTo>
                <a:lnTo>
                  <a:pt x="801224" y="3401568"/>
                </a:lnTo>
                <a:lnTo>
                  <a:pt x="797493" y="3185579"/>
                </a:lnTo>
                <a:cubicBezTo>
                  <a:pt x="756786" y="2009870"/>
                  <a:pt x="474799" y="927359"/>
                  <a:pt x="22579" y="42066"/>
                </a:cubicBezTo>
                <a:close/>
              </a:path>
            </a:pathLst>
          </a:custGeom>
        </p:spPr>
      </p:pic>
      <p:pic>
        <p:nvPicPr>
          <p:cNvPr id="9" name="Picture 8" descr="A picture containing person, child, little, young&#10;&#10;Description automatically generated">
            <a:extLst>
              <a:ext uri="{FF2B5EF4-FFF2-40B4-BE49-F238E27FC236}">
                <a16:creationId xmlns:a16="http://schemas.microsoft.com/office/drawing/2014/main" id="{62449242-7EDD-40E2-B088-8763B8855D0D}"/>
              </a:ext>
            </a:extLst>
          </p:cNvPr>
          <p:cNvPicPr>
            <a:picLocks noChangeAspect="1"/>
          </p:cNvPicPr>
          <p:nvPr/>
        </p:nvPicPr>
        <p:blipFill rotWithShape="1">
          <a:blip r:embed="rId4">
            <a:extLst>
              <a:ext uri="{28A0092B-C50C-407E-A947-70E740481C1C}">
                <a14:useLocalDpi xmlns:a14="http://schemas.microsoft.com/office/drawing/2010/main" val="0"/>
              </a:ext>
            </a:extLst>
          </a:blip>
          <a:srcRect t="115" r="-1" b="56"/>
          <a:stretch/>
        </p:blipFill>
        <p:spPr>
          <a:xfrm flipH="1">
            <a:off x="5168353" y="3456432"/>
            <a:ext cx="7023646" cy="3401568"/>
          </a:xfrm>
          <a:custGeom>
            <a:avLst/>
            <a:gdLst/>
            <a:ahLst/>
            <a:cxnLst/>
            <a:rect l="l" t="t" r="r" b="b"/>
            <a:pathLst>
              <a:path w="7023646" h="3401568">
                <a:moveTo>
                  <a:pt x="749132" y="0"/>
                </a:moveTo>
                <a:lnTo>
                  <a:pt x="7023646" y="0"/>
                </a:lnTo>
                <a:lnTo>
                  <a:pt x="7023646" y="3401568"/>
                </a:lnTo>
                <a:lnTo>
                  <a:pt x="0" y="3401568"/>
                </a:lnTo>
                <a:lnTo>
                  <a:pt x="79008" y="3238906"/>
                </a:lnTo>
                <a:cubicBezTo>
                  <a:pt x="502362" y="2321466"/>
                  <a:pt x="749563" y="1215476"/>
                  <a:pt x="749563" y="24956"/>
                </a:cubicBezTo>
                <a:close/>
              </a:path>
            </a:pathLst>
          </a:custGeom>
        </p:spPr>
      </p:pic>
      <p:sp useBgFill="1">
        <p:nvSpPr>
          <p:cNvPr id="33" name="Freeform: Shape 23">
            <a:extLst>
              <a:ext uri="{FF2B5EF4-FFF2-40B4-BE49-F238E27FC236}">
                <a16:creationId xmlns:a16="http://schemas.microsoft.com/office/drawing/2014/main" id="{33F94DB1-BC5D-454D-845C-7BA3A1F469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932965" cy="6858000"/>
          </a:xfrm>
          <a:custGeom>
            <a:avLst/>
            <a:gdLst>
              <a:gd name="connsiteX0" fmla="*/ 0 w 5932965"/>
              <a:gd name="connsiteY0" fmla="*/ 0 h 6858000"/>
              <a:gd name="connsiteX1" fmla="*/ 5140363 w 5932965"/>
              <a:gd name="connsiteY1" fmla="*/ 0 h 6858000"/>
              <a:gd name="connsiteX2" fmla="*/ 5152943 w 5932965"/>
              <a:gd name="connsiteY2" fmla="*/ 23550 h 6858000"/>
              <a:gd name="connsiteX3" fmla="*/ 5932965 w 5932965"/>
              <a:gd name="connsiteY3" fmla="*/ 3479505 h 6858000"/>
              <a:gd name="connsiteX4" fmla="*/ 5262410 w 5932965"/>
              <a:gd name="connsiteY4" fmla="*/ 6708999 h 6858000"/>
              <a:gd name="connsiteX5" fmla="*/ 5190385 w 5932965"/>
              <a:gd name="connsiteY5" fmla="*/ 6858000 h 6858000"/>
              <a:gd name="connsiteX6" fmla="*/ 0 w 5932965"/>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32965" h="6858000">
                <a:moveTo>
                  <a:pt x="0" y="0"/>
                </a:moveTo>
                <a:lnTo>
                  <a:pt x="5140363" y="0"/>
                </a:lnTo>
                <a:lnTo>
                  <a:pt x="5152943" y="23550"/>
                </a:lnTo>
                <a:cubicBezTo>
                  <a:pt x="5642847" y="987256"/>
                  <a:pt x="5932965" y="2183538"/>
                  <a:pt x="5932965" y="3479505"/>
                </a:cubicBezTo>
                <a:cubicBezTo>
                  <a:pt x="5932965" y="4675783"/>
                  <a:pt x="5685764" y="5787121"/>
                  <a:pt x="5262410" y="6708999"/>
                </a:cubicBezTo>
                <a:lnTo>
                  <a:pt x="5190385" y="6858000"/>
                </a:lnTo>
                <a:lnTo>
                  <a:pt x="0" y="6858000"/>
                </a:lnTo>
                <a:close/>
              </a:path>
            </a:pathLst>
          </a:custGeom>
          <a:ln w="9525">
            <a:solidFill>
              <a:srgbClr val="EFEFEF"/>
            </a:solidFill>
          </a:ln>
          <a:effectLst>
            <a:outerShdw blurRad="50800" dist="3810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4" name="Freeform: Shape 25">
            <a:extLst>
              <a:ext uri="{FF2B5EF4-FFF2-40B4-BE49-F238E27FC236}">
                <a16:creationId xmlns:a16="http://schemas.microsoft.com/office/drawing/2014/main" id="{5676B86F-860B-4586-BCAA-C0650C09B7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922333" cy="6858000"/>
          </a:xfrm>
          <a:custGeom>
            <a:avLst/>
            <a:gdLst>
              <a:gd name="connsiteX0" fmla="*/ 0 w 5922333"/>
              <a:gd name="connsiteY0" fmla="*/ 0 h 6858000"/>
              <a:gd name="connsiteX1" fmla="*/ 5129731 w 5922333"/>
              <a:gd name="connsiteY1" fmla="*/ 0 h 6858000"/>
              <a:gd name="connsiteX2" fmla="*/ 5142311 w 5922333"/>
              <a:gd name="connsiteY2" fmla="*/ 23550 h 6858000"/>
              <a:gd name="connsiteX3" fmla="*/ 5922333 w 5922333"/>
              <a:gd name="connsiteY3" fmla="*/ 3479505 h 6858000"/>
              <a:gd name="connsiteX4" fmla="*/ 5251778 w 5922333"/>
              <a:gd name="connsiteY4" fmla="*/ 6708999 h 6858000"/>
              <a:gd name="connsiteX5" fmla="*/ 5179753 w 5922333"/>
              <a:gd name="connsiteY5" fmla="*/ 6858000 h 6858000"/>
              <a:gd name="connsiteX6" fmla="*/ 0 w 5922333"/>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22333" h="6858000">
                <a:moveTo>
                  <a:pt x="0" y="0"/>
                </a:moveTo>
                <a:lnTo>
                  <a:pt x="5129731" y="0"/>
                </a:lnTo>
                <a:lnTo>
                  <a:pt x="5142311" y="23550"/>
                </a:lnTo>
                <a:cubicBezTo>
                  <a:pt x="5632215" y="987256"/>
                  <a:pt x="5922333" y="2183538"/>
                  <a:pt x="5922333" y="3479505"/>
                </a:cubicBezTo>
                <a:cubicBezTo>
                  <a:pt x="5922333" y="4675783"/>
                  <a:pt x="5675132" y="5787121"/>
                  <a:pt x="5251778" y="6708999"/>
                </a:cubicBezTo>
                <a:lnTo>
                  <a:pt x="5179753"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8D54CDD-815E-447C-A7B5-86D7A52F3D11}"/>
              </a:ext>
            </a:extLst>
          </p:cNvPr>
          <p:cNvSpPr>
            <a:spLocks noGrp="1"/>
          </p:cNvSpPr>
          <p:nvPr>
            <p:ph type="title"/>
          </p:nvPr>
        </p:nvSpPr>
        <p:spPr>
          <a:xfrm>
            <a:off x="448056" y="685800"/>
            <a:ext cx="4922338" cy="1325563"/>
          </a:xfrm>
        </p:spPr>
        <p:txBody>
          <a:bodyPr>
            <a:normAutofit/>
          </a:bodyPr>
          <a:lstStyle/>
          <a:p>
            <a:r>
              <a:rPr lang="en-US" sz="3100" b="1" dirty="0"/>
              <a:t>Many signs warn visitors: DO NOT FEED THE MONKEYS</a:t>
            </a:r>
            <a:endParaRPr lang="en-HK" sz="3100" b="1" dirty="0"/>
          </a:p>
        </p:txBody>
      </p:sp>
      <p:sp>
        <p:nvSpPr>
          <p:cNvPr id="35" name="Rectangle 27">
            <a:extLst>
              <a:ext uri="{FF2B5EF4-FFF2-40B4-BE49-F238E27FC236}">
                <a16:creationId xmlns:a16="http://schemas.microsoft.com/office/drawing/2014/main" id="{8C818ED5-2F56-4171-9445-3AA4F44623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016867"/>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6" name="Rectangle 29">
            <a:extLst>
              <a:ext uri="{FF2B5EF4-FFF2-40B4-BE49-F238E27FC236}">
                <a16:creationId xmlns:a16="http://schemas.microsoft.com/office/drawing/2014/main" id="{DE74FCE8-866C-4AFA-B45C-FACE2A6094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8911" y="2089941"/>
            <a:ext cx="4970439"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3FDD5020-8A79-4135-826E-9B3BA1DF93FC}"/>
              </a:ext>
            </a:extLst>
          </p:cNvPr>
          <p:cNvSpPr>
            <a:spLocks noGrp="1"/>
          </p:cNvSpPr>
          <p:nvPr>
            <p:ph idx="1"/>
          </p:nvPr>
        </p:nvSpPr>
        <p:spPr>
          <a:xfrm>
            <a:off x="256032" y="2205095"/>
            <a:ext cx="5114362" cy="4652905"/>
          </a:xfrm>
        </p:spPr>
        <p:txBody>
          <a:bodyPr>
            <a:normAutofit/>
          </a:bodyPr>
          <a:lstStyle/>
          <a:p>
            <a:pPr marL="0" indent="0">
              <a:buNone/>
            </a:pPr>
            <a:r>
              <a:rPr lang="en-US" sz="1800" dirty="0"/>
              <a:t>.</a:t>
            </a:r>
          </a:p>
          <a:p>
            <a:pPr marL="0" indent="0">
              <a:buNone/>
            </a:pPr>
            <a:r>
              <a:rPr lang="en-US" sz="1800" dirty="0"/>
              <a:t>There are many signs warning visitors to NOT feed the monkeys. Apparently, many people don’t understand this, as I saw a man feeding bananas to some macaques from his van. This has become a huge problem over the years and is clearly why these monkeys will get up close and personal when they see humans around.</a:t>
            </a:r>
          </a:p>
          <a:p>
            <a:pPr marL="0" indent="0">
              <a:buNone/>
            </a:pPr>
            <a:r>
              <a:rPr lang="en-US" sz="1800" i="1" dirty="0"/>
              <a:t> </a:t>
            </a:r>
            <a:r>
              <a:rPr lang="en-US" sz="1800" dirty="0"/>
              <a:t>If you are carrying a bag containing food, or which even looks like it might contain food,  the macaques can become quite aggressive and will snatch the plastic bag out of your hand thinking that it may contain delicious treats. You should also probably not stare at them, which I learned the hard way.</a:t>
            </a:r>
            <a:endParaRPr lang="en-HK" sz="1800" dirty="0"/>
          </a:p>
        </p:txBody>
      </p:sp>
    </p:spTree>
    <p:extLst>
      <p:ext uri="{BB962C8B-B14F-4D97-AF65-F5344CB8AC3E}">
        <p14:creationId xmlns:p14="http://schemas.microsoft.com/office/powerpoint/2010/main" val="6760199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818BF25-FA8B-4234-BFCA-AB3535D43CD3}"/>
              </a:ext>
            </a:extLst>
          </p:cNvPr>
          <p:cNvSpPr>
            <a:spLocks noGrp="1"/>
          </p:cNvSpPr>
          <p:nvPr>
            <p:ph type="title"/>
          </p:nvPr>
        </p:nvSpPr>
        <p:spPr>
          <a:xfrm>
            <a:off x="466722" y="586855"/>
            <a:ext cx="3201366" cy="3387497"/>
          </a:xfrm>
        </p:spPr>
        <p:txBody>
          <a:bodyPr anchor="b">
            <a:normAutofit/>
          </a:bodyPr>
          <a:lstStyle/>
          <a:p>
            <a:r>
              <a:rPr lang="en-US" sz="4000" dirty="0">
                <a:solidFill>
                  <a:srgbClr val="FFFFFF"/>
                </a:solidFill>
              </a:rPr>
              <a:t>Questions for Slide Eight</a:t>
            </a:r>
            <a:endParaRPr lang="en-HK" sz="4000" dirty="0">
              <a:solidFill>
                <a:srgbClr val="FFFFFF"/>
              </a:solidFill>
            </a:endParaRPr>
          </a:p>
        </p:txBody>
      </p:sp>
      <p:sp>
        <p:nvSpPr>
          <p:cNvPr id="3" name="Content Placeholder 2">
            <a:extLst>
              <a:ext uri="{FF2B5EF4-FFF2-40B4-BE49-F238E27FC236}">
                <a16:creationId xmlns:a16="http://schemas.microsoft.com/office/drawing/2014/main" id="{BC6F90D9-B80E-43DA-899C-B03B644953A8}"/>
              </a:ext>
            </a:extLst>
          </p:cNvPr>
          <p:cNvSpPr>
            <a:spLocks noGrp="1"/>
          </p:cNvSpPr>
          <p:nvPr>
            <p:ph idx="1"/>
          </p:nvPr>
        </p:nvSpPr>
        <p:spPr>
          <a:xfrm>
            <a:off x="4810259" y="649480"/>
            <a:ext cx="6555347" cy="5546047"/>
          </a:xfrm>
        </p:spPr>
        <p:txBody>
          <a:bodyPr anchor="ctr">
            <a:normAutofit/>
          </a:bodyPr>
          <a:lstStyle/>
          <a:p>
            <a:r>
              <a:rPr lang="en-US" sz="2000" dirty="0"/>
              <a:t>Why are there numerous signs posted warning visitors </a:t>
            </a:r>
            <a:r>
              <a:rPr lang="en-US" sz="2000" b="1" dirty="0"/>
              <a:t>DO NOT FEED THE MONKEYS </a:t>
            </a:r>
            <a:r>
              <a:rPr lang="en-US" sz="2000" dirty="0"/>
              <a:t>posted all over the park? </a:t>
            </a:r>
          </a:p>
          <a:p>
            <a:r>
              <a:rPr lang="en-US" sz="2000" dirty="0"/>
              <a:t>Do all visitors to the park generally obey the warning sign’s instructions? </a:t>
            </a:r>
          </a:p>
          <a:p>
            <a:r>
              <a:rPr lang="en-US" sz="2000" dirty="0"/>
              <a:t>With respect to the park’s large monkey population, are they generally shy when they see humans around? </a:t>
            </a:r>
          </a:p>
          <a:p>
            <a:r>
              <a:rPr lang="en-US" sz="2000" dirty="0"/>
              <a:t>If one wishes to avoid attracting the attention of the park’s macaques, what are two thing which one must avoid doing? </a:t>
            </a:r>
          </a:p>
          <a:p>
            <a:endParaRPr lang="en-US" sz="2000" dirty="0"/>
          </a:p>
          <a:p>
            <a:endParaRPr lang="en-US" sz="2000" dirty="0"/>
          </a:p>
          <a:p>
            <a:endParaRPr lang="en-HK" sz="2000" dirty="0"/>
          </a:p>
        </p:txBody>
      </p:sp>
    </p:spTree>
    <p:extLst>
      <p:ext uri="{BB962C8B-B14F-4D97-AF65-F5344CB8AC3E}">
        <p14:creationId xmlns:p14="http://schemas.microsoft.com/office/powerpoint/2010/main" val="2624965582"/>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605</Words>
  <Application>Microsoft Office PowerPoint</Application>
  <PresentationFormat>Widescreen</PresentationFormat>
  <Paragraphs>37</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1_Office Theme</vt:lpstr>
      <vt:lpstr>P3-P4  Reading and Writing skills  </vt:lpstr>
      <vt:lpstr>Why choose Kam Shan Country Park? </vt:lpstr>
      <vt:lpstr>Where is Kam Shan Country Park located?</vt:lpstr>
      <vt:lpstr>Questions for Slide Six</vt:lpstr>
      <vt:lpstr>Kam Shan: Hong Kong’s leading macaque kingdom</vt:lpstr>
      <vt:lpstr>Questions for Slide Seven</vt:lpstr>
      <vt:lpstr>Many signs warn visitors: DO NOT FEED THE MONKEYS</vt:lpstr>
      <vt:lpstr>Questions for Slide Eight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Andrew Ness</dc:creator>
  <cp:lastModifiedBy>Andrew Ness</cp:lastModifiedBy>
  <cp:revision>2</cp:revision>
  <dcterms:created xsi:type="dcterms:W3CDTF">2025-01-30T08:04:59Z</dcterms:created>
  <dcterms:modified xsi:type="dcterms:W3CDTF">2025-01-30T13:54:27Z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290410</vt:lpwstr>
  </property>
  <property fmtid="{D5CDD505-2E9C-101B-9397-08002B2CF9AE}" pid="3" name="NXPowerLiteSettings">
    <vt:lpwstr>F7000400038000</vt:lpwstr>
  </property>
  <property fmtid="{D5CDD505-2E9C-101B-9397-08002B2CF9AE}" pid="4" name="NXPowerLiteVersion">
    <vt:lpwstr>S10.3.1</vt:lpwstr>
  </property>
</Properties>
</file>