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8"/>
  </p:notesMasterIdLst>
  <p:sldIdLst>
    <p:sldId id="696" r:id="rId2"/>
    <p:sldId id="701" r:id="rId3"/>
    <p:sldId id="705" r:id="rId4"/>
    <p:sldId id="728" r:id="rId5"/>
    <p:sldId id="710" r:id="rId6"/>
    <p:sldId id="730" r:id="rId7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60"/>
    <p:restoredTop sz="86401"/>
  </p:normalViewPr>
  <p:slideViewPr>
    <p:cSldViewPr>
      <p:cViewPr varScale="1">
        <p:scale>
          <a:sx n="139" d="100"/>
          <a:sy n="139" d="100"/>
        </p:scale>
        <p:origin x="368" y="168"/>
      </p:cViewPr>
      <p:guideLst>
        <p:guide orient="horz" pos="2880"/>
        <p:guide pos="2160"/>
      </p:guideLst>
    </p:cSldViewPr>
  </p:slideViewPr>
  <p:outlineViewPr>
    <p:cViewPr>
      <p:scale>
        <a:sx n="85" d="100"/>
        <a:sy n="8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173" d="100"/>
          <a:sy n="173" d="100"/>
        </p:scale>
        <p:origin x="80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81659-FA7E-F04E-A87E-85C47F9D0BAE}" type="datetimeFigureOut">
              <a:rPr lang="en-US" smtClean="0"/>
              <a:t>3/18/23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FF3A6-645E-614A-AFA3-F2D134C2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00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FFF3A6-645E-614A-AFA3-F2D134C224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1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FFF3A6-645E-614A-AFA3-F2D134C224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86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E90E-4B5F-5843-A33F-B89AA0D85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2B6846-A42B-684C-8F92-BB035D321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6BAFF-74DA-F943-97D9-0E8B15D1F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7A907-A15C-324F-BBC6-49735799B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0141D-FEAF-214F-B5BC-11F50700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8115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4341C-4E36-AC42-8F5B-F60BBECB3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223A7-FED9-E040-991F-C485F1E97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F7A2-91D1-4043-816F-8CB7BB25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9215C-A716-1947-9694-C8A0AF5E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C4E26-5B20-CB4F-A4CB-01F7E35E0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9372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07BF18-89EB-3F4E-8A35-6390EF1723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147093-99E8-9C41-B568-D4CFEE0A7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47119-2E3A-9946-954E-54BCCD0EE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5FFBF-29EE-2048-9350-F91A6D83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03222-C489-CB42-B03C-3E87053F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5507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F82E-6E82-0045-97D0-3EEBED6E6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5C07F-3E22-3B4E-88A0-57FAD5217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3F7E7-731C-704C-9F1C-B889EDB1B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5E153-617F-ED4A-B8B6-FC70F593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40AC-B2E1-1141-B958-C98A8045D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6558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73260-E984-2345-8A5E-6D03022B1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351B6-1880-8E4D-A236-375B65AA3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90DD3-5A67-9046-9873-D6D9E2E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93D75-51E1-DD4F-A47A-4C0670E8A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1B1B1-E2D0-304A-BFF0-DF8466B97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1204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F6D4-44FE-AC4E-9400-9301BD6D0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E716-E076-474D-9219-592FBFCE8B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62776-D142-E24A-AB5A-DA89FE77F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2D8B2-F05A-7641-8BD3-C9C0B590A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651A7-959C-BC4F-A952-34F381C7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11FE8-B447-6A47-A17A-1558C96A3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4347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6C994-C3A9-4D4C-A77A-D1A88542C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79D34-431E-B443-AC8C-AE6FD2E6C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87EC44-AB6C-4A4C-B1FA-B54D33DB8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FA189A-3BB5-D74C-92E8-DDEBD4BB6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4BFFCA-0544-424F-94B9-2777935327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632272-0593-2940-A0BC-140A79B5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BEC19-73CB-214B-A269-8F12AD14D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ED747A-AD70-3E43-91A6-84FE9D731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06190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31E00-40F2-CC46-A87A-04B700458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38773-B1BB-C840-A683-414507CC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CF82C8-9252-C543-A217-F862256A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56A6BF-0791-AE48-9EC7-B95755F1D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82355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DACFC1-DA38-5045-B616-639B81487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838093-57A1-A340-8574-4D5488B9B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733EF7-D817-CC43-8E45-5B4B692CC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2569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EF3B4-8AB2-E241-A7A5-7A7A0D438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0D6A1-89F0-6C43-B560-7BA5305B1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958601-7733-2E4B-8A21-DCDC66647C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4CCE1-F90E-C745-AA28-82BBE95B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7EECB-D7A2-7440-91E7-741176BCD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B66F4-E565-9646-9D45-26A3C9747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0685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0B6DA-8A45-4F41-A400-5C68C4DC8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4DBB31-0379-A04C-B84A-1D76FF087E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1F769F-0D4B-054F-BAE4-DEF9C77B5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14C0E-4D06-3A46-B087-2CE6F39A9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9DB23-771D-B346-AC54-1662B18C4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80059-FD65-8540-A382-A58A4FBDF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51060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267ED-B27D-5B44-A97D-D8F053A30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0883F-F6A9-3E43-A33E-6CE3BE88B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2C40D-5416-354D-A32A-3E81407E2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CF4E8-AD40-CF44-B12A-159698725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39AB8-9964-4147-8B21-EC00D87C2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7334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png"/><Relationship Id="rId13" Type="http://schemas.openxmlformats.org/officeDocument/2006/relationships/image" Target="../media/image113.png"/><Relationship Id="rId3" Type="http://schemas.openxmlformats.org/officeDocument/2006/relationships/image" Target="../media/image1.png"/><Relationship Id="rId7" Type="http://schemas.openxmlformats.org/officeDocument/2006/relationships/image" Target="../media/image107.png"/><Relationship Id="rId12" Type="http://schemas.openxmlformats.org/officeDocument/2006/relationships/image" Target="../media/image112.png"/><Relationship Id="rId2" Type="http://schemas.openxmlformats.org/officeDocument/2006/relationships/image" Target="../media/image103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6.png"/><Relationship Id="rId11" Type="http://schemas.openxmlformats.org/officeDocument/2006/relationships/image" Target="../media/image111.png"/><Relationship Id="rId5" Type="http://schemas.openxmlformats.org/officeDocument/2006/relationships/image" Target="../media/image105.png"/><Relationship Id="rId15" Type="http://schemas.openxmlformats.org/officeDocument/2006/relationships/image" Target="../media/image115.png"/><Relationship Id="rId10" Type="http://schemas.openxmlformats.org/officeDocument/2006/relationships/image" Target="../media/image110.png"/><Relationship Id="rId4" Type="http://schemas.openxmlformats.org/officeDocument/2006/relationships/image" Target="../media/image104.png"/><Relationship Id="rId9" Type="http://schemas.openxmlformats.org/officeDocument/2006/relationships/image" Target="../media/image109.png"/><Relationship Id="rId14" Type="http://schemas.openxmlformats.org/officeDocument/2006/relationships/image" Target="../media/image1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3" Type="http://schemas.openxmlformats.org/officeDocument/2006/relationships/image" Target="../media/image117.png"/><Relationship Id="rId7" Type="http://schemas.openxmlformats.org/officeDocument/2006/relationships/image" Target="../media/image121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png"/><Relationship Id="rId13" Type="http://schemas.openxmlformats.org/officeDocument/2006/relationships/image" Target="../media/image133.png"/><Relationship Id="rId3" Type="http://schemas.openxmlformats.org/officeDocument/2006/relationships/image" Target="../media/image123.png"/><Relationship Id="rId7" Type="http://schemas.openxmlformats.org/officeDocument/2006/relationships/image" Target="../media/image127.png"/><Relationship Id="rId12" Type="http://schemas.openxmlformats.org/officeDocument/2006/relationships/image" Target="../media/image1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6.png"/><Relationship Id="rId11" Type="http://schemas.openxmlformats.org/officeDocument/2006/relationships/image" Target="../media/image131.png"/><Relationship Id="rId5" Type="http://schemas.openxmlformats.org/officeDocument/2006/relationships/image" Target="../media/image125.png"/><Relationship Id="rId10" Type="http://schemas.openxmlformats.org/officeDocument/2006/relationships/image" Target="../media/image130.png"/><Relationship Id="rId4" Type="http://schemas.openxmlformats.org/officeDocument/2006/relationships/image" Target="../media/image124.png"/><Relationship Id="rId9" Type="http://schemas.openxmlformats.org/officeDocument/2006/relationships/image" Target="../media/image1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png"/><Relationship Id="rId7" Type="http://schemas.openxmlformats.org/officeDocument/2006/relationships/image" Target="../media/image139.png"/><Relationship Id="rId2" Type="http://schemas.openxmlformats.org/officeDocument/2006/relationships/image" Target="../media/image13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8.png"/><Relationship Id="rId5" Type="http://schemas.openxmlformats.org/officeDocument/2006/relationships/image" Target="../media/image137.png"/><Relationship Id="rId4" Type="http://schemas.openxmlformats.org/officeDocument/2006/relationships/image" Target="../media/image1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19082C-EA8E-3C48-A569-DA9512991979}"/>
              </a:ext>
            </a:extLst>
          </p:cNvPr>
          <p:cNvSpPr txBox="1"/>
          <p:nvPr/>
        </p:nvSpPr>
        <p:spPr>
          <a:xfrm>
            <a:off x="1731197" y="1887003"/>
            <a:ext cx="62119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PH" sz="2400" dirty="0">
                <a:effectLst/>
                <a:latin typeface="Helvetica" pitchFamily="2" charset="0"/>
              </a:rPr>
              <a:t>Mathematics: applications and interpretation</a:t>
            </a:r>
          </a:p>
          <a:p>
            <a:pPr algn="ctr"/>
            <a:r>
              <a:rPr lang="en-PH" sz="2400" dirty="0">
                <a:latin typeface="Helvetica" pitchFamily="2" charset="0"/>
              </a:rPr>
              <a:t>(sample)</a:t>
            </a:r>
            <a:endParaRPr lang="en-PH" sz="2400" dirty="0">
              <a:effectLst/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86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EE66E2-2524-474F-85F3-6A48A6408D59}"/>
              </a:ext>
            </a:extLst>
          </p:cNvPr>
          <p:cNvSpPr txBox="1"/>
          <p:nvPr/>
        </p:nvSpPr>
        <p:spPr>
          <a:xfrm>
            <a:off x="0" y="79622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4BEEDA-CB10-A242-A3E7-C3A3E0A6F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91" y="0"/>
            <a:ext cx="5968818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44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C0AB02-E52C-CD45-AEB1-2AA92C02926D}"/>
              </a:ext>
            </a:extLst>
          </p:cNvPr>
          <p:cNvSpPr txBox="1"/>
          <p:nvPr/>
        </p:nvSpPr>
        <p:spPr>
          <a:xfrm>
            <a:off x="76200" y="571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Solution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950D2E-F5BD-AF4F-A880-6C7AA02C096B}"/>
              </a:ext>
            </a:extLst>
          </p:cNvPr>
          <p:cNvSpPr txBox="1"/>
          <p:nvPr/>
        </p:nvSpPr>
        <p:spPr>
          <a:xfrm>
            <a:off x="72242" y="437328"/>
            <a:ext cx="5897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a.) The surface area of the box can be solved by the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12D9EB5-9422-694D-B4FE-41A251A2B2AD}"/>
                  </a:ext>
                </a:extLst>
              </p:cNvPr>
              <p:cNvSpPr txBox="1"/>
              <p:nvPr/>
            </p:nvSpPr>
            <p:spPr>
              <a:xfrm>
                <a:off x="5969819" y="483494"/>
                <a:ext cx="29685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12D9EB5-9422-694D-B4FE-41A251A2B2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819" y="483494"/>
                <a:ext cx="2968570" cy="276999"/>
              </a:xfrm>
              <a:prstGeom prst="rect">
                <a:avLst/>
              </a:prstGeom>
              <a:blipFill>
                <a:blip r:embed="rId2"/>
                <a:stretch>
                  <a:fillRect l="-851" t="-4167" r="-2553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A4CEEDB-73ED-CB4D-A51D-B0D7F79C1F5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4" t="21852" r="15531" b="47037"/>
          <a:stretch/>
        </p:blipFill>
        <p:spPr>
          <a:xfrm>
            <a:off x="152399" y="817506"/>
            <a:ext cx="4419601" cy="1600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EB9C1AC-B6BE-0645-8D3D-59D473DD6ACB}"/>
                  </a:ext>
                </a:extLst>
              </p:cNvPr>
              <p:cNvSpPr txBox="1"/>
              <p:nvPr/>
            </p:nvSpPr>
            <p:spPr>
              <a:xfrm>
                <a:off x="1828799" y="2407728"/>
                <a:ext cx="1323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EB9C1AC-B6BE-0645-8D3D-59D473DD6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799" y="2407728"/>
                <a:ext cx="132344" cy="276999"/>
              </a:xfrm>
              <a:prstGeom prst="rect">
                <a:avLst/>
              </a:prstGeom>
              <a:blipFill>
                <a:blip r:embed="rId4"/>
                <a:stretch>
                  <a:fillRect l="-45455" r="-36364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B5F349A-7727-5740-BC1F-B77EC7EFE663}"/>
                  </a:ext>
                </a:extLst>
              </p:cNvPr>
              <p:cNvSpPr txBox="1"/>
              <p:nvPr/>
            </p:nvSpPr>
            <p:spPr>
              <a:xfrm>
                <a:off x="3886199" y="2144295"/>
                <a:ext cx="22955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B5F349A-7727-5740-BC1F-B77EC7EFE6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199" y="2144295"/>
                <a:ext cx="229550" cy="276999"/>
              </a:xfrm>
              <a:prstGeom prst="rect">
                <a:avLst/>
              </a:prstGeom>
              <a:blipFill>
                <a:blip r:embed="rId5"/>
                <a:stretch>
                  <a:fillRect l="-10526" r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73AB50-FF2D-4143-9FA8-25C77B76419D}"/>
                  </a:ext>
                </a:extLst>
              </p:cNvPr>
              <p:cNvSpPr txBox="1"/>
              <p:nvPr/>
            </p:nvSpPr>
            <p:spPr>
              <a:xfrm>
                <a:off x="4581401" y="1255816"/>
                <a:ext cx="1851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73AB50-FF2D-4143-9FA8-25C77B764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1401" y="1255816"/>
                <a:ext cx="185114" cy="276999"/>
              </a:xfrm>
              <a:prstGeom prst="rect">
                <a:avLst/>
              </a:prstGeom>
              <a:blipFill>
                <a:blip r:embed="rId6"/>
                <a:stretch>
                  <a:fillRect l="-25000" r="-25000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B8B1B9D-6717-3940-8A76-7C1143D9F097}"/>
                  </a:ext>
                </a:extLst>
              </p:cNvPr>
              <p:cNvSpPr txBox="1"/>
              <p:nvPr/>
            </p:nvSpPr>
            <p:spPr>
              <a:xfrm>
                <a:off x="5410200" y="1117316"/>
                <a:ext cx="2961388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 (8∗4+8∗3+4∗3)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B8B1B9D-6717-3940-8A76-7C1143D9F0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1117316"/>
                <a:ext cx="2961388" cy="276999"/>
              </a:xfrm>
              <a:prstGeom prst="rect">
                <a:avLst/>
              </a:prstGeom>
              <a:blipFill>
                <a:blip r:embed="rId7"/>
                <a:stretch>
                  <a:fillRect l="-1709" t="-4348" r="-2137" b="-39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7B223E7-09F9-5E4A-B87A-2DC5772D64DA}"/>
                  </a:ext>
                </a:extLst>
              </p:cNvPr>
              <p:cNvSpPr txBox="1"/>
              <p:nvPr/>
            </p:nvSpPr>
            <p:spPr>
              <a:xfrm>
                <a:off x="5422075" y="1571003"/>
                <a:ext cx="2316981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 (32+24+12)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7B223E7-09F9-5E4A-B87A-2DC5772D64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2075" y="1571003"/>
                <a:ext cx="2316981" cy="276999"/>
              </a:xfrm>
              <a:prstGeom prst="rect">
                <a:avLst/>
              </a:prstGeom>
              <a:blipFill>
                <a:blip r:embed="rId8"/>
                <a:stretch>
                  <a:fillRect l="-1630" t="-8696" r="-3261" b="-39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6A29AB0-B88D-B84A-9E83-0465354E30E0}"/>
                  </a:ext>
                </a:extLst>
              </p:cNvPr>
              <p:cNvSpPr txBox="1"/>
              <p:nvPr/>
            </p:nvSpPr>
            <p:spPr>
              <a:xfrm>
                <a:off x="5410200" y="2005795"/>
                <a:ext cx="125258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 (68)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6A29AB0-B88D-B84A-9E83-0465354E30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005795"/>
                <a:ext cx="1252587" cy="276999"/>
              </a:xfrm>
              <a:prstGeom prst="rect">
                <a:avLst/>
              </a:prstGeom>
              <a:blipFill>
                <a:blip r:embed="rId9"/>
                <a:stretch>
                  <a:fillRect l="-4040" t="-4348" r="-6061" b="-39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C751966-DE6E-D94A-9087-D706692FF74A}"/>
                  </a:ext>
                </a:extLst>
              </p:cNvPr>
              <p:cNvSpPr txBox="1"/>
              <p:nvPr/>
            </p:nvSpPr>
            <p:spPr>
              <a:xfrm>
                <a:off x="5422075" y="2417706"/>
                <a:ext cx="1545231" cy="28321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𝑺𝑨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𝟏𝟑𝟔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𝒄𝒎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C751966-DE6E-D94A-9087-D706692FF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2075" y="2417706"/>
                <a:ext cx="1545231" cy="283219"/>
              </a:xfrm>
              <a:prstGeom prst="rect">
                <a:avLst/>
              </a:prstGeom>
              <a:blipFill>
                <a:blip r:embed="rId10"/>
                <a:stretch>
                  <a:fillRect l="-2439" t="-8696" r="-1626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5DCC0615-9652-9A4D-8552-B749223549ED}"/>
              </a:ext>
            </a:extLst>
          </p:cNvPr>
          <p:cNvSpPr txBox="1"/>
          <p:nvPr/>
        </p:nvSpPr>
        <p:spPr>
          <a:xfrm>
            <a:off x="109897" y="2644578"/>
            <a:ext cx="8850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b.) Label the </a:t>
            </a:r>
            <a:r>
              <a:rPr lang="en-US" dirty="0" err="1"/>
              <a:t>xyz</a:t>
            </a:r>
            <a:r>
              <a:rPr lang="en-US" dirty="0"/>
              <a:t> coordinates of points A and G, with A at the origin. Apply the distance formula of a 3D plane.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F9ACACA-4537-BF43-8DB3-68B6448BEB7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6" t="20886" r="15530" b="47037"/>
          <a:stretch/>
        </p:blipFill>
        <p:spPr>
          <a:xfrm>
            <a:off x="334183" y="3369575"/>
            <a:ext cx="3845658" cy="15643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6E230D7-4DB0-7641-9C26-2D6C6631E30F}"/>
              </a:ext>
            </a:extLst>
          </p:cNvPr>
          <p:cNvSpPr txBox="1"/>
          <p:nvPr/>
        </p:nvSpPr>
        <p:spPr>
          <a:xfrm>
            <a:off x="0" y="479113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(0,0,0)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CED7A0-937F-C747-BB15-2210F6232752}"/>
              </a:ext>
            </a:extLst>
          </p:cNvPr>
          <p:cNvSpPr txBox="1"/>
          <p:nvPr/>
        </p:nvSpPr>
        <p:spPr>
          <a:xfrm>
            <a:off x="2379273" y="482026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(8,0,0)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F63ECDB-1394-0244-AB9E-35CEDE0F341A}"/>
              </a:ext>
            </a:extLst>
          </p:cNvPr>
          <p:cNvSpPr txBox="1"/>
          <p:nvPr/>
        </p:nvSpPr>
        <p:spPr>
          <a:xfrm>
            <a:off x="3587008" y="4482426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(8,4,0)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4C61A11-D965-B847-8516-E2C3467E608C}"/>
              </a:ext>
            </a:extLst>
          </p:cNvPr>
          <p:cNvSpPr txBox="1"/>
          <p:nvPr/>
        </p:nvSpPr>
        <p:spPr>
          <a:xfrm>
            <a:off x="3604871" y="3175642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(8,4,3)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05480E-86D4-974F-84C3-A85585C3BB61}"/>
              </a:ext>
            </a:extLst>
          </p:cNvPr>
          <p:cNvSpPr txBox="1"/>
          <p:nvPr/>
        </p:nvSpPr>
        <p:spPr>
          <a:xfrm>
            <a:off x="108279" y="342507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(0,0,3)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6781F94-1281-0046-B1D5-B647EA4041E9}"/>
              </a:ext>
            </a:extLst>
          </p:cNvPr>
          <p:cNvSpPr txBox="1"/>
          <p:nvPr/>
        </p:nvSpPr>
        <p:spPr>
          <a:xfrm>
            <a:off x="1608778" y="3267264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(0,4,3)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81407D8-F517-1E4F-BEA5-D2D749AD2C00}"/>
                  </a:ext>
                </a:extLst>
              </p:cNvPr>
              <p:cNvSpPr txBox="1"/>
              <p:nvPr/>
            </p:nvSpPr>
            <p:spPr>
              <a:xfrm>
                <a:off x="4788395" y="3468889"/>
                <a:ext cx="4021422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8−0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81407D8-F517-1E4F-BEA5-D2D749AD2C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395" y="3468889"/>
                <a:ext cx="4021422" cy="335413"/>
              </a:xfrm>
              <a:prstGeom prst="rect">
                <a:avLst/>
              </a:prstGeom>
              <a:blipFill>
                <a:blip r:embed="rId11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D388764-B47D-1C42-8F57-D37B8DFEDB71}"/>
                  </a:ext>
                </a:extLst>
              </p:cNvPr>
              <p:cNvSpPr txBox="1"/>
              <p:nvPr/>
            </p:nvSpPr>
            <p:spPr>
              <a:xfrm>
                <a:off x="4864421" y="3892863"/>
                <a:ext cx="2660537" cy="335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D388764-B47D-1C42-8F57-D37B8DFEDB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4421" y="3892863"/>
                <a:ext cx="2660537" cy="335413"/>
              </a:xfrm>
              <a:prstGeom prst="rect">
                <a:avLst/>
              </a:prstGeom>
              <a:blipFill>
                <a:blip r:embed="rId12"/>
                <a:stretch>
                  <a:fillRect l="-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12FE12-58D3-0349-94DC-F7186B5616EB}"/>
                  </a:ext>
                </a:extLst>
              </p:cNvPr>
              <p:cNvSpPr txBox="1"/>
              <p:nvPr/>
            </p:nvSpPr>
            <p:spPr>
              <a:xfrm>
                <a:off x="4888172" y="4331679"/>
                <a:ext cx="2000356" cy="309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64+16+9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F12FE12-58D3-0349-94DC-F7186B561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8172" y="4331679"/>
                <a:ext cx="2000356" cy="309637"/>
              </a:xfrm>
              <a:prstGeom prst="rect">
                <a:avLst/>
              </a:prstGeom>
              <a:blipFill>
                <a:blip r:embed="rId13"/>
                <a:stretch>
                  <a:fillRect l="-1887" r="-1887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F453E25-8FC3-CA4C-8026-5C183FE2F9D6}"/>
                  </a:ext>
                </a:extLst>
              </p:cNvPr>
              <p:cNvSpPr txBox="1"/>
              <p:nvPr/>
            </p:nvSpPr>
            <p:spPr>
              <a:xfrm>
                <a:off x="4855275" y="4742351"/>
                <a:ext cx="1064202" cy="3096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89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F453E25-8FC3-CA4C-8026-5C183FE2F9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275" y="4742351"/>
                <a:ext cx="1064202" cy="309637"/>
              </a:xfrm>
              <a:prstGeom prst="rect">
                <a:avLst/>
              </a:prstGeom>
              <a:blipFill>
                <a:blip r:embed="rId14"/>
                <a:stretch>
                  <a:fillRect l="-4706" r="-3529"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7EA6143-4C11-7A44-977B-5186F75C6034}"/>
                  </a:ext>
                </a:extLst>
              </p:cNvPr>
              <p:cNvSpPr txBox="1"/>
              <p:nvPr/>
            </p:nvSpPr>
            <p:spPr>
              <a:xfrm>
                <a:off x="6660018" y="4758669"/>
                <a:ext cx="15452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𝑨𝑮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𝟒𝟑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7EA6143-4C11-7A44-977B-5186F75C60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018" y="4758669"/>
                <a:ext cx="1545295" cy="276999"/>
              </a:xfrm>
              <a:prstGeom prst="rect">
                <a:avLst/>
              </a:prstGeom>
              <a:blipFill>
                <a:blip r:embed="rId15"/>
                <a:stretch>
                  <a:fillRect l="-3252" t="-8696" r="-813" b="-39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12F0D75-A631-7A44-97ED-D598CACEC50D}"/>
                  </a:ext>
                </a:extLst>
              </p:cNvPr>
              <p:cNvSpPr txBox="1"/>
              <p:nvPr/>
            </p:nvSpPr>
            <p:spPr>
              <a:xfrm>
                <a:off x="4309703" y="2954754"/>
                <a:ext cx="4724400" cy="33541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12F0D75-A631-7A44-97ED-D598CACEC5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9703" y="2954754"/>
                <a:ext cx="4724400" cy="335413"/>
              </a:xfrm>
              <a:prstGeom prst="rect">
                <a:avLst/>
              </a:prstGeom>
              <a:blipFill>
                <a:blip r:embed="rId16"/>
                <a:stretch>
                  <a:fillRect b="-17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7670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C0AB02-E52C-CD45-AEB1-2AA92C02926D}"/>
              </a:ext>
            </a:extLst>
          </p:cNvPr>
          <p:cNvSpPr txBox="1"/>
          <p:nvPr/>
        </p:nvSpPr>
        <p:spPr>
          <a:xfrm>
            <a:off x="76200" y="571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Solution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385E0D-CED6-444A-A3D2-2BF366D8F321}"/>
              </a:ext>
            </a:extLst>
          </p:cNvPr>
          <p:cNvSpPr txBox="1"/>
          <p:nvPr/>
        </p:nvSpPr>
        <p:spPr>
          <a:xfrm>
            <a:off x="76200" y="435141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c.) The number of boxes to maximize the profit can be calculated through the derivative (</a:t>
            </a:r>
            <a:r>
              <a:rPr lang="en-US" dirty="0" err="1"/>
              <a:t>dP</a:t>
            </a:r>
            <a:r>
              <a:rPr lang="en-US" dirty="0"/>
              <a:t>/dx). Set the derivative to zero and solve for x.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DCDB584-68E2-FE40-BDFA-284515DD882C}"/>
                  </a:ext>
                </a:extLst>
              </p:cNvPr>
              <p:cNvSpPr txBox="1"/>
              <p:nvPr/>
            </p:nvSpPr>
            <p:spPr>
              <a:xfrm>
                <a:off x="914400" y="1200150"/>
                <a:ext cx="1727845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𝑑𝑃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DCDB584-68E2-FE40-BDFA-284515DD8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1200150"/>
                <a:ext cx="1727845" cy="525913"/>
              </a:xfrm>
              <a:prstGeom prst="rect">
                <a:avLst/>
              </a:prstGeom>
              <a:blipFill>
                <a:blip r:embed="rId2"/>
                <a:stretch>
                  <a:fillRect l="-2941" t="-2381" r="-2941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Arrow 4">
            <a:extLst>
              <a:ext uri="{FF2B5EF4-FFF2-40B4-BE49-F238E27FC236}">
                <a16:creationId xmlns:a16="http://schemas.microsoft.com/office/drawing/2014/main" id="{9F8D6526-0F86-F943-9402-40E6533D5ED0}"/>
              </a:ext>
            </a:extLst>
          </p:cNvPr>
          <p:cNvSpPr/>
          <p:nvPr/>
        </p:nvSpPr>
        <p:spPr>
          <a:xfrm>
            <a:off x="2921322" y="1363205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0A417BD-B5B7-934E-948D-FCA2412C2488}"/>
                  </a:ext>
                </a:extLst>
              </p:cNvPr>
              <p:cNvSpPr txBox="1"/>
              <p:nvPr/>
            </p:nvSpPr>
            <p:spPr>
              <a:xfrm>
                <a:off x="3536575" y="1324606"/>
                <a:ext cx="15747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+220=0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0A417BD-B5B7-934E-948D-FCA2412C2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575" y="1324606"/>
                <a:ext cx="1574726" cy="276999"/>
              </a:xfrm>
              <a:prstGeom prst="rect">
                <a:avLst/>
              </a:prstGeom>
              <a:blipFill>
                <a:blip r:embed="rId3"/>
                <a:stretch>
                  <a:fillRect l="-800" r="-3200"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8965371-C410-DA43-852B-C56D091DF03E}"/>
                  </a:ext>
                </a:extLst>
              </p:cNvPr>
              <p:cNvSpPr txBox="1"/>
              <p:nvPr/>
            </p:nvSpPr>
            <p:spPr>
              <a:xfrm>
                <a:off x="4267200" y="1706239"/>
                <a:ext cx="99764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220=2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8965371-C410-DA43-852B-C56D091DF0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706239"/>
                <a:ext cx="997644" cy="276999"/>
              </a:xfrm>
              <a:prstGeom prst="rect">
                <a:avLst/>
              </a:prstGeom>
              <a:blipFill>
                <a:blip r:embed="rId4"/>
                <a:stretch>
                  <a:fillRect l="-5063" r="-3797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EDB550-E5C5-1F48-B6C4-2A842946C2C9}"/>
                  </a:ext>
                </a:extLst>
              </p:cNvPr>
              <p:cNvSpPr txBox="1"/>
              <p:nvPr/>
            </p:nvSpPr>
            <p:spPr>
              <a:xfrm>
                <a:off x="4545106" y="2086968"/>
                <a:ext cx="8694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=110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EEDB550-E5C5-1F48-B6C4-2A842946C2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5106" y="2086968"/>
                <a:ext cx="869405" cy="276999"/>
              </a:xfrm>
              <a:prstGeom prst="rect">
                <a:avLst/>
              </a:prstGeom>
              <a:blipFill>
                <a:blip r:embed="rId5"/>
                <a:stretch>
                  <a:fillRect l="-4348" r="-5797"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2258AA-5654-494F-9EC3-04AE6D7D3F87}"/>
                  </a:ext>
                </a:extLst>
              </p:cNvPr>
              <p:cNvSpPr txBox="1"/>
              <p:nvPr/>
            </p:nvSpPr>
            <p:spPr>
              <a:xfrm>
                <a:off x="1219200" y="2750292"/>
                <a:ext cx="163320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&lt;110,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&gt;0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&gt;110,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en-US" b="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2258AA-5654-494F-9EC3-04AE6D7D3F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750292"/>
                <a:ext cx="1633204" cy="553998"/>
              </a:xfrm>
              <a:prstGeom prst="rect">
                <a:avLst/>
              </a:prstGeom>
              <a:blipFill>
                <a:blip r:embed="rId6"/>
                <a:stretch>
                  <a:fillRect l="-2326" t="-2222" r="-5426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42B91C16-ADC7-564F-A62E-7B11FFC42566}"/>
              </a:ext>
            </a:extLst>
          </p:cNvPr>
          <p:cNvSpPr txBox="1"/>
          <p:nvPr/>
        </p:nvSpPr>
        <p:spPr>
          <a:xfrm>
            <a:off x="3149099" y="2842625"/>
            <a:ext cx="3421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Hence, 110 gives maximum 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2D1C2D-DD5C-6B4C-9F9E-A623F312BEA2}"/>
              </a:ext>
            </a:extLst>
          </p:cNvPr>
          <p:cNvSpPr txBox="1"/>
          <p:nvPr/>
        </p:nvSpPr>
        <p:spPr>
          <a:xfrm>
            <a:off x="197263" y="3598282"/>
            <a:ext cx="825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Since the question asked about the number of boxes and x represents thousand boxes,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4E6E3C-53EB-2140-9496-3099CA6C21D3}"/>
              </a:ext>
            </a:extLst>
          </p:cNvPr>
          <p:cNvSpPr txBox="1"/>
          <p:nvPr/>
        </p:nvSpPr>
        <p:spPr>
          <a:xfrm>
            <a:off x="228600" y="2363967"/>
            <a:ext cx="4296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Quick verification via </a:t>
            </a:r>
            <a:r>
              <a:rPr lang="en-US" dirty="0">
                <a:solidFill>
                  <a:srgbClr val="C00000"/>
                </a:solidFill>
              </a:rPr>
              <a:t>derivative substitution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B695EA-1C9C-D141-9B3E-A1A8A4AEA3EE}"/>
                  </a:ext>
                </a:extLst>
              </p:cNvPr>
              <p:cNvSpPr txBox="1"/>
              <p:nvPr/>
            </p:nvSpPr>
            <p:spPr>
              <a:xfrm>
                <a:off x="1600200" y="4123106"/>
                <a:ext cx="11653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110∗1000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0B695EA-1C9C-D141-9B3E-A1A8A4AEA3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4123106"/>
                <a:ext cx="1165384" cy="276999"/>
              </a:xfrm>
              <a:prstGeom prst="rect">
                <a:avLst/>
              </a:prstGeom>
              <a:blipFill>
                <a:blip r:embed="rId7"/>
                <a:stretch>
                  <a:fillRect l="-4348" r="-4348"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DEE03B6-7208-B14F-B328-5CAFCD45BA42}"/>
                  </a:ext>
                </a:extLst>
              </p:cNvPr>
              <p:cNvSpPr txBox="1"/>
              <p:nvPr/>
            </p:nvSpPr>
            <p:spPr>
              <a:xfrm>
                <a:off x="1205753" y="4603778"/>
                <a:ext cx="679070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𝑚𝑎𝑥𝑖𝑚𝑢𝑚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𝑝𝑟𝑜𝑓𝑖𝑡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𝑤𝑒𝑒𝑘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𝑐𝑎𝑛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𝑎𝑐h𝑖𝑒𝑣𝑒𝑑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𝟏𝟏𝟎𝟎𝟎𝟎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𝒃𝒐𝒙𝒆𝒔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DEE03B6-7208-B14F-B328-5CAFCD45BA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753" y="4603778"/>
                <a:ext cx="6790705" cy="276999"/>
              </a:xfrm>
              <a:prstGeom prst="rect">
                <a:avLst/>
              </a:prstGeom>
              <a:blipFill>
                <a:blip r:embed="rId8"/>
                <a:stretch>
                  <a:fillRect l="-561" t="-8696" r="-935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72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C0AB02-E52C-CD45-AEB1-2AA92C02926D}"/>
              </a:ext>
            </a:extLst>
          </p:cNvPr>
          <p:cNvSpPr txBox="1"/>
          <p:nvPr/>
        </p:nvSpPr>
        <p:spPr>
          <a:xfrm>
            <a:off x="76200" y="5715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Solution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E00273-CD65-0848-ABB1-02EB3F133A69}"/>
              </a:ext>
            </a:extLst>
          </p:cNvPr>
          <p:cNvSpPr txBox="1"/>
          <p:nvPr/>
        </p:nvSpPr>
        <p:spPr>
          <a:xfrm>
            <a:off x="304800" y="426482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d.) Finding the function (i.e. equation) from the derivative calls the indefinite integral approach, then solve the integration constant ”c” to complete the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C79AF20-4309-8142-8D1B-C0D1E03D394E}"/>
                  </a:ext>
                </a:extLst>
              </p:cNvPr>
              <p:cNvSpPr txBox="1"/>
              <p:nvPr/>
            </p:nvSpPr>
            <p:spPr>
              <a:xfrm>
                <a:off x="405755" y="1107551"/>
                <a:ext cx="1727845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𝑑𝑃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+220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C79AF20-4309-8142-8D1B-C0D1E03D39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755" y="1107551"/>
                <a:ext cx="1727845" cy="525913"/>
              </a:xfrm>
              <a:prstGeom prst="rect">
                <a:avLst/>
              </a:prstGeom>
              <a:blipFill>
                <a:blip r:embed="rId3"/>
                <a:stretch>
                  <a:fillRect l="-3676" t="-4762" r="-2941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Arrow 4">
            <a:extLst>
              <a:ext uri="{FF2B5EF4-FFF2-40B4-BE49-F238E27FC236}">
                <a16:creationId xmlns:a16="http://schemas.microsoft.com/office/drawing/2014/main" id="{B5B2C49D-6A0A-F64D-9CD5-F7AB941588B8}"/>
              </a:ext>
            </a:extLst>
          </p:cNvPr>
          <p:cNvSpPr/>
          <p:nvPr/>
        </p:nvSpPr>
        <p:spPr>
          <a:xfrm>
            <a:off x="2286000" y="1263918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53D6127-F929-464D-AB02-C39AC7DC6F2D}"/>
                  </a:ext>
                </a:extLst>
              </p:cNvPr>
              <p:cNvSpPr txBox="1"/>
              <p:nvPr/>
            </p:nvSpPr>
            <p:spPr>
              <a:xfrm>
                <a:off x="2819400" y="1215519"/>
                <a:ext cx="223420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+220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53D6127-F929-464D-AB02-C39AC7DC6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1215519"/>
                <a:ext cx="2234201" cy="276999"/>
              </a:xfrm>
              <a:prstGeom prst="rect">
                <a:avLst/>
              </a:prstGeom>
              <a:blipFill>
                <a:blip r:embed="rId4"/>
                <a:stretch>
                  <a:fillRect l="-2841" t="-4348" r="-2273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ight Arrow 6">
            <a:extLst>
              <a:ext uri="{FF2B5EF4-FFF2-40B4-BE49-F238E27FC236}">
                <a16:creationId xmlns:a16="http://schemas.microsoft.com/office/drawing/2014/main" id="{D0D3B754-C397-1248-A425-B88768096F97}"/>
              </a:ext>
            </a:extLst>
          </p:cNvPr>
          <p:cNvSpPr/>
          <p:nvPr/>
        </p:nvSpPr>
        <p:spPr>
          <a:xfrm>
            <a:off x="5322542" y="1256207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023629-6F91-C84A-BF7D-933C20564C61}"/>
                  </a:ext>
                </a:extLst>
              </p:cNvPr>
              <p:cNvSpPr txBox="1"/>
              <p:nvPr/>
            </p:nvSpPr>
            <p:spPr>
              <a:xfrm>
                <a:off x="5739401" y="1072813"/>
                <a:ext cx="2645083" cy="726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+220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023629-6F91-C84A-BF7D-933C20564C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9401" y="1072813"/>
                <a:ext cx="2645083" cy="726481"/>
              </a:xfrm>
              <a:prstGeom prst="rect">
                <a:avLst/>
              </a:prstGeom>
              <a:blipFill>
                <a:blip r:embed="rId5"/>
                <a:stretch>
                  <a:fillRect l="-36538" t="-153448" r="-1923" b="-218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35C7BFC-C442-9744-BF29-8B92976398C8}"/>
                  </a:ext>
                </a:extLst>
              </p:cNvPr>
              <p:cNvSpPr txBox="1"/>
              <p:nvPr/>
            </p:nvSpPr>
            <p:spPr>
              <a:xfrm>
                <a:off x="1923223" y="1683623"/>
                <a:ext cx="3047757" cy="7264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 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220 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35C7BFC-C442-9744-BF29-8B9297639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223" y="1683623"/>
                <a:ext cx="3047757" cy="726481"/>
              </a:xfrm>
              <a:prstGeom prst="rect">
                <a:avLst/>
              </a:prstGeom>
              <a:blipFill>
                <a:blip r:embed="rId6"/>
                <a:stretch>
                  <a:fillRect l="-6224" t="-153448" r="-1245" b="-218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AD387E7-7D19-F645-BBEB-62F1EAC6F4DB}"/>
                  </a:ext>
                </a:extLst>
              </p:cNvPr>
              <p:cNvSpPr txBox="1"/>
              <p:nvPr/>
            </p:nvSpPr>
            <p:spPr>
              <a:xfrm>
                <a:off x="1915252" y="2347714"/>
                <a:ext cx="2914580" cy="4380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)=−2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1+1</m:t>
                                </m:r>
                              </m:sup>
                            </m:sSup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1+1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+220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AD387E7-7D19-F645-BBEB-62F1EAC6F4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5252" y="2347714"/>
                <a:ext cx="2914580" cy="438069"/>
              </a:xfrm>
              <a:prstGeom prst="rect">
                <a:avLst/>
              </a:prstGeom>
              <a:blipFill>
                <a:blip r:embed="rId7"/>
                <a:stretch>
                  <a:fillRect l="-2597" r="-866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13F344E-188B-5445-9440-87A9A56ACFA6}"/>
                  </a:ext>
                </a:extLst>
              </p:cNvPr>
              <p:cNvSpPr txBox="1"/>
              <p:nvPr/>
            </p:nvSpPr>
            <p:spPr>
              <a:xfrm>
                <a:off x="1915252" y="2905319"/>
                <a:ext cx="2728632" cy="4387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)=−2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+220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13F344E-188B-5445-9440-87A9A56ACF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5252" y="2905319"/>
                <a:ext cx="2728632" cy="438710"/>
              </a:xfrm>
              <a:prstGeom prst="rect">
                <a:avLst/>
              </a:prstGeom>
              <a:blipFill>
                <a:blip r:embed="rId8"/>
                <a:stretch>
                  <a:fillRect l="-2778" r="-926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A6557C-B56C-7E4B-AC11-D9198578E6C1}"/>
                  </a:ext>
                </a:extLst>
              </p:cNvPr>
              <p:cNvSpPr txBox="1"/>
              <p:nvPr/>
            </p:nvSpPr>
            <p:spPr>
              <a:xfrm>
                <a:off x="1923223" y="3479957"/>
                <a:ext cx="24215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)=−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4A6557C-B56C-7E4B-AC11-D9198578E6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223" y="3479957"/>
                <a:ext cx="2421560" cy="276999"/>
              </a:xfrm>
              <a:prstGeom prst="rect">
                <a:avLst/>
              </a:prstGeom>
              <a:blipFill>
                <a:blip r:embed="rId9"/>
                <a:stretch>
                  <a:fillRect l="-3646" t="-4545" r="-1042" b="-36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15C9C233-52C6-2C40-9B80-89F875B84713}"/>
              </a:ext>
            </a:extLst>
          </p:cNvPr>
          <p:cNvSpPr txBox="1"/>
          <p:nvPr/>
        </p:nvSpPr>
        <p:spPr>
          <a:xfrm>
            <a:off x="202719" y="3851283"/>
            <a:ext cx="450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P= 1700 when x= 20 (20000 boxes), solve for 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F32A53E-5109-CD40-A96D-43EE8351B56D}"/>
                  </a:ext>
                </a:extLst>
              </p:cNvPr>
              <p:cNvSpPr txBox="1"/>
              <p:nvPr/>
            </p:nvSpPr>
            <p:spPr>
              <a:xfrm>
                <a:off x="878315" y="4269890"/>
                <a:ext cx="31202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1700=−</m:t>
                    </m:r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+220 (20)+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F32A53E-5109-CD40-A96D-43EE8351B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315" y="4269890"/>
                <a:ext cx="3120278" cy="276999"/>
              </a:xfrm>
              <a:prstGeom prst="rect">
                <a:avLst/>
              </a:prstGeom>
              <a:blipFill>
                <a:blip r:embed="rId10"/>
                <a:stretch>
                  <a:fillRect l="-2846" t="-26087" r="-813" b="-47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A4BE3C6-D85A-F84F-A5CB-C04E69D3DAF8}"/>
                  </a:ext>
                </a:extLst>
              </p:cNvPr>
              <p:cNvSpPr txBox="1"/>
              <p:nvPr/>
            </p:nvSpPr>
            <p:spPr>
              <a:xfrm>
                <a:off x="878315" y="4589369"/>
                <a:ext cx="260257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1700=−400+4400+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A4BE3C6-D85A-F84F-A5CB-C04E69D3DA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315" y="4589369"/>
                <a:ext cx="2602572" cy="276999"/>
              </a:xfrm>
              <a:prstGeom prst="rect">
                <a:avLst/>
              </a:prstGeom>
              <a:blipFill>
                <a:blip r:embed="rId11"/>
                <a:stretch>
                  <a:fillRect l="-1942" r="-485"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FC6CBDF-5A28-554C-86A7-9712D4249B9E}"/>
                  </a:ext>
                </a:extLst>
              </p:cNvPr>
              <p:cNvSpPr txBox="1"/>
              <p:nvPr/>
            </p:nvSpPr>
            <p:spPr>
              <a:xfrm>
                <a:off x="1269677" y="4845972"/>
                <a:ext cx="115345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=−2300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FC6CBDF-5A28-554C-86A7-9712D4249B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677" y="4845972"/>
                <a:ext cx="1153457" cy="276999"/>
              </a:xfrm>
              <a:prstGeom prst="rect">
                <a:avLst/>
              </a:prstGeom>
              <a:blipFill>
                <a:blip r:embed="rId12"/>
                <a:stretch>
                  <a:fillRect l="-2174" r="-4348"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FE93679-9D95-234F-ADD9-A85BA3750DB1}"/>
                  </a:ext>
                </a:extLst>
              </p:cNvPr>
              <p:cNvSpPr txBox="1"/>
              <p:nvPr/>
            </p:nvSpPr>
            <p:spPr>
              <a:xfrm>
                <a:off x="5609653" y="4619625"/>
                <a:ext cx="2904578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)=−</m:t>
                    </m:r>
                  </m:oMath>
                </a14:m>
                <a:r>
                  <a:rPr lang="en-US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𝟐𝟐𝟎</m:t>
                    </m:r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𝟐𝟑𝟎𝟎</m:t>
                    </m:r>
                  </m:oMath>
                </a14:m>
                <a:endParaRPr lang="en-US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FE93679-9D95-234F-ADD9-A85BA3750D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9653" y="4619625"/>
                <a:ext cx="2904578" cy="283219"/>
              </a:xfrm>
              <a:prstGeom prst="rect">
                <a:avLst/>
              </a:prstGeom>
              <a:blipFill>
                <a:blip r:embed="rId13"/>
                <a:stretch>
                  <a:fillRect l="-2609" t="-4348" r="-1739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C3CF6E92-12D7-9D42-9172-8414262A51E0}"/>
              </a:ext>
            </a:extLst>
          </p:cNvPr>
          <p:cNvSpPr txBox="1"/>
          <p:nvPr/>
        </p:nvSpPr>
        <p:spPr>
          <a:xfrm>
            <a:off x="5053601" y="4177557"/>
            <a:ext cx="2559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complete function is,</a:t>
            </a:r>
          </a:p>
        </p:txBody>
      </p:sp>
    </p:spTree>
    <p:extLst>
      <p:ext uri="{BB962C8B-B14F-4D97-AF65-F5344CB8AC3E}">
        <p14:creationId xmlns:p14="http://schemas.microsoft.com/office/powerpoint/2010/main" val="1596457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C38994-5A8C-564E-ABF7-AC4F132708E2}"/>
              </a:ext>
            </a:extLst>
          </p:cNvPr>
          <p:cNvSpPr txBox="1"/>
          <p:nvPr/>
        </p:nvSpPr>
        <p:spPr>
          <a:xfrm>
            <a:off x="304801" y="28575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e.) The least number of boxes required to make a profit can be solved by equating the profit function to 0 and solve for 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1F2DEF4-6B00-2E48-B44D-B8E3BD38017D}"/>
                  </a:ext>
                </a:extLst>
              </p:cNvPr>
              <p:cNvSpPr txBox="1"/>
              <p:nvPr/>
            </p:nvSpPr>
            <p:spPr>
              <a:xfrm>
                <a:off x="914400" y="955634"/>
                <a:ext cx="2904578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)=−</m:t>
                    </m:r>
                  </m:oMath>
                </a14:m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+220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−2300</m:t>
                    </m:r>
                  </m:oMath>
                </a14:m>
                <a:endPara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1F2DEF4-6B00-2E48-B44D-B8E3BD3801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955634"/>
                <a:ext cx="2904578" cy="283219"/>
              </a:xfrm>
              <a:prstGeom prst="rect">
                <a:avLst/>
              </a:prstGeom>
              <a:blipFill>
                <a:blip r:embed="rId2"/>
                <a:stretch>
                  <a:fillRect l="-3057" t="-4348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F88CAE-39DD-CD4F-8F71-141184568374}"/>
                  </a:ext>
                </a:extLst>
              </p:cNvPr>
              <p:cNvSpPr txBox="1"/>
              <p:nvPr/>
            </p:nvSpPr>
            <p:spPr>
              <a:xfrm>
                <a:off x="990600" y="1352550"/>
                <a:ext cx="24785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+220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−2300=0</m:t>
                    </m:r>
                  </m:oMath>
                </a14:m>
                <a:endParaRPr lang="en-US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F88CAE-39DD-CD4F-8F71-1411845683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352550"/>
                <a:ext cx="2478564" cy="276999"/>
              </a:xfrm>
              <a:prstGeom prst="rect">
                <a:avLst/>
              </a:prstGeom>
              <a:blipFill>
                <a:blip r:embed="rId3"/>
                <a:stretch>
                  <a:fillRect l="-2041" t="-4348" r="-2041"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978E91B-9ADE-3147-9A87-1179E4113596}"/>
              </a:ext>
            </a:extLst>
          </p:cNvPr>
          <p:cNvSpPr txBox="1"/>
          <p:nvPr/>
        </p:nvSpPr>
        <p:spPr>
          <a:xfrm>
            <a:off x="3818978" y="1306383"/>
            <a:ext cx="3064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(Solve for the roots using GDC)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C01C867-E36E-4541-B66B-1F100541FECA}"/>
                  </a:ext>
                </a:extLst>
              </p:cNvPr>
              <p:cNvSpPr txBox="1"/>
              <p:nvPr/>
            </p:nvSpPr>
            <p:spPr>
              <a:xfrm>
                <a:off x="1669190" y="1880901"/>
                <a:ext cx="139499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=11.0051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C01C867-E36E-4541-B66B-1F100541F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9190" y="1880901"/>
                <a:ext cx="1394997" cy="276999"/>
              </a:xfrm>
              <a:prstGeom prst="rect">
                <a:avLst/>
              </a:prstGeom>
              <a:blipFill>
                <a:blip r:embed="rId4"/>
                <a:stretch>
                  <a:fillRect l="-1802" r="-3604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979FED0-8190-8945-8EDC-D86BE7A1DEE7}"/>
                  </a:ext>
                </a:extLst>
              </p:cNvPr>
              <p:cNvSpPr txBox="1"/>
              <p:nvPr/>
            </p:nvSpPr>
            <p:spPr>
              <a:xfrm>
                <a:off x="3478129" y="1880900"/>
                <a:ext cx="140032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=208.995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979FED0-8190-8945-8EDC-D86BE7A1D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129" y="1880900"/>
                <a:ext cx="1400320" cy="276999"/>
              </a:xfrm>
              <a:prstGeom prst="rect">
                <a:avLst/>
              </a:prstGeom>
              <a:blipFill>
                <a:blip r:embed="rId5"/>
                <a:stretch>
                  <a:fillRect l="-2727" r="-4545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8CE737C2-E124-A743-AF7D-6B8BC83FE548}"/>
              </a:ext>
            </a:extLst>
          </p:cNvPr>
          <p:cNvSpPr txBox="1"/>
          <p:nvPr/>
        </p:nvSpPr>
        <p:spPr>
          <a:xfrm>
            <a:off x="381000" y="2266950"/>
            <a:ext cx="868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Between the two values of x, 208.995 does not make sense since we know in part c that the maximum profit can be achieved at x = 110. Hence, 11.0051 would be a better candidate for the least number of boxes to make a profit.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E3075C-CA82-4D45-97B9-8DEDE669CBE1}"/>
              </a:ext>
            </a:extLst>
          </p:cNvPr>
          <p:cNvSpPr txBox="1"/>
          <p:nvPr/>
        </p:nvSpPr>
        <p:spPr>
          <a:xfrm>
            <a:off x="533400" y="3333750"/>
            <a:ext cx="3469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Since x represents thousand boxes,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E47DA7-DBCA-7A43-BC91-1A0236BD703F}"/>
                  </a:ext>
                </a:extLst>
              </p:cNvPr>
              <p:cNvSpPr txBox="1"/>
              <p:nvPr/>
            </p:nvSpPr>
            <p:spPr>
              <a:xfrm>
                <a:off x="1524000" y="3742298"/>
                <a:ext cx="46989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𝑛𝑢𝑚𝑏𝑒𝑟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𝑏𝑜𝑥𝑒𝑠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=11.0051∗1000=11, 005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E47DA7-DBCA-7A43-BC91-1A0236BD7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3742298"/>
                <a:ext cx="4698915" cy="276999"/>
              </a:xfrm>
              <a:prstGeom prst="rect">
                <a:avLst/>
              </a:prstGeom>
              <a:blipFill>
                <a:blip r:embed="rId6"/>
                <a:stretch>
                  <a:fillRect l="-809" t="-8696" r="-539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C9A5FFDA-4B8A-8247-8F20-65F35074E0CE}"/>
              </a:ext>
            </a:extLst>
          </p:cNvPr>
          <p:cNvSpPr txBox="1"/>
          <p:nvPr/>
        </p:nvSpPr>
        <p:spPr>
          <a:xfrm>
            <a:off x="685801" y="4058514"/>
            <a:ext cx="8077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But the question requires us to make a profit, adopting 11,005 would only give zero based on the roots. Hence,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6421CC9-BAE6-BD47-930B-99F5E6ED2EBB}"/>
                  </a:ext>
                </a:extLst>
              </p:cNvPr>
              <p:cNvSpPr txBox="1"/>
              <p:nvPr/>
            </p:nvSpPr>
            <p:spPr>
              <a:xfrm>
                <a:off x="1295400" y="4704845"/>
                <a:ext cx="614328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𝑙𝑒𝑎𝑠𝑡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𝑛𝑢𝑚𝑏𝑒𝑟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𝑏𝑜𝑥𝑒𝑠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𝑡𝑜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𝑚𝑎𝑘𝑒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𝑝𝑟𝑜𝑓𝑖𝑡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𝟎𝟎𝟔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𝒃𝒐𝒙𝒆𝒔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6421CC9-BAE6-BD47-930B-99F5E6ED2E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704845"/>
                <a:ext cx="6143285" cy="276999"/>
              </a:xfrm>
              <a:prstGeom prst="rect">
                <a:avLst/>
              </a:prstGeom>
              <a:blipFill>
                <a:blip r:embed="rId7"/>
                <a:stretch>
                  <a:fillRect l="-620" t="-8696" r="-413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3176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16128</TotalTime>
  <Words>543</Words>
  <Application>Microsoft Macintosh PowerPoint</Application>
  <PresentationFormat>On-screen Show (16:9)</PresentationFormat>
  <Paragraphs>67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11: Parallel and Perp</dc:title>
  <cp:lastModifiedBy>Microsoft Office User</cp:lastModifiedBy>
  <cp:revision>2087</cp:revision>
  <dcterms:created xsi:type="dcterms:W3CDTF">2022-04-01T05:12:45Z</dcterms:created>
  <dcterms:modified xsi:type="dcterms:W3CDTF">2023-03-18T12:27:58Z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