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7" r:id="rId9"/>
    <p:sldId id="264" r:id="rId10"/>
    <p:sldId id="269" r:id="rId11"/>
    <p:sldId id="268" r:id="rId12"/>
    <p:sldId id="265" r:id="rId13"/>
    <p:sldId id="266" r:id="rId14"/>
    <p:sldId id="274" r:id="rId15"/>
    <p:sldId id="277" r:id="rId16"/>
    <p:sldId id="279" r:id="rId17"/>
    <p:sldId id="280" r:id="rId18"/>
    <p:sldId id="278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143E-CB05-FFD6-E840-A24CB548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68CE6-57B6-5963-18E9-E910B9E5B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8173-A309-91DA-2BE9-4D19C01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6E86F-B61E-F85D-F62C-C7488C85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021D-AA9E-6C27-F803-B2DCAD8D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29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63B1-22A8-A283-D27E-1009A0CC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1CE48-5B30-68EA-3D31-B7675CCE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E5F33-7496-3062-F820-AEC28EBB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80EBB-C54F-2B02-6F71-C3CA80F4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FEF96-C684-08F5-F90F-F1946CAE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36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162EC-9994-BA6A-2BD7-920C8CD35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ADF78-3E98-BD4F-D719-5B1FE1205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B749-0622-D3CB-655D-16D16775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88C77-4D42-BA06-F8C3-3E3EE4AF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A032B-2DB5-FC69-1A0A-791D9513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27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D34C9-5662-BADA-B203-E9505545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6961-7E4F-33A9-943A-4B1C576A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AACCD-DF95-37B2-D57E-70E6D459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1E0F1-3EC2-57EF-CE07-B3C67FFA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6412B-E30C-4EAD-4445-22E1D477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05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8173-1DAB-8F88-A61A-A677F51C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6665D-25D3-1103-4548-DE9DCA5D2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6F877-EFFB-88BF-1FE2-E5E277C6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79177-26BC-E5B5-276F-FA4B1939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5931F-550C-83DA-9D22-6030D54C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30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8A83-DC86-0D7C-A085-665A95D0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6E1E-F674-0E64-033B-87789B232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6F301-31B0-D861-1D32-7B8A4BD7E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8EDC3-E9F1-F743-549D-2E04971E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A832F-FB2E-C226-3E5B-944DB386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495A6-0C95-1B66-13DB-552E943C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6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B39F-2C3F-18CD-D5D4-2A972EEF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7CA54-4735-4A24-FBA9-D7D963F99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740E2-6FBB-147C-F02A-4A8D569DB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589C1-5507-ED5C-ADE6-AF0B2654B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3BEC8-F2D7-3EC6-5CB3-E3F118C33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408CF-FFE6-F171-0BDA-95915F59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B23D1-06BB-2C79-2A12-D557AD96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43B5E-3F9C-0E62-37A3-32EFBC91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5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F4A3-67A4-A65D-7A5C-C2611B9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5CEAB-32AA-7E5C-BF02-DE44FF3E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2529A-2919-3934-5971-823256B2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7BB2E-DB23-1BE8-6EE7-4292A3DB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38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A1639-85AB-9A27-A68C-7BA4801F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5FDF0-8DB3-23D3-2173-B55BA05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8AE97-286D-45AC-7DDD-57EF00C7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4C38-2AA0-3BCB-9DD7-93973087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DF8F1-26B1-4293-7694-01BC0F50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536F3-FD06-31A8-6699-813594C7A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7535E-7DF6-02E6-DBA2-F4A89687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E506E-0891-2C4E-41A0-356201EE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8661A-1BAE-BF21-4E4D-91909349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5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5EAA-2B1B-2CC2-9C63-59F5B27B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1DD93-88A3-CDD3-129B-7CC3D7577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0C68F-91E7-EFA3-CF61-B9EB6A056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39BFF-ED6B-20D2-C756-877E7C52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86005-7693-D196-6927-DBC99EA7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63EEE-AB68-9862-C98F-F22BB74C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66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C29F8-BF2F-867A-2AE1-91F8BEC0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DA73E-301D-3C47-FD56-5902EECF8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F1DB-58EE-D481-FD2F-742D11C17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3B65C-A8B5-4152-A74D-10516E4F9DFA}" type="datetimeFigureOut">
              <a:rPr lang="en-IN" smtClean="0"/>
              <a:t>16-03-2026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8EC9E-3087-BCB0-CCCB-CAC244231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D4269-364B-276C-1DD4-A08B8BF27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7A6B-967C-4525-989A-7506BB4DF0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9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F90B8-D194-DDBB-5342-69AFB29F6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C9842-2EC8-576D-92DF-34253F1A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65"/>
            <a:ext cx="12192000" cy="64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5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C31162-ADDF-2F27-BEA4-30DED634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  <a:latin typeface="Algerian" panose="04020705040A02060702" pitchFamily="82" charset="0"/>
              </a:rPr>
              <a:t> ALICE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341588-0A91-3539-3C7F-1EF345B81B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9412" y="2301339"/>
            <a:ext cx="11433175" cy="2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3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583"/>
          <a:stretch>
            <a:fillRect/>
          </a:stretch>
        </p:blipFill>
        <p:spPr>
          <a:xfrm>
            <a:off x="0" y="49123"/>
            <a:ext cx="12192000" cy="6557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676"/>
          <a:stretch>
            <a:fillRect/>
          </a:stretch>
        </p:blipFill>
        <p:spPr>
          <a:xfrm>
            <a:off x="0" y="79945"/>
            <a:ext cx="12192000" cy="66188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E1DD0CBD-8B0E-B6C5-B064-26A7D18AD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C098C-79A1-94FB-2A1F-7BF88E94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BC6F-93DC-9A3E-27FC-053043EB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 dirty="0"/>
              <a:t>Income Statement 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E74D3-AA9F-BD0B-1C9C-0534922F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286"/>
            <a:ext cx="10515600" cy="546071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IN" b="1" dirty="0"/>
              <a:t>Calculate Net Sales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Sales Revenue − Sales Returns − Sales Discounts</a:t>
            </a:r>
          </a:p>
          <a:p>
            <a:pPr marL="0" indent="0">
              <a:buNone/>
            </a:pPr>
            <a:r>
              <a:rPr lang="en-US" b="1" dirty="0"/>
              <a:t>2) Calculate Cost of Good Sold</a:t>
            </a:r>
            <a:endParaRPr lang="en-IN" b="1" dirty="0"/>
          </a:p>
          <a:p>
            <a:r>
              <a:rPr lang="en-IN" dirty="0"/>
              <a:t>=&gt;</a:t>
            </a:r>
            <a:r>
              <a:rPr lang="en-US" dirty="0"/>
              <a:t>Beginning Inventory +Purchases +Freight-in  </a:t>
            </a:r>
            <a:r>
              <a:rPr lang="en-US" sz="4000" b="1" dirty="0"/>
              <a:t>-</a:t>
            </a:r>
            <a:r>
              <a:rPr lang="en-US" dirty="0"/>
              <a:t> Purchase Returns</a:t>
            </a:r>
            <a:br>
              <a:rPr lang="en-US" dirty="0"/>
            </a:br>
            <a:r>
              <a:rPr lang="en-US" dirty="0"/>
              <a:t>− Purchase Discounts</a:t>
            </a:r>
          </a:p>
          <a:p>
            <a:pPr marL="0" indent="0">
              <a:buNone/>
            </a:pPr>
            <a:r>
              <a:rPr lang="en-US" b="1" dirty="0"/>
              <a:t>3)  Calculate Gross Profit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Net Sales- Cost of Goods Sold</a:t>
            </a:r>
          </a:p>
          <a:p>
            <a:pPr marL="0" indent="0">
              <a:buNone/>
            </a:pPr>
            <a:r>
              <a:rPr lang="en-US" b="1" dirty="0"/>
              <a:t>4) Calculate Operating Income </a:t>
            </a:r>
          </a:p>
          <a:p>
            <a:pPr marL="0" indent="0">
              <a:buNone/>
            </a:pPr>
            <a:r>
              <a:rPr lang="en-US" dirty="0"/>
              <a:t>=&gt; Gross Profit - </a:t>
            </a:r>
            <a:r>
              <a:rPr lang="en-IN" dirty="0"/>
              <a:t>Operating Expenses(</a:t>
            </a:r>
            <a:r>
              <a:rPr lang="en-IN" dirty="0" err="1"/>
              <a:t>Selling+Admin</a:t>
            </a:r>
            <a:r>
              <a:rPr lang="en-IN" dirty="0"/>
              <a:t>)</a:t>
            </a:r>
          </a:p>
          <a:p>
            <a:pPr marL="0" indent="0">
              <a:buNone/>
            </a:pPr>
            <a:r>
              <a:rPr lang="en-IN" b="1" dirty="0"/>
              <a:t>5) Net Income</a:t>
            </a:r>
          </a:p>
          <a:p>
            <a:pPr marL="0" indent="0">
              <a:buNone/>
            </a:pPr>
            <a:r>
              <a:rPr lang="en-IN" dirty="0"/>
              <a:t>=&gt; Operating Income + other Income – Other expense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nerated image">
            <a:extLst>
              <a:ext uri="{FF2B5EF4-FFF2-40B4-BE49-F238E27FC236}">
                <a16:creationId xmlns:a16="http://schemas.microsoft.com/office/drawing/2014/main" id="{9A73FDBC-58BF-4EA0-DFCA-574CB4121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72AAC-D22B-68D0-812B-6EE38142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9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4E07B-C846-8E6D-83EF-8F27F98B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3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E7271-A288-BBFE-EA16-E7A1E6BFE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7871-303C-9342-B4E0-B65DCE8E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 dirty="0"/>
              <a:t>Balance Sheet 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C9650-105F-DF4E-5315-5738D26E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286"/>
            <a:ext cx="10515600" cy="546071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IN" b="1" dirty="0"/>
              <a:t>Calculate Total Assets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Current Assets + Non- Current Assets</a:t>
            </a:r>
          </a:p>
          <a:p>
            <a:pPr marL="0" indent="0">
              <a:buNone/>
            </a:pPr>
            <a:r>
              <a:rPr lang="en-US" b="1" dirty="0"/>
              <a:t>2) Calculate Liabilities</a:t>
            </a:r>
          </a:p>
          <a:p>
            <a:pPr marL="0" indent="0">
              <a:buNone/>
            </a:pPr>
            <a:r>
              <a:rPr lang="en-IN" dirty="0"/>
              <a:t>=&gt;</a:t>
            </a:r>
            <a:r>
              <a:rPr lang="en-US" dirty="0"/>
              <a:t>Current Liabilities + Non- Current Liabilities</a:t>
            </a:r>
            <a:endParaRPr lang="en-IN" dirty="0"/>
          </a:p>
          <a:p>
            <a:pPr marL="514350" indent="-514350">
              <a:buAutoNum type="arabicParenR" startAt="3"/>
            </a:pPr>
            <a:r>
              <a:rPr lang="en-US" b="1" dirty="0"/>
              <a:t>Calculate Capital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dirty="0"/>
              <a:t>=&gt; Opening Capital + Net Income( profit) - Drawings</a:t>
            </a:r>
            <a:endParaRPr lang="en-IN" dirty="0"/>
          </a:p>
          <a:p>
            <a:pPr marL="0" indent="0">
              <a:buNone/>
            </a:pPr>
            <a:r>
              <a:rPr lang="en-IN" b="1" dirty="0"/>
              <a:t>4) ASSETS= LIABILITIES+CAPITAL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6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CF50-679D-0D00-C254-D7EED13C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09CD-7481-C62D-34DA-E3BF3614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 dirty="0"/>
              <a:t>Acknowledgement of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8D44B-49A7-4AFE-0D13-995A33B9E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216" y="1972441"/>
            <a:ext cx="10515600" cy="1787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This presentation includes selected images and concepts adapted from textbooks and educational resources to support student understanding. All rights and credit belong to the respective authors and publishers.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2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0FD9EA-7C4D-8207-47A3-100841104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18"/>
            <a:ext cx="12192000" cy="67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4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692162-82D1-4816-2CCE-962608EB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86"/>
          <a:stretch>
            <a:fillRect/>
          </a:stretch>
        </p:blipFill>
        <p:spPr>
          <a:xfrm>
            <a:off x="0" y="1"/>
            <a:ext cx="12192000" cy="676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DE8F5B-8221-DEC2-B7B3-5140D0AC7C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69"/>
          <a:stretch>
            <a:fillRect/>
          </a:stretch>
        </p:blipFill>
        <p:spPr>
          <a:xfrm>
            <a:off x="614704" y="143961"/>
            <a:ext cx="10962591" cy="65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9AD19-AFF4-93C8-3799-EEDD03B4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394"/>
            <a:ext cx="12070881" cy="61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1164E-15AC-99EA-D03E-294F92DD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56"/>
          <a:stretch>
            <a:fillRect/>
          </a:stretch>
        </p:blipFill>
        <p:spPr>
          <a:xfrm>
            <a:off x="0" y="129449"/>
            <a:ext cx="12192000" cy="62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0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79"/>
          <a:stretch>
            <a:fillRect/>
          </a:stretch>
        </p:blipFill>
        <p:spPr>
          <a:xfrm>
            <a:off x="0" y="69671"/>
            <a:ext cx="12192000" cy="65982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CD823-4DAF-1D35-D92F-4C30FC8E4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581"/>
            <a:ext cx="12192000" cy="64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7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187"/>
          <a:stretch>
            <a:fillRect/>
          </a:stretch>
        </p:blipFill>
        <p:spPr>
          <a:xfrm>
            <a:off x="0" y="49123"/>
            <a:ext cx="12192000" cy="65160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158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ALICE</vt:lpstr>
      <vt:lpstr>PowerPoint Presentation</vt:lpstr>
      <vt:lpstr>PowerPoint Presentation</vt:lpstr>
      <vt:lpstr>PowerPoint Presentation</vt:lpstr>
      <vt:lpstr>Income Statement Step by Step</vt:lpstr>
      <vt:lpstr>PowerPoint Presentation</vt:lpstr>
      <vt:lpstr>PowerPoint Presentation</vt:lpstr>
      <vt:lpstr>Balance Sheet Step by Step</vt:lpstr>
      <vt:lpstr>Acknowledgement of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Sharon Jose</dc:creator>
  <cp:lastModifiedBy>Sharon Jose</cp:lastModifiedBy>
  <cp:revision>51</cp:revision>
  <dcterms:created xsi:type="dcterms:W3CDTF">2026-03-07T07:44:02Z</dcterms:created>
  <dcterms:modified xsi:type="dcterms:W3CDTF">2026-03-16T05:14:09Z</dcterms:modified>
</cp:coreProperties>
</file>