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3"/>
  </p:handoutMasterIdLst>
  <p:sldIdLst>
    <p:sldId id="256" r:id="rId2"/>
    <p:sldId id="257" r:id="rId3"/>
    <p:sldId id="258" r:id="rId4"/>
    <p:sldId id="319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8" r:id="rId15"/>
    <p:sldId id="269" r:id="rId16"/>
    <p:sldId id="270" r:id="rId17"/>
    <p:sldId id="309" r:id="rId18"/>
    <p:sldId id="271" r:id="rId19"/>
    <p:sldId id="272" r:id="rId20"/>
    <p:sldId id="273" r:id="rId21"/>
    <p:sldId id="276" r:id="rId22"/>
    <p:sldId id="274" r:id="rId23"/>
    <p:sldId id="275" r:id="rId24"/>
    <p:sldId id="277" r:id="rId25"/>
    <p:sldId id="278" r:id="rId26"/>
    <p:sldId id="279" r:id="rId27"/>
    <p:sldId id="280" r:id="rId28"/>
    <p:sldId id="291" r:id="rId29"/>
    <p:sldId id="281" r:id="rId30"/>
    <p:sldId id="287" r:id="rId31"/>
    <p:sldId id="288" r:id="rId32"/>
    <p:sldId id="289" r:id="rId33"/>
    <p:sldId id="290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80"/>
  </p:normalViewPr>
  <p:slideViewPr>
    <p:cSldViewPr snapToGrid="0">
      <p:cViewPr varScale="1">
        <p:scale>
          <a:sx n="115" d="100"/>
          <a:sy n="115" d="100"/>
        </p:scale>
        <p:origin x="146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D6070-0B96-4284-9044-BE0E15E1B4F0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40961-4C4F-46F2-B7D8-527272063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7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ED58-5D49-4204-97DC-86462D7887EB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DE26-1A6D-4A26-99E5-532625A43E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ED58-5D49-4204-97DC-86462D7887EB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DE26-1A6D-4A26-99E5-532625A43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ED58-5D49-4204-97DC-86462D7887EB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DE26-1A6D-4A26-99E5-532625A43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ED58-5D49-4204-97DC-86462D7887EB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DE26-1A6D-4A26-99E5-532625A43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ED58-5D49-4204-97DC-86462D7887EB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DE26-1A6D-4A26-99E5-532625A43E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ED58-5D49-4204-97DC-86462D7887EB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DE26-1A6D-4A26-99E5-532625A43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ED58-5D49-4204-97DC-86462D7887EB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DE26-1A6D-4A26-99E5-532625A43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ED58-5D49-4204-97DC-86462D7887EB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DE26-1A6D-4A26-99E5-532625A43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ED58-5D49-4204-97DC-86462D7887EB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DE26-1A6D-4A26-99E5-532625A43E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ED58-5D49-4204-97DC-86462D7887EB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DE26-1A6D-4A26-99E5-532625A43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ED58-5D49-4204-97DC-86462D7887EB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DE26-1A6D-4A26-99E5-532625A43E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77CED58-5D49-4204-97DC-86462D7887EB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10DE26-1A6D-4A26-99E5-532625A43E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n.wikipedia.org/wiki/Ligan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Coordination Chemistry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Lewis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 metal ion or atom surrounded by a set of ions or molecules (</a:t>
            </a:r>
            <a:r>
              <a:rPr lang="en-US" dirty="0" err="1"/>
              <a:t>ligands</a:t>
            </a:r>
            <a:r>
              <a:rPr lang="en-US" dirty="0"/>
              <a:t>)</a:t>
            </a:r>
          </a:p>
          <a:p>
            <a:r>
              <a:rPr lang="en-US" dirty="0"/>
              <a:t>2-electron coordinate covalent (dative) interaction</a:t>
            </a:r>
          </a:p>
          <a:p>
            <a:r>
              <a:rPr lang="en-US" dirty="0" err="1"/>
              <a:t>Ligands</a:t>
            </a:r>
            <a:r>
              <a:rPr lang="en-US" dirty="0"/>
              <a:t> must possess lone pairs</a:t>
            </a:r>
          </a:p>
          <a:p>
            <a:r>
              <a:rPr lang="en-US" dirty="0"/>
              <a:t>:NH</a:t>
            </a:r>
            <a:r>
              <a:rPr lang="en-US" baseline="-25000" dirty="0"/>
              <a:t>3</a:t>
            </a:r>
            <a:r>
              <a:rPr lang="en-US" dirty="0"/>
              <a:t> + BF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  H</a:t>
            </a:r>
            <a:r>
              <a:rPr lang="en-US" baseline="-25000" dirty="0">
                <a:sym typeface="Symbol"/>
              </a:rPr>
              <a:t>3</a:t>
            </a:r>
            <a:r>
              <a:rPr lang="en-US" dirty="0">
                <a:sym typeface="Symbol"/>
              </a:rPr>
              <a:t>N</a:t>
            </a:r>
            <a:r>
              <a:rPr lang="en-US" dirty="0">
                <a:latin typeface="Calibri"/>
                <a:sym typeface="Symbol"/>
              </a:rPr>
              <a:t></a:t>
            </a:r>
            <a:r>
              <a:rPr lang="en-US" dirty="0">
                <a:sym typeface="Symbol"/>
              </a:rPr>
              <a:t>BF</a:t>
            </a:r>
            <a:r>
              <a:rPr lang="en-US" baseline="-25000" dirty="0">
                <a:sym typeface="Symbol"/>
              </a:rPr>
              <a:t>3 </a:t>
            </a:r>
            <a:br>
              <a:rPr lang="en-US" baseline="-25000" dirty="0">
                <a:sym typeface="Symbol"/>
              </a:rPr>
            </a:br>
            <a:r>
              <a:rPr lang="en-US" baseline="-25000" dirty="0">
                <a:sym typeface="Symbol"/>
              </a:rPr>
              <a:t>                        </a:t>
            </a:r>
            <a:r>
              <a:rPr lang="en-US" dirty="0">
                <a:sym typeface="Symbol"/>
              </a:rPr>
              <a:t>(Lewis acid-base adduct)</a:t>
            </a:r>
            <a:endParaRPr lang="en-US" baseline="-2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Lewis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			L</a:t>
            </a:r>
          </a:p>
          <a:p>
            <a:r>
              <a:rPr lang="en-US" dirty="0"/>
              <a:t>Does not explain magnetic data nor electronic spectra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728" y="1445206"/>
            <a:ext cx="9699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6430" y="1445206"/>
            <a:ext cx="9699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0800000">
            <a:off x="2720899" y="1761893"/>
            <a:ext cx="78058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Attached to the metal via one atom (donor atom)</a:t>
            </a:r>
          </a:p>
          <a:p>
            <a:r>
              <a:rPr lang="en-US" dirty="0"/>
              <a:t>Monatomic or polyatomic ions, neutral molecules, </a:t>
            </a:r>
            <a:r>
              <a:rPr lang="en-US" dirty="0">
                <a:sym typeface="Symbol"/>
              </a:rPr>
              <a:t>-bonds (resulting in C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M units) (* catalytic activation of alkenes by d-block metals or compounds)</a:t>
            </a:r>
          </a:p>
          <a:p>
            <a:r>
              <a:rPr lang="en-US" dirty="0">
                <a:sym typeface="Symbol"/>
              </a:rPr>
              <a:t>atoms with more than one electron pair sometimes form two bonds with metal centers (bridging)</a:t>
            </a:r>
            <a:endParaRPr lang="en-US" dirty="0"/>
          </a:p>
        </p:txBody>
      </p:sp>
      <p:pic>
        <p:nvPicPr>
          <p:cNvPr id="5" name="Picture 4" descr="200px-Aluminium-trichloride-dimer-3D-bal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5" y="5581650"/>
            <a:ext cx="19050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Ligand</a:t>
            </a:r>
            <a:r>
              <a:rPr lang="en-US" dirty="0"/>
              <a:t>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Water: “aqua”, Ammonia, “ammine”,  Carbon monoxide bonded via carbon: "carbonyl“, Nitrogen monoxide bonded via nitrogen: "</a:t>
            </a:r>
            <a:r>
              <a:rPr lang="en-US" dirty="0" err="1"/>
              <a:t>nitrosyl</a:t>
            </a:r>
            <a:r>
              <a:rPr lang="en-US" dirty="0"/>
              <a:t>“</a:t>
            </a:r>
          </a:p>
          <a:p>
            <a:r>
              <a:rPr lang="en-US" dirty="0"/>
              <a:t>anion with name ending in –</a:t>
            </a:r>
            <a:r>
              <a:rPr lang="en-US" dirty="0" err="1"/>
              <a:t>ide</a:t>
            </a:r>
            <a:r>
              <a:rPr lang="en-US" dirty="0"/>
              <a:t> is changed to end in –o</a:t>
            </a:r>
          </a:p>
          <a:p>
            <a:r>
              <a:rPr lang="en-US" dirty="0"/>
              <a:t>anion names ending in -</a:t>
            </a:r>
            <a:r>
              <a:rPr lang="en-US" dirty="0" err="1"/>
              <a:t>ite</a:t>
            </a:r>
            <a:r>
              <a:rPr lang="en-US" dirty="0"/>
              <a:t>, -ate are named as </a:t>
            </a:r>
            <a:r>
              <a:rPr lang="en-US" dirty="0" err="1"/>
              <a:t>ligands</a:t>
            </a:r>
            <a:r>
              <a:rPr lang="en-US" dirty="0"/>
              <a:t> by changing to -</a:t>
            </a:r>
            <a:r>
              <a:rPr lang="en-US" dirty="0" err="1"/>
              <a:t>ito</a:t>
            </a:r>
            <a:r>
              <a:rPr lang="en-US" dirty="0"/>
              <a:t>, -</a:t>
            </a:r>
            <a:r>
              <a:rPr lang="en-US" dirty="0" err="1"/>
              <a:t>ato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Ambidentate</a:t>
            </a:r>
            <a:r>
              <a:rPr lang="en-US" dirty="0"/>
              <a:t> </a:t>
            </a:r>
            <a:r>
              <a:rPr lang="en-US" dirty="0" err="1"/>
              <a:t>ligands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bond to a metal center through more than one kind of atom</a:t>
            </a:r>
          </a:p>
          <a:p>
            <a:endParaRPr lang="en-US" dirty="0"/>
          </a:p>
        </p:txBody>
      </p:sp>
      <p:pic>
        <p:nvPicPr>
          <p:cNvPr id="41986" name="Picture 2" descr="the nitro versus the nitrito lig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414" y="2833512"/>
            <a:ext cx="6277550" cy="1636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Polydentate</a:t>
            </a:r>
            <a:r>
              <a:rPr lang="en-US" dirty="0"/>
              <a:t> </a:t>
            </a:r>
            <a:r>
              <a:rPr lang="en-US" dirty="0" err="1"/>
              <a:t>ligands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Ligands</a:t>
            </a:r>
            <a:r>
              <a:rPr lang="en-US" dirty="0"/>
              <a:t> with more than one atom with lone pairs can bind to the metal through both atoms (or more)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90775" y="3235325"/>
          <a:ext cx="55245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2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Donor Atoms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Didentate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2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Tridentate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2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Tetradentate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2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Pentadentate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2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Hexadentate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2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Chelate</a:t>
            </a:r>
            <a:endParaRPr lang="en-US" dirty="0"/>
          </a:p>
        </p:txBody>
      </p:sp>
      <p:pic>
        <p:nvPicPr>
          <p:cNvPr id="5" name="Content Placeholder 4" descr="220px-M-en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081" y="2431234"/>
            <a:ext cx="3455155" cy="25756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2395" y="1076325"/>
            <a:ext cx="3353455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68702" y="1287966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metal bound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polydentate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ligands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forms a ring system containing the metal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2931" y="1764564"/>
            <a:ext cx="7969621" cy="384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Bridging </a:t>
            </a:r>
            <a:r>
              <a:rPr lang="en-US" dirty="0" err="1"/>
              <a:t>ligands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err="1">
                <a:hlinkClick r:id="rId2" tooltip="Ligand"/>
              </a:rPr>
              <a:t>ligand</a:t>
            </a:r>
            <a:r>
              <a:rPr lang="en-US" dirty="0"/>
              <a:t> that connects two or more metal atoms (ions).</a:t>
            </a:r>
          </a:p>
        </p:txBody>
      </p:sp>
      <p:pic>
        <p:nvPicPr>
          <p:cNvPr id="68610" name="Picture 2" descr="File:Bridgingliga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3886" y="2816401"/>
            <a:ext cx="2676525" cy="115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Macrocyclic</a:t>
            </a:r>
            <a:r>
              <a:rPr lang="en-US" dirty="0"/>
              <a:t> </a:t>
            </a:r>
            <a:r>
              <a:rPr lang="en-US" dirty="0" err="1"/>
              <a:t>ligands</a:t>
            </a:r>
            <a:endParaRPr lang="en-US" dirty="0"/>
          </a:p>
        </p:txBody>
      </p:sp>
      <p:pic>
        <p:nvPicPr>
          <p:cNvPr id="6" name="Content Placeholder 5" descr="200px-Corrin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1522" y="2969205"/>
            <a:ext cx="2815296" cy="2815296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926" y="3132845"/>
            <a:ext cx="25336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67979" y="1325137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Rings at least nine atoms large with at least three donor atoms for stable complexes with transition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metals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 bonds in </a:t>
            </a:r>
            <a:r>
              <a:rPr lang="en-US" dirty="0" err="1"/>
              <a:t>polyalkenes</a:t>
            </a:r>
            <a:r>
              <a:rPr lang="en-US" dirty="0"/>
              <a:t> are capable of binding to metals just like lone pairs with each bond occupying a coordination site (6-coordinate Fe in </a:t>
            </a:r>
            <a:r>
              <a:rPr lang="en-US" dirty="0" err="1"/>
              <a:t>ferrocene</a:t>
            </a:r>
            <a:r>
              <a:rPr lang="en-US" dirty="0"/>
              <a:t>)</a:t>
            </a:r>
          </a:p>
        </p:txBody>
      </p:sp>
      <p:pic>
        <p:nvPicPr>
          <p:cNvPr id="5" name="Picture 4" descr="ferrocen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900" y="3710568"/>
            <a:ext cx="1819275" cy="2514600"/>
          </a:xfrm>
          <a:prstGeom prst="rect">
            <a:avLst/>
          </a:prstGeom>
        </p:spPr>
      </p:pic>
      <p:pic>
        <p:nvPicPr>
          <p:cNvPr id="6" name="Picture 5" descr="ferroce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196" y="3571126"/>
            <a:ext cx="2623325" cy="2829790"/>
          </a:xfrm>
          <a:prstGeom prst="rect">
            <a:avLst/>
          </a:prstGeom>
        </p:spPr>
      </p:pic>
      <p:pic>
        <p:nvPicPr>
          <p:cNvPr id="7" name="Picture 6" descr="546px-Ferrocene-from-xtal-3D-ball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527" y="3490331"/>
            <a:ext cx="2829027" cy="3103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Possessing properties “transitional” from one row to the next</a:t>
            </a:r>
          </a:p>
          <a:p>
            <a:r>
              <a:rPr lang="en-US" dirty="0"/>
              <a:t>Elements with d or f electrons</a:t>
            </a:r>
          </a:p>
          <a:p>
            <a:r>
              <a:rPr lang="en-US" dirty="0"/>
              <a:t>d-block elements or d-block metals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The name of the positive ion is written before the name of the negative ion.</a:t>
            </a:r>
          </a:p>
          <a:p>
            <a:r>
              <a:rPr lang="en-US" b="1" dirty="0"/>
              <a:t>The name of the </a:t>
            </a:r>
            <a:r>
              <a:rPr lang="en-US" b="1" dirty="0" err="1"/>
              <a:t>ligand</a:t>
            </a:r>
            <a:r>
              <a:rPr lang="en-US" b="1" dirty="0"/>
              <a:t> is written before the name of the metal to which it is coordinated.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4800600"/>
          </a:xfrm>
        </p:spPr>
        <p:txBody>
          <a:bodyPr/>
          <a:lstStyle/>
          <a:p>
            <a:r>
              <a:rPr lang="en-US" b="1" dirty="0"/>
              <a:t>The names of negative </a:t>
            </a:r>
            <a:r>
              <a:rPr lang="en-US" b="1" dirty="0" err="1"/>
              <a:t>ligands</a:t>
            </a:r>
            <a:r>
              <a:rPr lang="en-US" b="1" dirty="0"/>
              <a:t> always end in </a:t>
            </a:r>
            <a:r>
              <a:rPr lang="en-US" b="1" i="1" dirty="0"/>
              <a:t>o</a:t>
            </a:r>
            <a:r>
              <a:rPr lang="en-US" b="1" dirty="0"/>
              <a:t>, as in </a:t>
            </a:r>
            <a:r>
              <a:rPr lang="en-US" b="1" i="1" dirty="0" err="1"/>
              <a:t>fluoro</a:t>
            </a:r>
            <a:r>
              <a:rPr lang="en-US" b="1" dirty="0"/>
              <a:t> (F</a:t>
            </a:r>
            <a:r>
              <a:rPr lang="en-US" b="1" baseline="30000" dirty="0"/>
              <a:t>-</a:t>
            </a:r>
            <a:r>
              <a:rPr lang="en-US" b="1" dirty="0"/>
              <a:t>), </a:t>
            </a:r>
            <a:r>
              <a:rPr lang="en-US" b="1" i="1" dirty="0" err="1"/>
              <a:t>chloro</a:t>
            </a:r>
            <a:r>
              <a:rPr lang="en-US" b="1" dirty="0"/>
              <a:t> (</a:t>
            </a:r>
            <a:r>
              <a:rPr lang="en-US" b="1" dirty="0" err="1"/>
              <a:t>Cl</a:t>
            </a:r>
            <a:r>
              <a:rPr lang="en-US" b="1" baseline="30000" dirty="0"/>
              <a:t>-</a:t>
            </a:r>
            <a:r>
              <a:rPr lang="en-US" b="1" dirty="0"/>
              <a:t>), </a:t>
            </a:r>
            <a:r>
              <a:rPr lang="en-US" b="1" i="1" dirty="0" err="1"/>
              <a:t>bromo</a:t>
            </a:r>
            <a:r>
              <a:rPr lang="en-US" b="1" dirty="0"/>
              <a:t> (Br</a:t>
            </a:r>
            <a:r>
              <a:rPr lang="en-US" b="1" baseline="30000" dirty="0"/>
              <a:t>-</a:t>
            </a:r>
            <a:r>
              <a:rPr lang="en-US" b="1" dirty="0"/>
              <a:t>), </a:t>
            </a:r>
            <a:r>
              <a:rPr lang="en-US" b="1" i="1" dirty="0" err="1"/>
              <a:t>iodo</a:t>
            </a:r>
            <a:r>
              <a:rPr lang="en-US" b="1" dirty="0"/>
              <a:t> (I</a:t>
            </a:r>
            <a:r>
              <a:rPr lang="en-US" b="1" baseline="30000" dirty="0"/>
              <a:t>-</a:t>
            </a:r>
            <a:r>
              <a:rPr lang="en-US" b="1" dirty="0"/>
              <a:t>), </a:t>
            </a:r>
            <a:r>
              <a:rPr lang="en-US" b="1" i="1" dirty="0" err="1"/>
              <a:t>oxo</a:t>
            </a:r>
            <a:r>
              <a:rPr lang="en-US" b="1" dirty="0"/>
              <a:t> (O</a:t>
            </a:r>
            <a:r>
              <a:rPr lang="en-US" b="1" baseline="30000" dirty="0"/>
              <a:t>2-</a:t>
            </a:r>
            <a:r>
              <a:rPr lang="en-US" b="1" dirty="0"/>
              <a:t>), </a:t>
            </a:r>
            <a:r>
              <a:rPr lang="en-US" b="1" i="1" dirty="0" err="1"/>
              <a:t>hydroxo</a:t>
            </a:r>
            <a:r>
              <a:rPr lang="en-US" b="1" dirty="0"/>
              <a:t> (OH</a:t>
            </a:r>
            <a:r>
              <a:rPr lang="en-US" b="1" baseline="30000" dirty="0"/>
              <a:t>-</a:t>
            </a:r>
            <a:r>
              <a:rPr lang="en-US" b="1" dirty="0"/>
              <a:t>), and </a:t>
            </a:r>
            <a:r>
              <a:rPr lang="en-US" b="1" i="1" dirty="0" err="1"/>
              <a:t>cyano</a:t>
            </a:r>
            <a:r>
              <a:rPr lang="en-US" b="1" dirty="0"/>
              <a:t> (CN</a:t>
            </a:r>
            <a:r>
              <a:rPr lang="en-US" b="1" baseline="30000" dirty="0"/>
              <a:t>-</a:t>
            </a:r>
            <a:r>
              <a:rPr lang="en-US" b="1" dirty="0"/>
              <a:t>).</a:t>
            </a:r>
          </a:p>
          <a:p>
            <a:r>
              <a:rPr lang="en-US" b="1" dirty="0"/>
              <a:t>A handful of neutral </a:t>
            </a:r>
            <a:r>
              <a:rPr lang="en-US" b="1" dirty="0" err="1"/>
              <a:t>ligands</a:t>
            </a:r>
            <a:r>
              <a:rPr lang="en-US" b="1" dirty="0"/>
              <a:t> are given common names, such as </a:t>
            </a:r>
            <a:r>
              <a:rPr lang="en-US" b="1" i="1" dirty="0"/>
              <a:t>aqua</a:t>
            </a:r>
            <a:r>
              <a:rPr lang="en-US" b="1" dirty="0"/>
              <a:t> (H</a:t>
            </a:r>
            <a:r>
              <a:rPr lang="en-US" b="1" baseline="-25000" dirty="0"/>
              <a:t>2</a:t>
            </a:r>
            <a:r>
              <a:rPr lang="en-US" b="1" dirty="0"/>
              <a:t>O), </a:t>
            </a:r>
            <a:r>
              <a:rPr lang="en-US" b="1" i="1" dirty="0"/>
              <a:t>ammine</a:t>
            </a:r>
            <a:r>
              <a:rPr lang="en-US" b="1" dirty="0"/>
              <a:t> (NH</a:t>
            </a:r>
            <a:r>
              <a:rPr lang="en-US" b="1" baseline="-25000" dirty="0"/>
              <a:t>3</a:t>
            </a:r>
            <a:r>
              <a:rPr lang="en-US" b="1" dirty="0"/>
              <a:t>), and </a:t>
            </a:r>
            <a:r>
              <a:rPr lang="en-US" b="1" i="1" dirty="0"/>
              <a:t>carbonyl</a:t>
            </a:r>
            <a:r>
              <a:rPr lang="en-US" b="1" dirty="0"/>
              <a:t> (CO).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Greek prefixes </a:t>
            </a:r>
            <a:r>
              <a:rPr lang="en-US" b="1" i="1" dirty="0"/>
              <a:t>mono</a:t>
            </a:r>
            <a:r>
              <a:rPr lang="en-US" b="1" dirty="0"/>
              <a:t>-, </a:t>
            </a:r>
            <a:r>
              <a:rPr lang="en-US" b="1" i="1" dirty="0" err="1"/>
              <a:t>di</a:t>
            </a:r>
            <a:r>
              <a:rPr lang="en-US" b="1" dirty="0"/>
              <a:t>-, </a:t>
            </a:r>
            <a:r>
              <a:rPr lang="en-US" b="1" i="1" dirty="0"/>
              <a:t>tri</a:t>
            </a:r>
            <a:r>
              <a:rPr lang="en-US" b="1" dirty="0"/>
              <a:t>-, </a:t>
            </a:r>
            <a:r>
              <a:rPr lang="en-US" b="1" i="1" dirty="0"/>
              <a:t>tetra</a:t>
            </a:r>
            <a:r>
              <a:rPr lang="en-US" b="1" dirty="0"/>
              <a:t>-, </a:t>
            </a:r>
            <a:r>
              <a:rPr lang="en-US" b="1" i="1" dirty="0" err="1"/>
              <a:t>penta</a:t>
            </a:r>
            <a:r>
              <a:rPr lang="en-US" b="1" dirty="0"/>
              <a:t>-, </a:t>
            </a:r>
            <a:r>
              <a:rPr lang="en-US" b="1" i="1" dirty="0" err="1"/>
              <a:t>hexa</a:t>
            </a:r>
            <a:r>
              <a:rPr lang="en-US" b="1" dirty="0"/>
              <a:t>-, and so on are used to indicate the number of </a:t>
            </a:r>
            <a:r>
              <a:rPr lang="en-US" b="1" dirty="0" err="1"/>
              <a:t>ligands</a:t>
            </a:r>
            <a:r>
              <a:rPr lang="en-US" b="1" dirty="0"/>
              <a:t> when these </a:t>
            </a:r>
            <a:r>
              <a:rPr lang="en-US" b="1" dirty="0" err="1"/>
              <a:t>ligands</a:t>
            </a:r>
            <a:r>
              <a:rPr lang="en-US" b="1" dirty="0"/>
              <a:t> are relatively simple. The Greek prefixes </a:t>
            </a:r>
            <a:r>
              <a:rPr lang="en-US" b="1" i="1" dirty="0" err="1"/>
              <a:t>bis</a:t>
            </a:r>
            <a:r>
              <a:rPr lang="en-US" b="1" dirty="0"/>
              <a:t>-, </a:t>
            </a:r>
            <a:r>
              <a:rPr lang="en-US" b="1" i="1" dirty="0" err="1"/>
              <a:t>tris</a:t>
            </a:r>
            <a:r>
              <a:rPr lang="en-US" b="1" dirty="0"/>
              <a:t>-, and </a:t>
            </a:r>
            <a:r>
              <a:rPr lang="en-US" b="1" i="1" dirty="0" err="1"/>
              <a:t>tetrakis</a:t>
            </a:r>
            <a:r>
              <a:rPr lang="en-US" b="1" dirty="0"/>
              <a:t>- are used with more complicated </a:t>
            </a:r>
            <a:r>
              <a:rPr lang="en-US" b="1" dirty="0" err="1"/>
              <a:t>ligands</a:t>
            </a:r>
            <a:r>
              <a:rPr lang="en-US" b="1" dirty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Ligands are listed in alphabetical order.</a:t>
            </a:r>
            <a:br>
              <a:rPr lang="en-US" b="1" dirty="0"/>
            </a:br>
            <a:r>
              <a:rPr lang="en-US" b="1" dirty="0"/>
              <a:t>The oxidation number of the metal atom is indicated by a Roman numeral in parentheses after the name of the metal atom.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The names of complexes with a net negative charge end in </a:t>
            </a:r>
            <a:r>
              <a:rPr lang="en-US" b="1" i="1" dirty="0"/>
              <a:t>-ate</a:t>
            </a:r>
            <a:r>
              <a:rPr lang="en-US" b="1" dirty="0"/>
              <a:t>. Co(SCN)</a:t>
            </a:r>
            <a:r>
              <a:rPr lang="en-US" b="1" baseline="-25000" dirty="0"/>
              <a:t>4</a:t>
            </a:r>
            <a:r>
              <a:rPr lang="en-US" b="1" baseline="30000" dirty="0"/>
              <a:t>2-</a:t>
            </a:r>
            <a:r>
              <a:rPr lang="en-US" b="1" dirty="0"/>
              <a:t>, for example, is the </a:t>
            </a:r>
            <a:r>
              <a:rPr lang="en-US" b="1" dirty="0" err="1"/>
              <a:t>tetrathiocyanatocobaltate</a:t>
            </a:r>
            <a:r>
              <a:rPr lang="en-US" b="1" dirty="0"/>
              <a:t>(II) ion. When the symbol for the metal is derived from its Latin name, </a:t>
            </a:r>
            <a:r>
              <a:rPr lang="en-US" b="1" i="1" dirty="0"/>
              <a:t>-ate</a:t>
            </a:r>
            <a:r>
              <a:rPr lang="en-US" b="1" dirty="0"/>
              <a:t> is added to the Latin name of the metal. Thus, negatively charged iron complexes are ferrates and negatively charged copper complexes are </a:t>
            </a:r>
            <a:r>
              <a:rPr lang="en-US" b="1" dirty="0" err="1"/>
              <a:t>cuprates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[Cr(OH)</a:t>
            </a:r>
            <a:r>
              <a:rPr lang="en-US" baseline="-25000" dirty="0"/>
              <a:t>4</a:t>
            </a:r>
            <a:r>
              <a:rPr lang="en-US" dirty="0"/>
              <a:t>]</a:t>
            </a:r>
            <a:r>
              <a:rPr lang="en-US" baseline="30000" dirty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complex is an anion</a:t>
            </a:r>
          </a:p>
          <a:p>
            <a:r>
              <a:rPr lang="en-US" dirty="0"/>
              <a:t>There is only one </a:t>
            </a:r>
            <a:r>
              <a:rPr lang="en-US" dirty="0" err="1"/>
              <a:t>monodentate</a:t>
            </a:r>
            <a:r>
              <a:rPr lang="en-US" dirty="0"/>
              <a:t> </a:t>
            </a:r>
            <a:r>
              <a:rPr lang="en-US" dirty="0" err="1"/>
              <a:t>ligand</a:t>
            </a:r>
            <a:r>
              <a:rPr lang="en-US" dirty="0"/>
              <a:t>, hydroxide. There are four of them, so we will use the name "</a:t>
            </a:r>
            <a:r>
              <a:rPr lang="en-US" dirty="0" err="1"/>
              <a:t>tetrahydroxo</a:t>
            </a:r>
            <a:r>
              <a:rPr lang="en-US" dirty="0"/>
              <a:t>“</a:t>
            </a:r>
          </a:p>
          <a:p>
            <a:r>
              <a:rPr lang="en-US" dirty="0"/>
              <a:t>The metal is Chromium, but since the complex is an anion, we will have to use “chromate“</a:t>
            </a:r>
          </a:p>
          <a:p>
            <a:r>
              <a:rPr lang="en-US" dirty="0"/>
              <a:t>The oxidation state of the metal is 3, therefore, this coordination complex is called </a:t>
            </a:r>
            <a:r>
              <a:rPr lang="en-US" dirty="0" err="1"/>
              <a:t>tetrahydroxochromate</a:t>
            </a:r>
            <a:r>
              <a:rPr lang="en-US" dirty="0"/>
              <a:t> (III)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[CuCl</a:t>
            </a:r>
            <a:r>
              <a:rPr lang="en-US" baseline="-25000" dirty="0"/>
              <a:t>4</a:t>
            </a:r>
            <a:r>
              <a:rPr lang="en-US" dirty="0"/>
              <a:t>]</a:t>
            </a:r>
            <a:r>
              <a:rPr lang="en-US" baseline="30000" dirty="0"/>
              <a:t>2-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Tetrachlorocuprate</a:t>
            </a:r>
            <a:r>
              <a:rPr lang="en-US" dirty="0"/>
              <a:t> (II)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[Pt(NH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4</a:t>
            </a:r>
            <a:r>
              <a:rPr lang="en-US" dirty="0"/>
              <a:t>)][Pt(</a:t>
            </a:r>
            <a:r>
              <a:rPr lang="en-US" dirty="0" err="1"/>
              <a:t>Cl</a:t>
            </a:r>
            <a:r>
              <a:rPr lang="en-US" dirty="0"/>
              <a:t>)</a:t>
            </a:r>
            <a:r>
              <a:rPr lang="en-US" baseline="-25000" dirty="0"/>
              <a:t>4</a:t>
            </a:r>
            <a:r>
              <a:rPr lang="en-US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332" y="1447800"/>
            <a:ext cx="7939668" cy="4800600"/>
          </a:xfrm>
        </p:spPr>
        <p:txBody>
          <a:bodyPr/>
          <a:lstStyle/>
          <a:p>
            <a:r>
              <a:rPr lang="en-US" dirty="0"/>
              <a:t>NH</a:t>
            </a:r>
            <a:r>
              <a:rPr lang="en-US" baseline="-25000" dirty="0"/>
              <a:t>3</a:t>
            </a:r>
            <a:r>
              <a:rPr lang="en-US" dirty="0"/>
              <a:t> is neutral, and Cl has -</a:t>
            </a:r>
            <a:r>
              <a:rPr lang="en-US" dirty="0">
                <a:latin typeface="Tw Cen MT" panose="020B0602020104020603" pitchFamily="34" charset="77"/>
              </a:rPr>
              <a:t>1</a:t>
            </a:r>
            <a:r>
              <a:rPr lang="en-US" dirty="0"/>
              <a:t> charge. </a:t>
            </a:r>
          </a:p>
          <a:p>
            <a:pPr lvl="1"/>
            <a:r>
              <a:rPr lang="en-US" dirty="0"/>
              <a:t>Therefore, you will write the complex with NH</a:t>
            </a:r>
            <a:r>
              <a:rPr lang="en-US" baseline="-25000" dirty="0"/>
              <a:t>3</a:t>
            </a:r>
            <a:r>
              <a:rPr lang="en-US" dirty="0"/>
              <a:t> first, then Cl last. </a:t>
            </a:r>
          </a:p>
          <a:p>
            <a:endParaRPr lang="en-US" dirty="0"/>
          </a:p>
          <a:p>
            <a:pPr lvl="1"/>
            <a:r>
              <a:rPr lang="en-US" dirty="0"/>
              <a:t>coordination compound is called </a:t>
            </a:r>
            <a:r>
              <a:rPr lang="en-US" dirty="0" err="1">
                <a:solidFill>
                  <a:srgbClr val="C00000"/>
                </a:solidFill>
              </a:rPr>
              <a:t>tetraammineplatinum</a:t>
            </a:r>
            <a:r>
              <a:rPr lang="en-US" dirty="0">
                <a:solidFill>
                  <a:srgbClr val="C00000"/>
                </a:solidFill>
              </a:rPr>
              <a:t> (II) </a:t>
            </a:r>
            <a:r>
              <a:rPr lang="en-US" dirty="0" err="1">
                <a:solidFill>
                  <a:srgbClr val="C00000"/>
                </a:solidFill>
              </a:rPr>
              <a:t>tetrachloroplatinate</a:t>
            </a:r>
            <a:r>
              <a:rPr lang="en-US" dirty="0">
                <a:solidFill>
                  <a:srgbClr val="C00000"/>
                </a:solidFill>
              </a:rPr>
              <a:t> (II)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[Cr(NH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(H</a:t>
            </a:r>
            <a:r>
              <a:rPr lang="en-US" baseline="-25000" dirty="0"/>
              <a:t>2</a:t>
            </a:r>
            <a:r>
              <a:rPr lang="en-US" dirty="0"/>
              <a:t>O)</a:t>
            </a:r>
            <a:r>
              <a:rPr lang="en-US" baseline="-25000" dirty="0"/>
              <a:t>3</a:t>
            </a:r>
            <a:r>
              <a:rPr lang="en-US" dirty="0"/>
              <a:t>]Cl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  <a:p>
            <a:r>
              <a:rPr lang="en-US" dirty="0"/>
              <a:t>[Pt(NH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5</a:t>
            </a:r>
            <a:r>
              <a:rPr lang="en-US" dirty="0"/>
              <a:t>Cl]Br</a:t>
            </a:r>
            <a:r>
              <a:rPr lang="en-US" baseline="-25000" dirty="0"/>
              <a:t>3</a:t>
            </a:r>
          </a:p>
          <a:p>
            <a:r>
              <a:rPr lang="en-US" dirty="0"/>
              <a:t>[Pt(H</a:t>
            </a:r>
            <a:r>
              <a:rPr lang="en-US" baseline="-25000" dirty="0"/>
              <a:t>2</a:t>
            </a:r>
            <a:r>
              <a:rPr lang="en-US" dirty="0"/>
              <a:t>NCH</a:t>
            </a:r>
            <a:r>
              <a:rPr lang="en-US" baseline="-25000" dirty="0"/>
              <a:t>2</a:t>
            </a:r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NH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Cl</a:t>
            </a:r>
            <a:r>
              <a:rPr lang="en-US" baseline="-25000" dirty="0"/>
              <a:t>2</a:t>
            </a:r>
            <a:r>
              <a:rPr lang="en-US" dirty="0"/>
              <a:t>]Cl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Co(H</a:t>
            </a:r>
            <a:r>
              <a:rPr lang="en-US" baseline="-25000" dirty="0"/>
              <a:t>2</a:t>
            </a:r>
            <a:r>
              <a:rPr lang="en-US" dirty="0"/>
              <a:t>NCH</a:t>
            </a:r>
            <a:r>
              <a:rPr lang="en-US" baseline="-25000" dirty="0"/>
              <a:t>2</a:t>
            </a:r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NH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]</a:t>
            </a:r>
            <a:r>
              <a:rPr lang="en-US" baseline="-25000" dirty="0"/>
              <a:t>2</a:t>
            </a:r>
            <a:r>
              <a:rPr lang="en-US" dirty="0"/>
              <a:t>(SO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  <a:p>
            <a:r>
              <a:rPr lang="en-US" dirty="0"/>
              <a:t>K</a:t>
            </a:r>
            <a:r>
              <a:rPr lang="en-US" baseline="-25000" dirty="0"/>
              <a:t>4</a:t>
            </a:r>
            <a:r>
              <a:rPr lang="en-US" dirty="0"/>
              <a:t>[Fe(CN)</a:t>
            </a:r>
            <a:r>
              <a:rPr lang="en-US" baseline="-25000" dirty="0"/>
              <a:t>6</a:t>
            </a:r>
            <a:r>
              <a:rPr lang="en-US" dirty="0"/>
              <a:t>]</a:t>
            </a:r>
          </a:p>
          <a:p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[NiCl</a:t>
            </a:r>
            <a:r>
              <a:rPr lang="en-US" baseline="-25000" dirty="0"/>
              <a:t>4</a:t>
            </a:r>
            <a:r>
              <a:rPr lang="en-US" dirty="0"/>
              <a:t>] </a:t>
            </a:r>
          </a:p>
          <a:p>
            <a:r>
              <a:rPr lang="en-US" dirty="0"/>
              <a:t>Pt(NH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Cl</a:t>
            </a:r>
            <a:r>
              <a:rPr lang="en-US" baseline="-25000" dirty="0"/>
              <a:t>4</a:t>
            </a:r>
            <a:r>
              <a:rPr lang="en-US" dirty="0"/>
              <a:t> </a:t>
            </a:r>
          </a:p>
          <a:p>
            <a:r>
              <a:rPr lang="en-US" dirty="0"/>
              <a:t>Fe(CO)</a:t>
            </a:r>
            <a:r>
              <a:rPr lang="en-US" baseline="-25000" dirty="0"/>
              <a:t>5</a:t>
            </a:r>
            <a:r>
              <a:rPr lang="en-US" dirty="0"/>
              <a:t> </a:t>
            </a:r>
          </a:p>
          <a:p>
            <a:pPr marL="82296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constants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Stepwise substitutions of </a:t>
            </a:r>
            <a:r>
              <a:rPr lang="en-US" dirty="0" err="1"/>
              <a:t>complexed</a:t>
            </a:r>
            <a:r>
              <a:rPr lang="en-US" dirty="0"/>
              <a:t> water</a:t>
            </a:r>
          </a:p>
          <a:p>
            <a:r>
              <a:rPr lang="en-US" dirty="0"/>
              <a:t>Equilibrium processes with respective equilibrium constants</a:t>
            </a:r>
          </a:p>
          <a:p>
            <a:r>
              <a:rPr lang="en-US" dirty="0"/>
              <a:t>Overall equilibrium constant is called </a:t>
            </a:r>
            <a:r>
              <a:rPr lang="en-US" i="1" dirty="0"/>
              <a:t>stability constant</a:t>
            </a:r>
            <a:r>
              <a:rPr lang="en-US" dirty="0"/>
              <a:t> or </a:t>
            </a:r>
            <a:r>
              <a:rPr lang="en-US" i="1" dirty="0"/>
              <a:t>formation constant</a:t>
            </a:r>
            <a:br>
              <a:rPr lang="en-US" i="1" dirty="0"/>
            </a:br>
            <a:endParaRPr lang="en-US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26391" y="4791075"/>
          <a:ext cx="4773706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3" imgW="2286000" imgH="431640" progId="Equation.3">
                  <p:embed/>
                </p:oleObj>
              </mc:Choice>
              <mc:Fallback>
                <p:oleObj name="Equation" r:id="rId3" imgW="22860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6391" y="4791075"/>
                        <a:ext cx="4773706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Occurrence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Wide distribution throughout crust and oceans</a:t>
            </a:r>
          </a:p>
          <a:p>
            <a:r>
              <a:rPr lang="en-US" dirty="0"/>
              <a:t>First row d-block elements higher in the human body than in ocean water</a:t>
            </a:r>
          </a:p>
          <a:p>
            <a:r>
              <a:rPr lang="en-US" dirty="0"/>
              <a:t>Mammalian biochemical importance of iron</a:t>
            </a:r>
          </a:p>
          <a:p>
            <a:r>
              <a:rPr lang="en-US" dirty="0"/>
              <a:t>Molybdenum is required for life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/>
              <a:t>Number of bonds (exothermic bond formation)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VSEPR (simpler cases of main groups)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Occupancy of d </a:t>
            </a:r>
            <a:r>
              <a:rPr lang="en-US" dirty="0" err="1"/>
              <a:t>orbitals</a:t>
            </a:r>
            <a:r>
              <a:rPr lang="en-US" dirty="0"/>
              <a:t> (tetrahedral </a:t>
            </a:r>
            <a:r>
              <a:rPr lang="en-US" dirty="0" err="1"/>
              <a:t>vs</a:t>
            </a:r>
            <a:r>
              <a:rPr lang="en-US" dirty="0"/>
              <a:t> square planar)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err="1"/>
              <a:t>Steric</a:t>
            </a:r>
            <a:r>
              <a:rPr lang="en-US" dirty="0"/>
              <a:t> interferences of large </a:t>
            </a:r>
            <a:r>
              <a:rPr lang="en-US" dirty="0" err="1"/>
              <a:t>ligands</a:t>
            </a:r>
            <a:endParaRPr lang="en-US" dirty="0"/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Crystal packing effects in solids (sizes of ions and complexes may lead to distortions)</a:t>
            </a:r>
          </a:p>
          <a:p>
            <a:pPr marL="596646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CN 1 is rare, except in ion pairs in the gas phase</a:t>
            </a:r>
          </a:p>
          <a:p>
            <a:r>
              <a:rPr lang="en-US" dirty="0" err="1"/>
              <a:t>Tl</a:t>
            </a:r>
            <a:r>
              <a:rPr lang="en-US" dirty="0"/>
              <a:t>(I) and In(I) </a:t>
            </a:r>
            <a:br>
              <a:rPr lang="en-US" dirty="0"/>
            </a:br>
            <a:r>
              <a:rPr lang="en-US" dirty="0"/>
              <a:t>complexes of</a:t>
            </a:r>
            <a:br>
              <a:rPr lang="en-US" dirty="0"/>
            </a:br>
            <a:r>
              <a:rPr lang="en-US" dirty="0"/>
              <a:t>2,6-Trip</a:t>
            </a:r>
            <a:r>
              <a:rPr lang="en-US" baseline="-25000" dirty="0"/>
              <a:t>2</a:t>
            </a: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3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1300" y="2614613"/>
            <a:ext cx="3114073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CN 2 is also rare</a:t>
            </a:r>
          </a:p>
          <a:p>
            <a:r>
              <a:rPr lang="en-US" dirty="0"/>
              <a:t>[Ag(NH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+] with the d</a:t>
            </a:r>
            <a:r>
              <a:rPr lang="en-US" baseline="30000" dirty="0"/>
              <a:t>10</a:t>
            </a:r>
            <a:r>
              <a:rPr lang="en-US" dirty="0"/>
              <a:t> Ag</a:t>
            </a:r>
            <a:r>
              <a:rPr lang="en-US" baseline="30000" dirty="0"/>
              <a:t>+</a:t>
            </a:r>
            <a:r>
              <a:rPr lang="en-US" dirty="0"/>
              <a:t> ion (spherical)</a:t>
            </a:r>
          </a:p>
          <a:p>
            <a:r>
              <a:rPr lang="en-US" dirty="0"/>
              <a:t>[CuCl</a:t>
            </a:r>
            <a:r>
              <a:rPr lang="en-US" baseline="-25000" dirty="0"/>
              <a:t>2</a:t>
            </a:r>
            <a:r>
              <a:rPr lang="en-US" dirty="0"/>
              <a:t>]</a:t>
            </a:r>
            <a:r>
              <a:rPr lang="en-US" baseline="30000" dirty="0"/>
              <a:t>-</a:t>
            </a:r>
            <a:r>
              <a:rPr lang="en-US" dirty="0"/>
              <a:t>, Hg(CN)</a:t>
            </a:r>
            <a:r>
              <a:rPr lang="en-US" baseline="-25000" dirty="0"/>
              <a:t>2</a:t>
            </a:r>
            <a:r>
              <a:rPr lang="en-US" dirty="0"/>
              <a:t>, [Au(CN)</a:t>
            </a:r>
            <a:r>
              <a:rPr lang="en-US" baseline="-25000" dirty="0"/>
              <a:t>2</a:t>
            </a:r>
            <a:r>
              <a:rPr lang="en-US" dirty="0"/>
              <a:t>]</a:t>
            </a:r>
            <a:r>
              <a:rPr lang="en-US" baseline="30000" dirty="0"/>
              <a:t>-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Coordination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083" y="1447800"/>
            <a:ext cx="7498080" cy="4800600"/>
          </a:xfrm>
        </p:spPr>
        <p:txBody>
          <a:bodyPr/>
          <a:lstStyle/>
          <a:p>
            <a:r>
              <a:rPr lang="en-US" dirty="0"/>
              <a:t>CN 3 is also more likely with d</a:t>
            </a:r>
            <a:r>
              <a:rPr lang="en-US" baseline="30000" dirty="0"/>
              <a:t>10</a:t>
            </a:r>
            <a:r>
              <a:rPr lang="en-US" dirty="0"/>
              <a:t> ions with </a:t>
            </a:r>
            <a:r>
              <a:rPr lang="en-US" dirty="0" err="1"/>
              <a:t>trigonal</a:t>
            </a:r>
            <a:r>
              <a:rPr lang="en-US" dirty="0"/>
              <a:t> planar structure most common</a:t>
            </a:r>
          </a:p>
          <a:p>
            <a:r>
              <a:rPr lang="en-US" dirty="0"/>
              <a:t>[Au(PPh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]</a:t>
            </a:r>
            <a:r>
              <a:rPr lang="en-US" baseline="30000" dirty="0"/>
              <a:t>+ </a:t>
            </a:r>
            <a:r>
              <a:rPr lang="en-US" dirty="0"/>
              <a:t>where bulky </a:t>
            </a:r>
            <a:r>
              <a:rPr lang="en-US" dirty="0" err="1"/>
              <a:t>ligands</a:t>
            </a:r>
            <a:r>
              <a:rPr lang="en-US" dirty="0"/>
              <a:t> prevent larger coordination numbers</a:t>
            </a:r>
          </a:p>
          <a:p>
            <a:r>
              <a:rPr lang="en-US" dirty="0"/>
              <a:t>All first row transition metals except </a:t>
            </a:r>
            <a:r>
              <a:rPr lang="en-US" dirty="0" err="1"/>
              <a:t>Mn</a:t>
            </a:r>
            <a:r>
              <a:rPr lang="en-US" dirty="0"/>
              <a:t>(III) either with 3 identical </a:t>
            </a:r>
            <a:r>
              <a:rPr lang="en-US" dirty="0" err="1"/>
              <a:t>ligands</a:t>
            </a:r>
            <a:r>
              <a:rPr lang="en-US" dirty="0"/>
              <a:t> or two of one </a:t>
            </a:r>
            <a:r>
              <a:rPr lang="en-US" dirty="0" err="1"/>
              <a:t>ligand</a:t>
            </a:r>
            <a:r>
              <a:rPr lang="en-US" dirty="0"/>
              <a:t> and one of the other</a:t>
            </a:r>
          </a:p>
          <a:p>
            <a:r>
              <a:rPr lang="en-US" dirty="0"/>
              <a:t>MnO</a:t>
            </a:r>
            <a:r>
              <a:rPr lang="en-US" baseline="-25000" dirty="0"/>
              <a:t>3</a:t>
            </a:r>
            <a:r>
              <a:rPr lang="en-US" baseline="30000" dirty="0"/>
              <a:t>+</a:t>
            </a:r>
            <a:r>
              <a:rPr lang="en-US" dirty="0"/>
              <a:t>, HgI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, [Cu(SPMe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dirty="0" err="1"/>
              <a:t>Cl</a:t>
            </a:r>
            <a:r>
              <a:rPr lang="en-US" dirty="0"/>
              <a:t>]</a:t>
            </a:r>
            <a:r>
              <a:rPr lang="en-US" baseline="-25000" dirty="0"/>
              <a:t>3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Coordination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NBu</a:t>
            </a:r>
            <a:r>
              <a:rPr lang="en-US" baseline="-25000" dirty="0"/>
              <a:t>4</a:t>
            </a:r>
            <a:r>
              <a:rPr lang="en-US" dirty="0"/>
              <a:t>[Cu(CN)</a:t>
            </a:r>
            <a:r>
              <a:rPr lang="en-US" baseline="-25000" dirty="0"/>
              <a:t>2</a:t>
            </a:r>
            <a:r>
              <a:rPr lang="en-US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Anion has chain-like</a:t>
            </a:r>
            <a:br>
              <a:rPr lang="en-US" dirty="0"/>
            </a:br>
            <a:r>
              <a:rPr lang="en-US" dirty="0"/>
              <a:t>structure with the Cu</a:t>
            </a:r>
            <a:br>
              <a:rPr lang="en-US" dirty="0"/>
            </a:br>
            <a:r>
              <a:rPr lang="en-US" dirty="0" err="1"/>
              <a:t>trigonally</a:t>
            </a:r>
            <a:r>
              <a:rPr lang="en-US" dirty="0"/>
              <a:t> coordinated</a:t>
            </a:r>
          </a:p>
          <a:p>
            <a:r>
              <a:rPr lang="en-US" dirty="0" err="1"/>
              <a:t>Ligands</a:t>
            </a:r>
            <a:r>
              <a:rPr lang="en-US" dirty="0"/>
              <a:t> bridge two</a:t>
            </a:r>
            <a:br>
              <a:rPr lang="en-US" dirty="0"/>
            </a:br>
            <a:r>
              <a:rPr lang="en-US" dirty="0"/>
              <a:t>metals</a:t>
            </a:r>
          </a:p>
          <a:p>
            <a:r>
              <a:rPr lang="en-US" dirty="0"/>
              <a:t>Danger of extrapolating</a:t>
            </a:r>
            <a:br>
              <a:rPr lang="en-US" dirty="0"/>
            </a:br>
            <a:r>
              <a:rPr lang="en-US" dirty="0"/>
              <a:t>solid state coordination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stoichiometry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0" y="1528763"/>
            <a:ext cx="1987550" cy="446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Number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Smallest common coordination</a:t>
            </a:r>
          </a:p>
          <a:p>
            <a:r>
              <a:rPr lang="en-US" dirty="0"/>
              <a:t>Tetrahedral and square planar (with intermediate and distorted geometries)</a:t>
            </a:r>
          </a:p>
          <a:p>
            <a:r>
              <a:rPr lang="en-US" dirty="0"/>
              <a:t>d</a:t>
            </a:r>
            <a:r>
              <a:rPr lang="en-US" baseline="30000" dirty="0"/>
              <a:t>8</a:t>
            </a:r>
            <a:r>
              <a:rPr lang="en-US" dirty="0"/>
              <a:t> metals are square planar</a:t>
            </a:r>
          </a:p>
          <a:p>
            <a:r>
              <a:rPr lang="en-US" dirty="0" err="1"/>
              <a:t>Steric</a:t>
            </a:r>
            <a:r>
              <a:rPr lang="en-US" dirty="0"/>
              <a:t> effects from small metal or large </a:t>
            </a:r>
            <a:r>
              <a:rPr lang="en-US" dirty="0" err="1"/>
              <a:t>ligands</a:t>
            </a:r>
            <a:r>
              <a:rPr lang="en-US" dirty="0"/>
              <a:t> compensate for the advantage of forming more M-L bonds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RhCl</a:t>
            </a:r>
            <a:r>
              <a:rPr lang="en-US" dirty="0"/>
              <a:t>(CO)</a:t>
            </a:r>
            <a:r>
              <a:rPr lang="en-US" baseline="-25000" dirty="0"/>
              <a:t>2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4446" y="819150"/>
            <a:ext cx="3989879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2700" y="3354366"/>
            <a:ext cx="2602625" cy="231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57591" y="5868819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2-pyridylmethylbis(2-ethylthioethyl)amine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Number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Trigonal</a:t>
            </a:r>
            <a:r>
              <a:rPr lang="en-US" dirty="0"/>
              <a:t> </a:t>
            </a:r>
            <a:r>
              <a:rPr lang="en-US" dirty="0" err="1"/>
              <a:t>bipyramidal</a:t>
            </a:r>
            <a:r>
              <a:rPr lang="en-US" dirty="0"/>
              <a:t> and square pyramidal</a:t>
            </a:r>
          </a:p>
          <a:p>
            <a:r>
              <a:rPr lang="en-US" dirty="0"/>
              <a:t>Marginal energy difference between the two allow for easy </a:t>
            </a:r>
            <a:r>
              <a:rPr lang="en-US" dirty="0" err="1"/>
              <a:t>intercoversion</a:t>
            </a:r>
            <a:endParaRPr lang="en-US" dirty="0"/>
          </a:p>
          <a:p>
            <a:r>
              <a:rPr lang="en-US" dirty="0"/>
              <a:t>Intermediate geometries</a:t>
            </a:r>
          </a:p>
          <a:p>
            <a:r>
              <a:rPr lang="en-US" dirty="0" err="1"/>
              <a:t>Ligands</a:t>
            </a:r>
            <a:r>
              <a:rPr lang="en-US" dirty="0"/>
              <a:t> exchange between sites in fluxional compounds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[Fe(CO)</a:t>
            </a:r>
            <a:r>
              <a:rPr lang="en-US" baseline="-25000" dirty="0"/>
              <a:t>4</a:t>
            </a:r>
            <a:r>
              <a:rPr lang="en-US" dirty="0"/>
              <a:t>(PPh</a:t>
            </a:r>
            <a:r>
              <a:rPr lang="en-US" baseline="-25000" dirty="0"/>
              <a:t>3</a:t>
            </a:r>
            <a:r>
              <a:rPr lang="en-US" dirty="0"/>
              <a:t>)]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[Co(</a:t>
            </a:r>
            <a:r>
              <a:rPr lang="en-US" dirty="0" err="1"/>
              <a:t>CNPh</a:t>
            </a:r>
            <a:r>
              <a:rPr lang="en-US" dirty="0"/>
              <a:t>)</a:t>
            </a:r>
            <a:r>
              <a:rPr lang="en-US" baseline="-25000" dirty="0"/>
              <a:t>5</a:t>
            </a:r>
            <a:r>
              <a:rPr lang="en-US" dirty="0"/>
              <a:t>](ClO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75" y="620647"/>
            <a:ext cx="2286000" cy="233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5049" y="3133726"/>
            <a:ext cx="356836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Number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coordination number</a:t>
            </a:r>
          </a:p>
          <a:p>
            <a:r>
              <a:rPr lang="en-US" dirty="0"/>
              <a:t>Octahedral geometry, but also occasionally </a:t>
            </a:r>
            <a:r>
              <a:rPr lang="en-US" dirty="0" err="1"/>
              <a:t>trigonal</a:t>
            </a:r>
            <a:r>
              <a:rPr lang="en-US" dirty="0"/>
              <a:t> prismatic (d</a:t>
            </a:r>
            <a:r>
              <a:rPr lang="en-US" baseline="30000" dirty="0"/>
              <a:t>0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				</a:t>
            </a:r>
          </a:p>
          <a:p>
            <a:pPr>
              <a:buNone/>
            </a:pPr>
            <a:r>
              <a:rPr lang="en-US" dirty="0"/>
              <a:t>				[Re{S</a:t>
            </a:r>
            <a:r>
              <a:rPr lang="en-US" baseline="-25000" dirty="0"/>
              <a:t>3</a:t>
            </a:r>
            <a:r>
              <a:rPr lang="en-US" dirty="0"/>
              <a:t>(CH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CMe}</a:t>
            </a:r>
            <a:r>
              <a:rPr lang="en-US" baseline="-25000" dirty="0"/>
              <a:t>2</a:t>
            </a:r>
            <a:r>
              <a:rPr lang="en-US" dirty="0"/>
              <a:t>]</a:t>
            </a:r>
            <a:r>
              <a:rPr lang="en-US" baseline="30000" dirty="0"/>
              <a:t>+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9163" y="3091263"/>
            <a:ext cx="1182687" cy="34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8325" y="4471988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493" y="1655956"/>
            <a:ext cx="9144000" cy="4525963"/>
          </a:xfrm>
        </p:spPr>
        <p:txBody>
          <a:bodyPr/>
          <a:lstStyle/>
          <a:p>
            <a:pPr indent="0" defTabSz="457200" eaLnBrk="1" hangingPunct="1">
              <a:buFontTx/>
              <a:buNone/>
            </a:pPr>
            <a:r>
              <a:rPr lang="en-US" b="1" dirty="0"/>
              <a:t>Color	Formula		Name</a:t>
            </a:r>
          </a:p>
          <a:p>
            <a:pPr indent="0" defTabSz="457200" eaLnBrk="1" hangingPunct="1">
              <a:buFontTx/>
              <a:buNone/>
            </a:pPr>
            <a:r>
              <a:rPr lang="en-US" dirty="0"/>
              <a:t>Yellow	CoCl</a:t>
            </a:r>
            <a:r>
              <a:rPr lang="en-US" baseline="-25000" dirty="0"/>
              <a:t>3</a:t>
            </a:r>
            <a:r>
              <a:rPr lang="en-US" dirty="0"/>
              <a:t>·6NH</a:t>
            </a:r>
            <a:r>
              <a:rPr lang="en-US" baseline="-25000" dirty="0"/>
              <a:t>3	</a:t>
            </a:r>
            <a:r>
              <a:rPr lang="en-US" dirty="0"/>
              <a:t>Luteocobaltic chloride</a:t>
            </a:r>
          </a:p>
          <a:p>
            <a:pPr indent="0" defTabSz="457200" eaLnBrk="1" hangingPunct="1">
              <a:buFontTx/>
              <a:buNone/>
            </a:pPr>
            <a:r>
              <a:rPr lang="en-US" dirty="0"/>
              <a:t>Purple	CoCl</a:t>
            </a:r>
            <a:r>
              <a:rPr lang="en-US" baseline="-25000" dirty="0"/>
              <a:t>3</a:t>
            </a:r>
            <a:r>
              <a:rPr lang="en-US" dirty="0"/>
              <a:t>·5NH</a:t>
            </a:r>
            <a:r>
              <a:rPr lang="en-US" baseline="-25000" dirty="0"/>
              <a:t>3	</a:t>
            </a:r>
            <a:r>
              <a:rPr lang="en-US" dirty="0" err="1"/>
              <a:t>Purpurocobaltic</a:t>
            </a:r>
            <a:r>
              <a:rPr lang="en-US" dirty="0"/>
              <a:t> chloride</a:t>
            </a:r>
          </a:p>
          <a:p>
            <a:pPr indent="0" defTabSz="457200" eaLnBrk="1" hangingPunct="1">
              <a:buFontTx/>
              <a:buNone/>
            </a:pPr>
            <a:r>
              <a:rPr lang="en-US" dirty="0"/>
              <a:t>Green	CoCl</a:t>
            </a:r>
            <a:r>
              <a:rPr lang="en-US" baseline="-25000" dirty="0"/>
              <a:t>3</a:t>
            </a:r>
            <a:r>
              <a:rPr lang="en-US" dirty="0"/>
              <a:t>·4NH</a:t>
            </a:r>
            <a:r>
              <a:rPr lang="en-US" baseline="-25000" dirty="0"/>
              <a:t>3	</a:t>
            </a:r>
            <a:r>
              <a:rPr lang="en-US" dirty="0" err="1"/>
              <a:t>Praseocobaltic</a:t>
            </a:r>
            <a:r>
              <a:rPr lang="en-US" dirty="0"/>
              <a:t> chloride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common</a:t>
            </a:r>
          </a:p>
          <a:p>
            <a:r>
              <a:rPr lang="en-US" dirty="0" err="1"/>
              <a:t>Ligand-ligand</a:t>
            </a:r>
            <a:r>
              <a:rPr lang="en-US" dirty="0"/>
              <a:t> interactions become more important so smaller </a:t>
            </a:r>
            <a:r>
              <a:rPr lang="en-US" dirty="0" err="1"/>
              <a:t>ligands</a:t>
            </a:r>
            <a:r>
              <a:rPr lang="en-US" dirty="0"/>
              <a:t> allow these coordination numbers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938213"/>
            <a:ext cx="20764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1963" y="871538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6050" y="828675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8913" y="3905250"/>
            <a:ext cx="2219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24024" y="4205288"/>
            <a:ext cx="2295525" cy="178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838325" y="3352800"/>
            <a:ext cx="203934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/>
              <a:t>Capped octahedron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76725" y="3352800"/>
            <a:ext cx="21578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/>
              <a:t>Pentagonal </a:t>
            </a:r>
            <a:r>
              <a:rPr lang="en-US" dirty="0" err="1"/>
              <a:t>bipyramid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24650" y="3352800"/>
            <a:ext cx="22608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/>
              <a:t>Capped </a:t>
            </a:r>
            <a:r>
              <a:rPr lang="en-US" dirty="0" err="1"/>
              <a:t>trigonal</a:t>
            </a:r>
            <a:r>
              <a:rPr lang="en-US" dirty="0"/>
              <a:t> prism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9275" y="6134100"/>
            <a:ext cx="1746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Square </a:t>
            </a:r>
            <a:r>
              <a:rPr lang="en-US" dirty="0" err="1"/>
              <a:t>antiprism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6134100"/>
            <a:ext cx="245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Tricapped</a:t>
            </a:r>
            <a:r>
              <a:rPr lang="en-US" dirty="0"/>
              <a:t> </a:t>
            </a:r>
            <a:r>
              <a:rPr lang="en-US" dirty="0" err="1"/>
              <a:t>trigonal</a:t>
            </a:r>
            <a:r>
              <a:rPr lang="en-US" dirty="0"/>
              <a:t> prism</a:t>
            </a:r>
          </a:p>
        </p:txBody>
      </p:sp>
      <p:pic>
        <p:nvPicPr>
          <p:cNvPr id="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0375" y="4308473"/>
            <a:ext cx="1882776" cy="188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267200" y="6115050"/>
            <a:ext cx="158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Dodecahedron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Hemoglobin</a:t>
            </a:r>
          </a:p>
        </p:txBody>
      </p:sp>
      <p:pic>
        <p:nvPicPr>
          <p:cNvPr id="10" name="Content Placeholder 9" descr="543px-Heme_b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2438400"/>
            <a:ext cx="3310128" cy="3657600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4419600" cy="419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990600"/>
            <a:ext cx="1295400" cy="98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784622" y="6265333"/>
            <a:ext cx="109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porphyrin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B</a:t>
            </a:r>
            <a:r>
              <a:rPr lang="en-US" baseline="-25000" dirty="0"/>
              <a:t>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981200"/>
            <a:ext cx="3678572" cy="429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19200"/>
            <a:ext cx="42862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65689" y="5678311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cyanocobalamin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blue CoCl</a:t>
            </a:r>
            <a:r>
              <a:rPr lang="en-US" baseline="-25000" dirty="0"/>
              <a:t>2</a:t>
            </a:r>
            <a:r>
              <a:rPr lang="en-US" dirty="0"/>
              <a:t> turn red in solution</a:t>
            </a:r>
          </a:p>
          <a:p>
            <a:r>
              <a:rPr lang="en-US" dirty="0"/>
              <a:t>Green black FeCl</a:t>
            </a:r>
            <a:r>
              <a:rPr lang="en-US" baseline="-25000" dirty="0"/>
              <a:t>3</a:t>
            </a:r>
            <a:r>
              <a:rPr lang="en-US" dirty="0"/>
              <a:t> turn yellow</a:t>
            </a:r>
          </a:p>
          <a:p>
            <a:r>
              <a:rPr lang="en-US" dirty="0"/>
              <a:t>Golden yellow NiBr</a:t>
            </a:r>
            <a:r>
              <a:rPr lang="en-US" baseline="-25000" dirty="0"/>
              <a:t>2</a:t>
            </a:r>
            <a:r>
              <a:rPr lang="en-US" dirty="0"/>
              <a:t> turn green</a:t>
            </a:r>
          </a:p>
          <a:p>
            <a:pPr>
              <a:buNone/>
            </a:pPr>
            <a:r>
              <a:rPr lang="en-US" dirty="0"/>
              <a:t>Evaporation of the respective solutions give</a:t>
            </a:r>
          </a:p>
          <a:p>
            <a:pPr>
              <a:buNone/>
            </a:pPr>
            <a:r>
              <a:rPr lang="en-US" dirty="0"/>
              <a:t>CoCl</a:t>
            </a:r>
            <a:r>
              <a:rPr lang="en-US" baseline="-25000" dirty="0"/>
              <a:t>2</a:t>
            </a:r>
            <a:r>
              <a:rPr lang="en-US" dirty="0">
                <a:sym typeface="Symbol"/>
              </a:rPr>
              <a:t>6H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O</a:t>
            </a:r>
          </a:p>
          <a:p>
            <a:pPr>
              <a:buNone/>
            </a:pPr>
            <a:r>
              <a:rPr lang="en-US" dirty="0">
                <a:sym typeface="Symbol"/>
              </a:rPr>
              <a:t>FeCl</a:t>
            </a:r>
            <a:r>
              <a:rPr lang="en-US" baseline="-25000" dirty="0">
                <a:sym typeface="Symbol"/>
              </a:rPr>
              <a:t>3</a:t>
            </a:r>
            <a:r>
              <a:rPr lang="en-US" dirty="0">
                <a:sym typeface="Symbol"/>
              </a:rPr>
              <a:t>6H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O</a:t>
            </a:r>
          </a:p>
          <a:p>
            <a:pPr>
              <a:buNone/>
            </a:pPr>
            <a:r>
              <a:rPr lang="en-US" dirty="0">
                <a:sym typeface="Symbol"/>
              </a:rPr>
              <a:t>NiBr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6H</a:t>
            </a:r>
            <a:r>
              <a:rPr lang="en-US" baseline="-25000" dirty="0">
                <a:sym typeface="Symbol"/>
              </a:rPr>
              <a:t>2</a:t>
            </a:r>
            <a:r>
              <a:rPr lang="en-US" dirty="0">
                <a:sym typeface="Symbol"/>
              </a:rPr>
              <a:t>O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6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Werner’s formulation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  <a:r>
                        <a:rPr lang="en-US" baseline="0" dirty="0"/>
                        <a:t> formulation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Original</a:t>
                      </a:r>
                      <a:r>
                        <a:rPr lang="en-US" baseline="0" dirty="0"/>
                        <a:t> 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CoCl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∙6NH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[Co(NH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)</a:t>
                      </a:r>
                      <a:r>
                        <a:rPr lang="en-US" baseline="-25000" dirty="0"/>
                        <a:t>6</a:t>
                      </a:r>
                      <a:r>
                        <a:rPr lang="en-US" dirty="0"/>
                        <a:t>]Cl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Luteocobaltic</a:t>
                      </a:r>
                      <a:r>
                        <a:rPr lang="en-US" dirty="0"/>
                        <a:t> chloride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CoCl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∙5NH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[Co(NH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)</a:t>
                      </a:r>
                      <a:r>
                        <a:rPr lang="en-US" baseline="-25000" dirty="0"/>
                        <a:t>5</a:t>
                      </a:r>
                      <a:r>
                        <a:rPr lang="en-US" dirty="0"/>
                        <a:t>]Cl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Purpureocobaltic</a:t>
                      </a:r>
                      <a:r>
                        <a:rPr lang="en-US" dirty="0"/>
                        <a:t> chloride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CoCl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∙4NH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[Co(NH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)</a:t>
                      </a:r>
                      <a:r>
                        <a:rPr lang="en-US" baseline="-25000" dirty="0"/>
                        <a:t>4</a:t>
                      </a:r>
                      <a:r>
                        <a:rPr lang="en-US" dirty="0"/>
                        <a:t>]Cl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Violet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Violeocobaltic</a:t>
                      </a:r>
                      <a:r>
                        <a:rPr lang="en-US" dirty="0"/>
                        <a:t> chloride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CoCl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∙4NH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[Co(NH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)</a:t>
                      </a:r>
                      <a:r>
                        <a:rPr lang="en-US" baseline="-25000" dirty="0"/>
                        <a:t>4</a:t>
                      </a:r>
                      <a:r>
                        <a:rPr lang="en-US" dirty="0"/>
                        <a:t>]Cl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Praseocobaltic</a:t>
                      </a:r>
                      <a:r>
                        <a:rPr lang="en-US" dirty="0"/>
                        <a:t> chloride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42672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CoCl</a:t>
            </a:r>
            <a:r>
              <a:rPr lang="en-US" baseline="-25000" dirty="0"/>
              <a:t>3</a:t>
            </a:r>
            <a:r>
              <a:rPr lang="en-US" dirty="0"/>
              <a:t>∙6NH</a:t>
            </a:r>
            <a:r>
              <a:rPr lang="en-US" baseline="-25000" dirty="0"/>
              <a:t>3</a:t>
            </a:r>
            <a:r>
              <a:rPr lang="en-US" dirty="0"/>
              <a:t> + Ag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 3AgCl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CoCl</a:t>
            </a:r>
            <a:r>
              <a:rPr lang="en-US" baseline="-25000" dirty="0"/>
              <a:t>3</a:t>
            </a:r>
            <a:r>
              <a:rPr lang="en-US" dirty="0"/>
              <a:t>∙5NH</a:t>
            </a:r>
            <a:r>
              <a:rPr lang="en-US" baseline="-25000" dirty="0"/>
              <a:t>3</a:t>
            </a:r>
            <a:r>
              <a:rPr lang="en-US" dirty="0"/>
              <a:t> + Ag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 2AgCl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CoCl</a:t>
            </a:r>
            <a:r>
              <a:rPr lang="en-US" baseline="-25000" dirty="0"/>
              <a:t>3</a:t>
            </a:r>
            <a:r>
              <a:rPr lang="en-US" dirty="0"/>
              <a:t>∙4NH</a:t>
            </a:r>
            <a:r>
              <a:rPr lang="en-US" baseline="-25000" dirty="0"/>
              <a:t>3</a:t>
            </a:r>
            <a:r>
              <a:rPr lang="en-US" dirty="0"/>
              <a:t> + Ag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 1AgCl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4495800"/>
            <a:ext cx="328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 and secondary </a:t>
            </a:r>
            <a:r>
              <a:rPr lang="en-US" dirty="0" err="1"/>
              <a:t>valencies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5029200"/>
            <a:ext cx="365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Oxidation and coordination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Six-coordinate Isomers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Hexagonal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13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MX</a:t>
                      </a:r>
                      <a:r>
                        <a:rPr lang="en-US" sz="2800" baseline="-25000" dirty="0"/>
                        <a:t>5</a:t>
                      </a:r>
                      <a:r>
                        <a:rPr lang="en-US" sz="28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MX</a:t>
                      </a:r>
                      <a:r>
                        <a:rPr lang="en-US" sz="2800" baseline="-25000" dirty="0"/>
                        <a:t>4</a:t>
                      </a:r>
                      <a:r>
                        <a:rPr lang="en-US" sz="2800" dirty="0"/>
                        <a:t>Y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MX</a:t>
                      </a:r>
                      <a:r>
                        <a:rPr lang="en-US" sz="2800" baseline="-25000" dirty="0"/>
                        <a:t>3</a:t>
                      </a:r>
                      <a:r>
                        <a:rPr lang="en-US" sz="2800" dirty="0"/>
                        <a:t>Y</a:t>
                      </a:r>
                      <a:r>
                        <a:rPr lang="en-US" sz="28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 rot="10800000">
            <a:off x="3886202" y="2641601"/>
            <a:ext cx="919974" cy="168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886200" y="2553629"/>
            <a:ext cx="830766" cy="341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3744260" y="2779203"/>
            <a:ext cx="1142206" cy="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890963" y="2819400"/>
            <a:ext cx="909637" cy="80963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891776" y="2557463"/>
            <a:ext cx="827862" cy="7422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3885507" y="2915349"/>
            <a:ext cx="451389" cy="430946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293221" y="2854715"/>
            <a:ext cx="512959" cy="468349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771321" y="2332346"/>
            <a:ext cx="668608" cy="41980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898107" y="2221707"/>
            <a:ext cx="423862" cy="40957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314825" y="2219328"/>
            <a:ext cx="395288" cy="342899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4264818" y="2259806"/>
            <a:ext cx="585789" cy="50482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3764178" y="2753828"/>
            <a:ext cx="254270" cy="1022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4635715" y="2640230"/>
            <a:ext cx="239984" cy="8026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3762377" y="2786067"/>
            <a:ext cx="690563" cy="414333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4138616" y="2752723"/>
            <a:ext cx="766761" cy="39529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5595937" y="2288903"/>
            <a:ext cx="910337" cy="1087709"/>
            <a:chOff x="5743575" y="2260328"/>
            <a:chExt cx="910337" cy="1087709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6388893" y="3074195"/>
              <a:ext cx="271464" cy="257175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5743575" y="2260328"/>
              <a:ext cx="910337" cy="1087709"/>
              <a:chOff x="5743575" y="2260328"/>
              <a:chExt cx="910337" cy="1087709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rot="10800000" flipV="1">
                <a:off x="5743575" y="2260328"/>
                <a:ext cx="881762" cy="30433"/>
              </a:xfrm>
              <a:prstGeom prst="line">
                <a:avLst/>
              </a:prstGeom>
              <a:ln w="254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0800000">
                <a:off x="5743578" y="2300288"/>
                <a:ext cx="619123" cy="252412"/>
              </a:xfrm>
              <a:prstGeom prst="line">
                <a:avLst/>
              </a:prstGeom>
              <a:ln w="254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6360318" y="2278858"/>
                <a:ext cx="271464" cy="257175"/>
              </a:xfrm>
              <a:prstGeom prst="line">
                <a:avLst/>
              </a:prstGeom>
              <a:ln w="254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 flipV="1">
                <a:off x="5772150" y="3055665"/>
                <a:ext cx="881762" cy="30433"/>
              </a:xfrm>
              <a:prstGeom prst="line">
                <a:avLst/>
              </a:prstGeom>
              <a:ln w="254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0800000">
                <a:off x="5772153" y="3095625"/>
                <a:ext cx="619123" cy="252412"/>
              </a:xfrm>
              <a:prstGeom prst="line">
                <a:avLst/>
              </a:prstGeom>
              <a:ln w="254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V="1">
                <a:off x="5364958" y="2674143"/>
                <a:ext cx="795338" cy="28577"/>
              </a:xfrm>
              <a:prstGeom prst="line">
                <a:avLst/>
              </a:prstGeom>
              <a:ln w="254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V="1">
                <a:off x="6236496" y="2645568"/>
                <a:ext cx="795338" cy="28577"/>
              </a:xfrm>
              <a:prstGeom prst="line">
                <a:avLst/>
              </a:prstGeom>
              <a:ln w="254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6200000" flipV="1">
                <a:off x="5984082" y="2931318"/>
                <a:ext cx="795338" cy="28577"/>
              </a:xfrm>
              <a:prstGeom prst="line">
                <a:avLst/>
              </a:prstGeom>
              <a:ln w="254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Hexagon 75"/>
          <p:cNvSpPr/>
          <p:nvPr/>
        </p:nvSpPr>
        <p:spPr>
          <a:xfrm rot="16200000">
            <a:off x="7453312" y="2324101"/>
            <a:ext cx="1071753" cy="923925"/>
          </a:xfrm>
          <a:prstGeom prst="hexagon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>
            <a:endCxn id="76" idx="3"/>
          </p:cNvCxnSpPr>
          <p:nvPr/>
        </p:nvCxnSpPr>
        <p:spPr>
          <a:xfrm rot="16200000" flipH="1">
            <a:off x="7462838" y="2795588"/>
            <a:ext cx="1050227" cy="2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6" idx="5"/>
            <a:endCxn id="76" idx="2"/>
          </p:cNvCxnSpPr>
          <p:nvPr/>
        </p:nvCxnSpPr>
        <p:spPr>
          <a:xfrm rot="10800000" flipH="1" flipV="1">
            <a:off x="7527225" y="2481167"/>
            <a:ext cx="923925" cy="609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6" idx="4"/>
            <a:endCxn id="76" idx="1"/>
          </p:cNvCxnSpPr>
          <p:nvPr/>
        </p:nvCxnSpPr>
        <p:spPr>
          <a:xfrm rot="10800000" flipH="1">
            <a:off x="7527225" y="2481169"/>
            <a:ext cx="923925" cy="609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6200000" flipH="1">
            <a:off x="5560219" y="2350294"/>
            <a:ext cx="519112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V="1">
            <a:off x="5634038" y="2852738"/>
            <a:ext cx="404812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6200000" flipH="1">
            <a:off x="5879307" y="3017043"/>
            <a:ext cx="5095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043613" y="2843213"/>
            <a:ext cx="442912" cy="242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 flipH="1" flipV="1">
            <a:off x="5988844" y="2631282"/>
            <a:ext cx="266700" cy="15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 flipH="1" flipV="1">
            <a:off x="5984082" y="2374107"/>
            <a:ext cx="542925" cy="43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703</TotalTime>
  <Words>1373</Words>
  <Application>Microsoft Macintosh PowerPoint</Application>
  <PresentationFormat>On-screen Show (4:3)</PresentationFormat>
  <Paragraphs>200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Calibri</vt:lpstr>
      <vt:lpstr>Gill Sans MT</vt:lpstr>
      <vt:lpstr>Tw Cen MT</vt:lpstr>
      <vt:lpstr>Verdana</vt:lpstr>
      <vt:lpstr>Wingdings 2</vt:lpstr>
      <vt:lpstr>Solstice</vt:lpstr>
      <vt:lpstr>Equation</vt:lpstr>
      <vt:lpstr>Coordination Chemistry</vt:lpstr>
      <vt:lpstr>Transition Elements</vt:lpstr>
      <vt:lpstr>Occurrence</vt:lpstr>
      <vt:lpstr>PowerPoint Presentation</vt:lpstr>
      <vt:lpstr>Hemoglobin</vt:lpstr>
      <vt:lpstr>Vitamin B12</vt:lpstr>
      <vt:lpstr>Observations</vt:lpstr>
      <vt:lpstr>Complexes</vt:lpstr>
      <vt:lpstr>Six-coordinate Isomers</vt:lpstr>
      <vt:lpstr>Lewis Model</vt:lpstr>
      <vt:lpstr>Lewis Model</vt:lpstr>
      <vt:lpstr>Ligands</vt:lpstr>
      <vt:lpstr>Ligand Names</vt:lpstr>
      <vt:lpstr>Ambidentate ligands</vt:lpstr>
      <vt:lpstr>Polydentate ligands</vt:lpstr>
      <vt:lpstr>Chelate</vt:lpstr>
      <vt:lpstr>Bridging ligands</vt:lpstr>
      <vt:lpstr>Macrocyclic ligands</vt:lpstr>
      <vt:lpstr>Pi systems</vt:lpstr>
      <vt:lpstr>Nomenclature</vt:lpstr>
      <vt:lpstr>Nomenclature</vt:lpstr>
      <vt:lpstr>Nomenclature</vt:lpstr>
      <vt:lpstr>Nomenclature</vt:lpstr>
      <vt:lpstr>Nomenclature</vt:lpstr>
      <vt:lpstr>[Cr(OH)4]-</vt:lpstr>
      <vt:lpstr>[CuCl4]2-</vt:lpstr>
      <vt:lpstr>[Pt(NH3)4)][Pt(Cl)4]</vt:lpstr>
      <vt:lpstr>Practice set</vt:lpstr>
      <vt:lpstr>Stability constants</vt:lpstr>
      <vt:lpstr>Factors affecting structure</vt:lpstr>
      <vt:lpstr>Low Coordination</vt:lpstr>
      <vt:lpstr>Low Coordination</vt:lpstr>
      <vt:lpstr>Low Coordination</vt:lpstr>
      <vt:lpstr>NBu4[Cu(CN)2]</vt:lpstr>
      <vt:lpstr>Coordination Number 4</vt:lpstr>
      <vt:lpstr>PowerPoint Presentation</vt:lpstr>
      <vt:lpstr>Coordination Number 5</vt:lpstr>
      <vt:lpstr>PowerPoint Presentation</vt:lpstr>
      <vt:lpstr>Coordination Number 6</vt:lpstr>
      <vt:lpstr>Higher Coordination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Coordination Chemistry</dc:title>
  <dc:creator>Chemistry</dc:creator>
  <cp:lastModifiedBy>Microsoft Office User</cp:lastModifiedBy>
  <cp:revision>82</cp:revision>
  <dcterms:created xsi:type="dcterms:W3CDTF">2011-06-06T06:38:12Z</dcterms:created>
  <dcterms:modified xsi:type="dcterms:W3CDTF">2023-03-22T11:49:37Z</dcterms:modified>
</cp:coreProperties>
</file>