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8" r:id="rId4"/>
    <p:sldId id="279" r:id="rId5"/>
    <p:sldId id="280" r:id="rId6"/>
    <p:sldId id="281" r:id="rId7"/>
    <p:sldId id="258" r:id="rId8"/>
    <p:sldId id="259" r:id="rId9"/>
    <p:sldId id="260" r:id="rId10"/>
    <p:sldId id="282" r:id="rId11"/>
    <p:sldId id="283" r:id="rId12"/>
    <p:sldId id="284" r:id="rId13"/>
    <p:sldId id="285" r:id="rId14"/>
    <p:sldId id="286"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490134"/>
            <a:ext cx="7766936" cy="1569156"/>
          </a:xfrm>
        </p:spPr>
        <p:txBody>
          <a:bodyPr/>
          <a:lstStyle/>
          <a:p>
            <a:pPr algn="ctr"/>
            <a:r>
              <a:rPr lang="en-US" sz="2400" dirty="0" smtClean="0">
                <a:solidFill>
                  <a:schemeClr val="tx1"/>
                </a:solidFill>
              </a:rPr>
              <a:t>Quantitative Data Analysis (Theory and Practice)</a:t>
            </a:r>
            <a:br>
              <a:rPr lang="en-US" sz="2400" dirty="0" smtClean="0">
                <a:solidFill>
                  <a:schemeClr val="tx1"/>
                </a:solidFill>
              </a:rPr>
            </a:br>
            <a:r>
              <a:rPr lang="en-US" sz="2400" dirty="0" smtClean="0">
                <a:solidFill>
                  <a:schemeClr val="tx1"/>
                </a:solidFill>
              </a:rPr>
              <a:t> </a:t>
            </a:r>
            <a:r>
              <a:rPr lang="en-US" sz="2400" dirty="0">
                <a:solidFill>
                  <a:schemeClr val="tx1"/>
                </a:solidFill>
              </a:rPr>
              <a:t/>
            </a:r>
            <a:br>
              <a:rPr lang="en-US" sz="2400" dirty="0">
                <a:solidFill>
                  <a:schemeClr val="tx1"/>
                </a:solidFill>
              </a:rPr>
            </a:br>
            <a:r>
              <a:rPr lang="en-US" sz="2400" i="1" dirty="0" smtClean="0">
                <a:solidFill>
                  <a:schemeClr val="tx1"/>
                </a:solidFill>
              </a:rPr>
              <a:t>**Purpose </a:t>
            </a:r>
            <a:r>
              <a:rPr lang="en-US" sz="2400" i="1" dirty="0">
                <a:solidFill>
                  <a:schemeClr val="tx1"/>
                </a:solidFill>
              </a:rPr>
              <a:t>of inferential statistics and common inferential statistical tests</a:t>
            </a:r>
            <a:r>
              <a:rPr lang="en-US" sz="2400" dirty="0">
                <a:solidFill>
                  <a:schemeClr val="tx1"/>
                </a:solidFill>
              </a:rPr>
              <a:t> </a:t>
            </a:r>
            <a:endParaRPr lang="en-CA" sz="2400" dirty="0">
              <a:solidFill>
                <a:schemeClr val="tx1"/>
              </a:solidFill>
            </a:endParaRPr>
          </a:p>
        </p:txBody>
      </p:sp>
      <p:sp>
        <p:nvSpPr>
          <p:cNvPr id="3" name="Subtitle 2"/>
          <p:cNvSpPr>
            <a:spLocks noGrp="1"/>
          </p:cNvSpPr>
          <p:nvPr>
            <p:ph type="subTitle" idx="1"/>
          </p:nvPr>
        </p:nvSpPr>
        <p:spPr>
          <a:xfrm>
            <a:off x="1507067" y="3318933"/>
            <a:ext cx="7766936" cy="1828799"/>
          </a:xfrm>
        </p:spPr>
        <p:txBody>
          <a:bodyPr/>
          <a:lstStyle/>
          <a:p>
            <a:pPr algn="ctr"/>
            <a:endParaRPr lang="en-US" dirty="0" smtClean="0">
              <a:solidFill>
                <a:schemeClr val="tx1"/>
              </a:solidFill>
            </a:endParaRPr>
          </a:p>
          <a:p>
            <a:pPr algn="ctr"/>
            <a:r>
              <a:rPr lang="en-US" dirty="0" smtClean="0">
                <a:solidFill>
                  <a:schemeClr val="tx1"/>
                </a:solidFill>
              </a:rPr>
              <a:t>Presentation </a:t>
            </a:r>
          </a:p>
          <a:p>
            <a:pPr algn="ctr"/>
            <a:r>
              <a:rPr lang="en-US" dirty="0" smtClean="0">
                <a:solidFill>
                  <a:schemeClr val="tx1"/>
                </a:solidFill>
              </a:rPr>
              <a:t>By </a:t>
            </a:r>
          </a:p>
          <a:p>
            <a:pPr algn="ctr"/>
            <a:r>
              <a:rPr lang="en-US" dirty="0" smtClean="0">
                <a:solidFill>
                  <a:schemeClr val="tx1"/>
                </a:solidFill>
              </a:rPr>
              <a:t>Dr Bongani Ngwenya</a:t>
            </a:r>
            <a:endParaRPr lang="en-CA" dirty="0">
              <a:solidFill>
                <a:schemeClr val="tx1"/>
              </a:solidFill>
            </a:endParaRPr>
          </a:p>
        </p:txBody>
      </p:sp>
    </p:spTree>
    <p:extLst>
      <p:ext uri="{BB962C8B-B14F-4D97-AF65-F5344CB8AC3E}">
        <p14:creationId xmlns:p14="http://schemas.microsoft.com/office/powerpoint/2010/main" val="403412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1600"/>
            <a:ext cx="8596668" cy="395111"/>
          </a:xfrm>
        </p:spPr>
        <p:txBody>
          <a:bodyPr>
            <a:normAutofit fontScale="90000"/>
          </a:bodyPr>
          <a:lstStyle/>
          <a:p>
            <a:r>
              <a:rPr lang="en-CA" sz="2400" dirty="0">
                <a:solidFill>
                  <a:schemeClr val="tx1"/>
                </a:solidFill>
              </a:rPr>
              <a:t>Two independent samples t-test</a:t>
            </a:r>
          </a:p>
        </p:txBody>
      </p:sp>
      <p:sp>
        <p:nvSpPr>
          <p:cNvPr id="3" name="Content Placeholder 2"/>
          <p:cNvSpPr>
            <a:spLocks noGrp="1"/>
          </p:cNvSpPr>
          <p:nvPr>
            <p:ph idx="1"/>
          </p:nvPr>
        </p:nvSpPr>
        <p:spPr>
          <a:xfrm>
            <a:off x="383823" y="496711"/>
            <a:ext cx="11469510" cy="6152445"/>
          </a:xfrm>
        </p:spPr>
        <p:txBody>
          <a:bodyPr/>
          <a:lstStyle/>
          <a:p>
            <a:pPr algn="just"/>
            <a:r>
              <a:rPr lang="en-US" dirty="0"/>
              <a:t>An independent samples t-test is used when </a:t>
            </a:r>
            <a:r>
              <a:rPr lang="en-US" dirty="0" smtClean="0"/>
              <a:t>we want </a:t>
            </a:r>
            <a:r>
              <a:rPr lang="en-US" dirty="0"/>
              <a:t>to compare the means of a normally distributed interval dependent variable for two independent </a:t>
            </a:r>
            <a:r>
              <a:rPr lang="en-US" dirty="0" smtClean="0"/>
              <a:t>groups. </a:t>
            </a:r>
          </a:p>
          <a:p>
            <a:pPr algn="just"/>
            <a:r>
              <a:rPr lang="en-US" dirty="0" smtClean="0"/>
              <a:t>For </a:t>
            </a:r>
            <a:r>
              <a:rPr lang="en-US" dirty="0"/>
              <a:t>example, </a:t>
            </a:r>
            <a:r>
              <a:rPr lang="en-US" dirty="0" smtClean="0"/>
              <a:t>say </a:t>
            </a:r>
            <a:r>
              <a:rPr lang="en-US" dirty="0"/>
              <a:t>we wish to test whether the mean for write is the same for males and females</a:t>
            </a:r>
            <a:r>
              <a:rPr lang="en-US" dirty="0" smtClean="0"/>
              <a:t>.</a:t>
            </a:r>
          </a:p>
          <a:p>
            <a:pPr algn="just"/>
            <a:r>
              <a:rPr lang="en-US" dirty="0"/>
              <a:t>Because the standard deviations for the two groups are similar (10.3 and 8.1), we will use the “equal variances assumed” </a:t>
            </a:r>
            <a:r>
              <a:rPr lang="en-US" dirty="0" smtClean="0"/>
              <a:t>test. The </a:t>
            </a:r>
            <a:r>
              <a:rPr lang="en-US" dirty="0"/>
              <a:t>results indicate that there is a statistically significant difference between the mean writing score for males and females (t = -3.734, p = .000).  In other words, females </a:t>
            </a:r>
            <a:r>
              <a:rPr lang="en-US" dirty="0" smtClean="0"/>
              <a:t>have </a:t>
            </a:r>
            <a:r>
              <a:rPr lang="en-US" dirty="0"/>
              <a:t>a statistically significantly higher mean score on writing (54.99) than males (50.12</a:t>
            </a:r>
            <a:r>
              <a:rPr lang="en-US" dirty="0" smtClean="0"/>
              <a:t>).</a:t>
            </a:r>
          </a:p>
          <a:p>
            <a:pPr algn="just"/>
            <a:endParaRPr lang="en-CA" dirty="0"/>
          </a:p>
        </p:txBody>
      </p:sp>
      <p:pic>
        <p:nvPicPr>
          <p:cNvPr id="4" name="Picture 3" descr="Image spss_whatstat_choose6a"/>
          <p:cNvPicPr/>
          <p:nvPr/>
        </p:nvPicPr>
        <p:blipFill>
          <a:blip r:embed="rId2">
            <a:extLst>
              <a:ext uri="{28A0092B-C50C-407E-A947-70E740481C1C}">
                <a14:useLocalDpi xmlns:a14="http://schemas.microsoft.com/office/drawing/2010/main" val="0"/>
              </a:ext>
            </a:extLst>
          </a:blip>
          <a:srcRect/>
          <a:stretch>
            <a:fillRect/>
          </a:stretch>
        </p:blipFill>
        <p:spPr bwMode="auto">
          <a:xfrm>
            <a:off x="677334" y="2765954"/>
            <a:ext cx="4867093" cy="1456088"/>
          </a:xfrm>
          <a:prstGeom prst="rect">
            <a:avLst/>
          </a:prstGeom>
          <a:noFill/>
          <a:ln>
            <a:noFill/>
          </a:ln>
        </p:spPr>
      </p:pic>
      <p:pic>
        <p:nvPicPr>
          <p:cNvPr id="5" name="Picture 4" descr="Image choose6"/>
          <p:cNvPicPr/>
          <p:nvPr/>
        </p:nvPicPr>
        <p:blipFill>
          <a:blip r:embed="rId3">
            <a:extLst>
              <a:ext uri="{28A0092B-C50C-407E-A947-70E740481C1C}">
                <a14:useLocalDpi xmlns:a14="http://schemas.microsoft.com/office/drawing/2010/main" val="0"/>
              </a:ext>
            </a:extLst>
          </a:blip>
          <a:srcRect/>
          <a:stretch>
            <a:fillRect/>
          </a:stretch>
        </p:blipFill>
        <p:spPr bwMode="auto">
          <a:xfrm>
            <a:off x="5080000" y="4097867"/>
            <a:ext cx="6572781" cy="2675465"/>
          </a:xfrm>
          <a:prstGeom prst="rect">
            <a:avLst/>
          </a:prstGeom>
          <a:noFill/>
          <a:ln>
            <a:noFill/>
          </a:ln>
        </p:spPr>
      </p:pic>
    </p:spTree>
    <p:extLst>
      <p:ext uri="{BB962C8B-B14F-4D97-AF65-F5344CB8AC3E}">
        <p14:creationId xmlns:p14="http://schemas.microsoft.com/office/powerpoint/2010/main" val="1888313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59645"/>
            <a:ext cx="8596668" cy="428978"/>
          </a:xfrm>
        </p:spPr>
        <p:txBody>
          <a:bodyPr>
            <a:normAutofit fontScale="90000"/>
          </a:bodyPr>
          <a:lstStyle/>
          <a:p>
            <a:r>
              <a:rPr lang="en-CA" sz="2400" dirty="0">
                <a:solidFill>
                  <a:schemeClr val="tx1"/>
                </a:solidFill>
              </a:rPr>
              <a:t>One sample t-test</a:t>
            </a:r>
          </a:p>
        </p:txBody>
      </p:sp>
      <p:sp>
        <p:nvSpPr>
          <p:cNvPr id="3" name="Content Placeholder 2"/>
          <p:cNvSpPr>
            <a:spLocks noGrp="1"/>
          </p:cNvSpPr>
          <p:nvPr>
            <p:ph idx="1"/>
          </p:nvPr>
        </p:nvSpPr>
        <p:spPr>
          <a:xfrm>
            <a:off x="677334" y="688623"/>
            <a:ext cx="10555110" cy="5937955"/>
          </a:xfrm>
        </p:spPr>
        <p:txBody>
          <a:bodyPr/>
          <a:lstStyle/>
          <a:p>
            <a:pPr algn="just"/>
            <a:r>
              <a:rPr lang="en-US" dirty="0"/>
              <a:t>A one-sample t-test allows us to test whether a sample mean (of a normally distributed interval variable) significantly differs from a hypothesized </a:t>
            </a:r>
            <a:r>
              <a:rPr lang="en-US" dirty="0" smtClean="0"/>
              <a:t>value. For </a:t>
            </a:r>
            <a:r>
              <a:rPr lang="en-US" dirty="0"/>
              <a:t>example, using the hsb2 data file, say we wish to test whether the average writing score (write) differs significantly from 50.  We can do this as shown below</a:t>
            </a:r>
            <a:r>
              <a:rPr lang="en-US" dirty="0" smtClean="0"/>
              <a:t>.</a:t>
            </a:r>
          </a:p>
          <a:p>
            <a:pPr algn="just"/>
            <a:r>
              <a:rPr lang="en-US" dirty="0"/>
              <a:t>The mean of the variable write for this particular sample of students is 52.775, which is statistically significantly different from the test value of 50.  We would conclude that this group of </a:t>
            </a:r>
            <a:r>
              <a:rPr lang="en-US" dirty="0" smtClean="0"/>
              <a:t>students </a:t>
            </a:r>
            <a:r>
              <a:rPr lang="en-US" dirty="0"/>
              <a:t>has a significantly higher mean on the writing test than 50</a:t>
            </a:r>
            <a:r>
              <a:rPr lang="en-US" dirty="0" smtClean="0"/>
              <a:t>.</a:t>
            </a:r>
          </a:p>
          <a:p>
            <a:pPr algn="just"/>
            <a:endParaRPr lang="en-CA" dirty="0"/>
          </a:p>
        </p:txBody>
      </p:sp>
      <p:pic>
        <p:nvPicPr>
          <p:cNvPr id="4" name="Picture 3" descr="Image choose3"/>
          <p:cNvPicPr/>
          <p:nvPr/>
        </p:nvPicPr>
        <p:blipFill>
          <a:blip r:embed="rId2">
            <a:extLst>
              <a:ext uri="{28A0092B-C50C-407E-A947-70E740481C1C}">
                <a14:useLocalDpi xmlns:a14="http://schemas.microsoft.com/office/drawing/2010/main" val="0"/>
              </a:ext>
            </a:extLst>
          </a:blip>
          <a:srcRect/>
          <a:stretch>
            <a:fillRect/>
          </a:stretch>
        </p:blipFill>
        <p:spPr bwMode="auto">
          <a:xfrm>
            <a:off x="1066795" y="2971799"/>
            <a:ext cx="4351871" cy="1261533"/>
          </a:xfrm>
          <a:prstGeom prst="rect">
            <a:avLst/>
          </a:prstGeom>
          <a:noFill/>
          <a:ln>
            <a:noFill/>
          </a:ln>
        </p:spPr>
      </p:pic>
      <p:pic>
        <p:nvPicPr>
          <p:cNvPr id="5" name="Picture 4" descr="Image choose1"/>
          <p:cNvPicPr/>
          <p:nvPr/>
        </p:nvPicPr>
        <p:blipFill>
          <a:blip r:embed="rId3">
            <a:extLst>
              <a:ext uri="{28A0092B-C50C-407E-A947-70E740481C1C}">
                <a14:useLocalDpi xmlns:a14="http://schemas.microsoft.com/office/drawing/2010/main" val="0"/>
              </a:ext>
            </a:extLst>
          </a:blip>
          <a:srcRect/>
          <a:stretch>
            <a:fillRect/>
          </a:stretch>
        </p:blipFill>
        <p:spPr bwMode="auto">
          <a:xfrm>
            <a:off x="2968978" y="4492978"/>
            <a:ext cx="6098822" cy="1885244"/>
          </a:xfrm>
          <a:prstGeom prst="rect">
            <a:avLst/>
          </a:prstGeom>
          <a:noFill/>
          <a:ln>
            <a:noFill/>
          </a:ln>
        </p:spPr>
      </p:pic>
    </p:spTree>
    <p:extLst>
      <p:ext uri="{BB962C8B-B14F-4D97-AF65-F5344CB8AC3E}">
        <p14:creationId xmlns:p14="http://schemas.microsoft.com/office/powerpoint/2010/main" val="212941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6756"/>
            <a:ext cx="8596668" cy="620888"/>
          </a:xfrm>
        </p:spPr>
        <p:txBody>
          <a:bodyPr>
            <a:normAutofit/>
          </a:bodyPr>
          <a:lstStyle/>
          <a:p>
            <a:r>
              <a:rPr lang="en-CA" sz="2400" dirty="0">
                <a:solidFill>
                  <a:schemeClr val="tx1"/>
                </a:solidFill>
              </a:rPr>
              <a:t>Paired t-test</a:t>
            </a:r>
          </a:p>
        </p:txBody>
      </p:sp>
      <p:sp>
        <p:nvSpPr>
          <p:cNvPr id="3" name="Content Placeholder 2"/>
          <p:cNvSpPr>
            <a:spLocks noGrp="1"/>
          </p:cNvSpPr>
          <p:nvPr>
            <p:ph idx="1"/>
          </p:nvPr>
        </p:nvSpPr>
        <p:spPr>
          <a:xfrm>
            <a:off x="677333" y="767645"/>
            <a:ext cx="10837333" cy="5904088"/>
          </a:xfrm>
        </p:spPr>
        <p:txBody>
          <a:bodyPr/>
          <a:lstStyle/>
          <a:p>
            <a:pPr algn="just"/>
            <a:r>
              <a:rPr lang="en-US" dirty="0"/>
              <a:t>A paired (samples) t-test is used when </a:t>
            </a:r>
            <a:r>
              <a:rPr lang="en-US" dirty="0" smtClean="0"/>
              <a:t>we have </a:t>
            </a:r>
            <a:r>
              <a:rPr lang="en-US" dirty="0"/>
              <a:t>two related observations (i.e., two observations per subject) and </a:t>
            </a:r>
            <a:r>
              <a:rPr lang="en-US" dirty="0" smtClean="0"/>
              <a:t>we want </a:t>
            </a:r>
            <a:r>
              <a:rPr lang="en-US" dirty="0"/>
              <a:t>to see if the means on these two normally distributed interval variables differ from one </a:t>
            </a:r>
            <a:r>
              <a:rPr lang="en-US" dirty="0" smtClean="0"/>
              <a:t>another. For </a:t>
            </a:r>
            <a:r>
              <a:rPr lang="en-US" dirty="0"/>
              <a:t>example, </a:t>
            </a:r>
            <a:r>
              <a:rPr lang="en-US" dirty="0" smtClean="0"/>
              <a:t>we </a:t>
            </a:r>
            <a:r>
              <a:rPr lang="en-US" dirty="0"/>
              <a:t>will test whether the mean of read </a:t>
            </a:r>
            <a:r>
              <a:rPr lang="en-US" dirty="0" smtClean="0"/>
              <a:t>is </a:t>
            </a:r>
            <a:r>
              <a:rPr lang="en-US" dirty="0"/>
              <a:t>equal to the mean of write</a:t>
            </a:r>
            <a:r>
              <a:rPr lang="en-US" dirty="0" smtClean="0"/>
              <a:t>.</a:t>
            </a:r>
          </a:p>
          <a:p>
            <a:pPr algn="just"/>
            <a:r>
              <a:rPr lang="en-US" dirty="0"/>
              <a:t>These results indicate that the mean of read is not statistically significantly different from the mean of write (t = -0.867, </a:t>
            </a:r>
            <a:r>
              <a:rPr lang="en-US" i="1" dirty="0"/>
              <a:t>p</a:t>
            </a:r>
            <a:r>
              <a:rPr lang="en-US" dirty="0"/>
              <a:t> = 0.387</a:t>
            </a:r>
            <a:r>
              <a:rPr lang="en-US" dirty="0" smtClean="0"/>
              <a:t>).</a:t>
            </a:r>
          </a:p>
          <a:p>
            <a:pPr algn="just"/>
            <a:endParaRPr lang="en-CA" dirty="0"/>
          </a:p>
        </p:txBody>
      </p:sp>
      <p:pic>
        <p:nvPicPr>
          <p:cNvPr id="4" name="Picture 3" descr="Image choose16"/>
          <p:cNvPicPr/>
          <p:nvPr/>
        </p:nvPicPr>
        <p:blipFill>
          <a:blip r:embed="rId2">
            <a:extLst>
              <a:ext uri="{28A0092B-C50C-407E-A947-70E740481C1C}">
                <a14:useLocalDpi xmlns:a14="http://schemas.microsoft.com/office/drawing/2010/main" val="0"/>
              </a:ext>
            </a:extLst>
          </a:blip>
          <a:srcRect/>
          <a:stretch>
            <a:fillRect/>
          </a:stretch>
        </p:blipFill>
        <p:spPr bwMode="auto">
          <a:xfrm>
            <a:off x="1107895" y="2881312"/>
            <a:ext cx="4467225" cy="1385888"/>
          </a:xfrm>
          <a:prstGeom prst="rect">
            <a:avLst/>
          </a:prstGeom>
          <a:noFill/>
          <a:ln>
            <a:noFill/>
          </a:ln>
        </p:spPr>
      </p:pic>
      <p:pic>
        <p:nvPicPr>
          <p:cNvPr id="5" name="Picture 4" descr="Image choose17"/>
          <p:cNvPicPr/>
          <p:nvPr/>
        </p:nvPicPr>
        <p:blipFill>
          <a:blip r:embed="rId3">
            <a:extLst>
              <a:ext uri="{28A0092B-C50C-407E-A947-70E740481C1C}">
                <a14:useLocalDpi xmlns:a14="http://schemas.microsoft.com/office/drawing/2010/main" val="0"/>
              </a:ext>
            </a:extLst>
          </a:blip>
          <a:srcRect/>
          <a:stretch>
            <a:fillRect/>
          </a:stretch>
        </p:blipFill>
        <p:spPr bwMode="auto">
          <a:xfrm>
            <a:off x="2968978" y="4504268"/>
            <a:ext cx="6705600" cy="2043288"/>
          </a:xfrm>
          <a:prstGeom prst="rect">
            <a:avLst/>
          </a:prstGeom>
          <a:noFill/>
          <a:ln>
            <a:noFill/>
          </a:ln>
        </p:spPr>
      </p:pic>
    </p:spTree>
    <p:extLst>
      <p:ext uri="{BB962C8B-B14F-4D97-AF65-F5344CB8AC3E}">
        <p14:creationId xmlns:p14="http://schemas.microsoft.com/office/powerpoint/2010/main" val="1061667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25778"/>
            <a:ext cx="8596668" cy="440266"/>
          </a:xfrm>
        </p:spPr>
        <p:txBody>
          <a:bodyPr>
            <a:normAutofit fontScale="90000"/>
          </a:bodyPr>
          <a:lstStyle/>
          <a:p>
            <a:r>
              <a:rPr lang="en-CA" sz="2400" dirty="0">
                <a:solidFill>
                  <a:schemeClr val="tx1"/>
                </a:solidFill>
              </a:rPr>
              <a:t>Chi-square test</a:t>
            </a:r>
          </a:p>
        </p:txBody>
      </p:sp>
      <p:sp>
        <p:nvSpPr>
          <p:cNvPr id="3" name="Content Placeholder 2"/>
          <p:cNvSpPr>
            <a:spLocks noGrp="1"/>
          </p:cNvSpPr>
          <p:nvPr>
            <p:ph idx="1"/>
          </p:nvPr>
        </p:nvSpPr>
        <p:spPr>
          <a:xfrm>
            <a:off x="677334" y="666045"/>
            <a:ext cx="10882488" cy="5971822"/>
          </a:xfrm>
        </p:spPr>
        <p:txBody>
          <a:bodyPr/>
          <a:lstStyle/>
          <a:p>
            <a:pPr algn="just"/>
            <a:r>
              <a:rPr lang="en-US" dirty="0"/>
              <a:t>A chi-square test is used when </a:t>
            </a:r>
            <a:r>
              <a:rPr lang="en-US" dirty="0" smtClean="0"/>
              <a:t>we want </a:t>
            </a:r>
            <a:r>
              <a:rPr lang="en-US" dirty="0"/>
              <a:t>to see if there is a relationship between two categorical </a:t>
            </a:r>
            <a:r>
              <a:rPr lang="en-US" dirty="0" smtClean="0"/>
              <a:t>variables</a:t>
            </a:r>
            <a:r>
              <a:rPr lang="en-US" dirty="0"/>
              <a:t>. Let’s look at </a:t>
            </a:r>
            <a:r>
              <a:rPr lang="en-US" dirty="0" smtClean="0"/>
              <a:t>an example, i.e. if there is a linear </a:t>
            </a:r>
            <a:r>
              <a:rPr lang="en-US" dirty="0"/>
              <a:t>relationship between gender (female) and socio-economic status (ses</a:t>
            </a:r>
            <a:r>
              <a:rPr lang="en-US" dirty="0" smtClean="0"/>
              <a:t>). The </a:t>
            </a:r>
            <a:r>
              <a:rPr lang="en-US" dirty="0"/>
              <a:t>point of this example is that one (or both) variables may have more than two levels, and that the variables do not have to have the same number of levels.  In this example, female has two levels (male and female) and ses has three levels (low, medium and high</a:t>
            </a:r>
            <a:r>
              <a:rPr lang="en-US" dirty="0" smtClean="0"/>
              <a:t>).</a:t>
            </a:r>
          </a:p>
          <a:p>
            <a:pPr algn="just"/>
            <a:r>
              <a:rPr lang="en-US" dirty="0"/>
              <a:t> </a:t>
            </a:r>
            <a:r>
              <a:rPr lang="en-US" dirty="0" smtClean="0"/>
              <a:t>We </a:t>
            </a:r>
            <a:r>
              <a:rPr lang="en-US" dirty="0"/>
              <a:t>find that there is no statistically significant relationship between the variables (chi-square with two degrees of freedom = 4.577, </a:t>
            </a:r>
            <a:r>
              <a:rPr lang="en-US" i="1" dirty="0"/>
              <a:t>p </a:t>
            </a:r>
            <a:r>
              <a:rPr lang="en-US" dirty="0"/>
              <a:t>= 0.101</a:t>
            </a:r>
            <a:r>
              <a:rPr lang="en-US" dirty="0" smtClean="0"/>
              <a:t>).</a:t>
            </a:r>
          </a:p>
          <a:p>
            <a:pPr algn="just"/>
            <a:endParaRPr lang="en-US" dirty="0" smtClean="0"/>
          </a:p>
          <a:p>
            <a:pPr algn="just"/>
            <a:endParaRPr lang="en-CA" dirty="0"/>
          </a:p>
        </p:txBody>
      </p:sp>
      <p:pic>
        <p:nvPicPr>
          <p:cNvPr id="4" name="Picture 3" descr="Image choose10"/>
          <p:cNvPicPr/>
          <p:nvPr/>
        </p:nvPicPr>
        <p:blipFill>
          <a:blip r:embed="rId2">
            <a:extLst>
              <a:ext uri="{28A0092B-C50C-407E-A947-70E740481C1C}">
                <a14:useLocalDpi xmlns:a14="http://schemas.microsoft.com/office/drawing/2010/main" val="0"/>
              </a:ext>
            </a:extLst>
          </a:blip>
          <a:srcRect/>
          <a:stretch>
            <a:fillRect/>
          </a:stretch>
        </p:blipFill>
        <p:spPr bwMode="auto">
          <a:xfrm>
            <a:off x="1217610" y="2874435"/>
            <a:ext cx="4426834" cy="1663698"/>
          </a:xfrm>
          <a:prstGeom prst="rect">
            <a:avLst/>
          </a:prstGeom>
          <a:noFill/>
          <a:ln>
            <a:noFill/>
          </a:ln>
        </p:spPr>
      </p:pic>
      <p:pic>
        <p:nvPicPr>
          <p:cNvPr id="5" name="Picture 4" descr="Image choose11"/>
          <p:cNvPicPr/>
          <p:nvPr/>
        </p:nvPicPr>
        <p:blipFill>
          <a:blip r:embed="rId3">
            <a:extLst>
              <a:ext uri="{28A0092B-C50C-407E-A947-70E740481C1C}">
                <a14:useLocalDpi xmlns:a14="http://schemas.microsoft.com/office/drawing/2010/main" val="0"/>
              </a:ext>
            </a:extLst>
          </a:blip>
          <a:srcRect/>
          <a:stretch>
            <a:fillRect/>
          </a:stretch>
        </p:blipFill>
        <p:spPr bwMode="auto">
          <a:xfrm>
            <a:off x="4425244" y="4459111"/>
            <a:ext cx="5486400" cy="2178756"/>
          </a:xfrm>
          <a:prstGeom prst="rect">
            <a:avLst/>
          </a:prstGeom>
          <a:noFill/>
          <a:ln>
            <a:noFill/>
          </a:ln>
        </p:spPr>
      </p:pic>
    </p:spTree>
    <p:extLst>
      <p:ext uri="{BB962C8B-B14F-4D97-AF65-F5344CB8AC3E}">
        <p14:creationId xmlns:p14="http://schemas.microsoft.com/office/powerpoint/2010/main" val="3419456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0623"/>
            <a:ext cx="8596668" cy="587022"/>
          </a:xfrm>
        </p:spPr>
        <p:txBody>
          <a:bodyPr>
            <a:normAutofit/>
          </a:bodyPr>
          <a:lstStyle/>
          <a:p>
            <a:r>
              <a:rPr lang="en-CA" sz="2400" dirty="0">
                <a:solidFill>
                  <a:schemeClr val="tx1"/>
                </a:solidFill>
              </a:rPr>
              <a:t>One-way ANOVA</a:t>
            </a:r>
          </a:p>
        </p:txBody>
      </p:sp>
      <p:sp>
        <p:nvSpPr>
          <p:cNvPr id="3" name="Content Placeholder 2"/>
          <p:cNvSpPr>
            <a:spLocks noGrp="1"/>
          </p:cNvSpPr>
          <p:nvPr>
            <p:ph idx="1"/>
          </p:nvPr>
        </p:nvSpPr>
        <p:spPr>
          <a:xfrm>
            <a:off x="677334" y="643467"/>
            <a:ext cx="10724444" cy="5949244"/>
          </a:xfrm>
        </p:spPr>
        <p:txBody>
          <a:bodyPr/>
          <a:lstStyle/>
          <a:p>
            <a:pPr algn="just"/>
            <a:r>
              <a:rPr lang="en-US" dirty="0"/>
              <a:t>A one-way analysis of variance (ANOVA) is used when </a:t>
            </a:r>
            <a:r>
              <a:rPr lang="en-US" dirty="0" smtClean="0"/>
              <a:t>we have </a:t>
            </a:r>
            <a:r>
              <a:rPr lang="en-US" dirty="0"/>
              <a:t>a categorical independent variable (with two or more categories) and a normally distributed interval dependent variable and </a:t>
            </a:r>
            <a:r>
              <a:rPr lang="en-US" dirty="0" smtClean="0"/>
              <a:t>we wish </a:t>
            </a:r>
            <a:r>
              <a:rPr lang="en-US" dirty="0"/>
              <a:t>to test for differences in the means of the dependent variable broken down by the levels of the independent variable.  For example, </a:t>
            </a:r>
            <a:r>
              <a:rPr lang="en-US" dirty="0" smtClean="0"/>
              <a:t>say </a:t>
            </a:r>
            <a:r>
              <a:rPr lang="en-US" dirty="0"/>
              <a:t>we wish to test whether the mean of write differs between the three program types (prog). </a:t>
            </a:r>
            <a:endParaRPr lang="en-US" dirty="0" smtClean="0"/>
          </a:p>
          <a:p>
            <a:pPr algn="just"/>
            <a:r>
              <a:rPr lang="en-US" dirty="0"/>
              <a:t>The mean of the dependent variable differs significantly among the levels of program type</a:t>
            </a:r>
            <a:r>
              <a:rPr lang="en-US" dirty="0" smtClean="0"/>
              <a:t>.</a:t>
            </a:r>
          </a:p>
          <a:p>
            <a:pPr algn="just"/>
            <a:r>
              <a:rPr lang="en-US" dirty="0"/>
              <a:t>From this we can see that the students in the academic program have the highest mean writing score, while students in the vocational program have the lowest</a:t>
            </a:r>
            <a:r>
              <a:rPr lang="en-US" dirty="0" smtClean="0"/>
              <a:t>. </a:t>
            </a:r>
            <a:endParaRPr lang="en-CA" dirty="0"/>
          </a:p>
        </p:txBody>
      </p:sp>
      <p:pic>
        <p:nvPicPr>
          <p:cNvPr id="4" name="Picture 3" descr="Image choose12"/>
          <p:cNvPicPr/>
          <p:nvPr/>
        </p:nvPicPr>
        <p:blipFill>
          <a:blip r:embed="rId2">
            <a:extLst>
              <a:ext uri="{28A0092B-C50C-407E-A947-70E740481C1C}">
                <a14:useLocalDpi xmlns:a14="http://schemas.microsoft.com/office/drawing/2010/main" val="0"/>
              </a:ext>
            </a:extLst>
          </a:blip>
          <a:srcRect/>
          <a:stretch>
            <a:fillRect/>
          </a:stretch>
        </p:blipFill>
        <p:spPr bwMode="auto">
          <a:xfrm>
            <a:off x="1081967" y="3256485"/>
            <a:ext cx="4857750" cy="1710626"/>
          </a:xfrm>
          <a:prstGeom prst="rect">
            <a:avLst/>
          </a:prstGeom>
          <a:noFill/>
          <a:ln>
            <a:noFill/>
          </a:ln>
        </p:spPr>
      </p:pic>
      <p:pic>
        <p:nvPicPr>
          <p:cNvPr id="5" name="Picture 4" descr="Image choose13"/>
          <p:cNvPicPr/>
          <p:nvPr/>
        </p:nvPicPr>
        <p:blipFill>
          <a:blip r:embed="rId3">
            <a:extLst>
              <a:ext uri="{28A0092B-C50C-407E-A947-70E740481C1C}">
                <a14:useLocalDpi xmlns:a14="http://schemas.microsoft.com/office/drawing/2010/main" val="0"/>
              </a:ext>
            </a:extLst>
          </a:blip>
          <a:srcRect/>
          <a:stretch>
            <a:fillRect/>
          </a:stretch>
        </p:blipFill>
        <p:spPr bwMode="auto">
          <a:xfrm>
            <a:off x="6707012" y="4289778"/>
            <a:ext cx="3780366" cy="1751583"/>
          </a:xfrm>
          <a:prstGeom prst="rect">
            <a:avLst/>
          </a:prstGeom>
          <a:noFill/>
          <a:ln>
            <a:noFill/>
          </a:ln>
        </p:spPr>
      </p:pic>
    </p:spTree>
    <p:extLst>
      <p:ext uri="{BB962C8B-B14F-4D97-AF65-F5344CB8AC3E}">
        <p14:creationId xmlns:p14="http://schemas.microsoft.com/office/powerpoint/2010/main" val="1810673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7644"/>
          </a:xfrm>
        </p:spPr>
        <p:txBody>
          <a:bodyPr>
            <a:normAutofit/>
          </a:bodyPr>
          <a:lstStyle/>
          <a:p>
            <a:r>
              <a:rPr lang="en-US" sz="2400" b="1" dirty="0" smtClean="0">
                <a:solidFill>
                  <a:schemeClr val="tx1"/>
                </a:solidFill>
              </a:rPr>
              <a:t>Linear </a:t>
            </a:r>
            <a:r>
              <a:rPr lang="en-US" sz="2400" b="1" dirty="0">
                <a:solidFill>
                  <a:schemeClr val="tx1"/>
                </a:solidFill>
              </a:rPr>
              <a:t>Regression Analysis</a:t>
            </a:r>
            <a:endParaRPr lang="en-CA" sz="2400" b="1" dirty="0">
              <a:solidFill>
                <a:schemeClr val="tx1"/>
              </a:solidFill>
            </a:endParaRPr>
          </a:p>
        </p:txBody>
      </p:sp>
      <p:sp>
        <p:nvSpPr>
          <p:cNvPr id="3" name="Content Placeholder 2"/>
          <p:cNvSpPr>
            <a:spLocks noGrp="1"/>
          </p:cNvSpPr>
          <p:nvPr>
            <p:ph idx="1"/>
          </p:nvPr>
        </p:nvSpPr>
        <p:spPr>
          <a:xfrm>
            <a:off x="677334" y="1219200"/>
            <a:ext cx="8596668" cy="5463821"/>
          </a:xfrm>
        </p:spPr>
        <p:txBody>
          <a:bodyPr/>
          <a:lstStyle/>
          <a:p>
            <a:r>
              <a:rPr lang="en-US" dirty="0" smtClean="0"/>
              <a:t>Possible linear research questions:</a:t>
            </a:r>
          </a:p>
          <a:p>
            <a:pPr>
              <a:buFont typeface="Wingdings" panose="05000000000000000000" pitchFamily="2" charset="2"/>
              <a:buChar char="§"/>
            </a:pPr>
            <a:r>
              <a:rPr lang="en-US" b="1" dirty="0" smtClean="0">
                <a:solidFill>
                  <a:schemeClr val="tx1"/>
                </a:solidFill>
              </a:rPr>
              <a:t>Does income predict price?</a:t>
            </a:r>
          </a:p>
          <a:p>
            <a:pPr>
              <a:buFont typeface="Wingdings" panose="05000000000000000000" pitchFamily="2" charset="2"/>
              <a:buChar char="§"/>
            </a:pPr>
            <a:r>
              <a:rPr lang="en-US" b="1" dirty="0" smtClean="0"/>
              <a:t>What is the impact of income on price?</a:t>
            </a:r>
          </a:p>
          <a:p>
            <a:pPr>
              <a:buFont typeface="Wingdings" panose="05000000000000000000" pitchFamily="2" charset="2"/>
              <a:buChar char="§"/>
            </a:pPr>
            <a:r>
              <a:rPr lang="en-US" dirty="0" smtClean="0"/>
              <a:t>To what extent is price predicted by income?</a:t>
            </a:r>
          </a:p>
          <a:p>
            <a:r>
              <a:rPr lang="en-US" dirty="0" smtClean="0"/>
              <a:t>SPSS </a:t>
            </a:r>
            <a:r>
              <a:rPr lang="en-US" dirty="0"/>
              <a:t>Statistics will generate quite a few tables of output for a linear </a:t>
            </a:r>
            <a:r>
              <a:rPr lang="en-US" dirty="0" smtClean="0"/>
              <a:t>regression analysis. </a:t>
            </a:r>
          </a:p>
          <a:p>
            <a:r>
              <a:rPr lang="en-US" dirty="0" smtClean="0"/>
              <a:t>In </a:t>
            </a:r>
            <a:r>
              <a:rPr lang="en-US" dirty="0"/>
              <a:t>this section, we show </a:t>
            </a:r>
            <a:r>
              <a:rPr lang="en-US" dirty="0" smtClean="0"/>
              <a:t>only </a:t>
            </a:r>
            <a:r>
              <a:rPr lang="en-US" dirty="0"/>
              <a:t>the three main tables required to understand your results from the linear regression </a:t>
            </a:r>
            <a:r>
              <a:rPr lang="en-US" dirty="0" smtClean="0"/>
              <a:t>procedure. </a:t>
            </a:r>
          </a:p>
          <a:p>
            <a:r>
              <a:rPr lang="en-US" dirty="0"/>
              <a:t>The first table of interest is the Model Summary table, as shown below</a:t>
            </a:r>
            <a:r>
              <a:rPr lang="en-US" dirty="0" smtClean="0"/>
              <a:t>:</a:t>
            </a:r>
          </a:p>
          <a:p>
            <a:endParaRPr lang="en-C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2756" y="4887849"/>
            <a:ext cx="5926666" cy="1411350"/>
          </a:xfrm>
          <a:prstGeom prst="rect">
            <a:avLst/>
          </a:prstGeom>
        </p:spPr>
      </p:pic>
    </p:spTree>
    <p:extLst>
      <p:ext uri="{BB962C8B-B14F-4D97-AF65-F5344CB8AC3E}">
        <p14:creationId xmlns:p14="http://schemas.microsoft.com/office/powerpoint/2010/main" val="3056918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5733"/>
          </a:xfrm>
        </p:spPr>
        <p:txBody>
          <a:bodyPr>
            <a:normAutofit/>
          </a:bodyPr>
          <a:lstStyle/>
          <a:p>
            <a:r>
              <a:rPr lang="en-US" sz="2400" b="1" dirty="0">
                <a:solidFill>
                  <a:schemeClr val="tx1"/>
                </a:solidFill>
              </a:rPr>
              <a:t>Linear Regression Analysis</a:t>
            </a:r>
            <a:endParaRPr lang="en-CA" sz="2400" dirty="0"/>
          </a:p>
        </p:txBody>
      </p:sp>
      <p:sp>
        <p:nvSpPr>
          <p:cNvPr id="3" name="Content Placeholder 2"/>
          <p:cNvSpPr>
            <a:spLocks noGrp="1"/>
          </p:cNvSpPr>
          <p:nvPr>
            <p:ph idx="1"/>
          </p:nvPr>
        </p:nvSpPr>
        <p:spPr>
          <a:xfrm>
            <a:off x="677334" y="1185333"/>
            <a:ext cx="8596668" cy="5576711"/>
          </a:xfrm>
        </p:spPr>
        <p:txBody>
          <a:bodyPr/>
          <a:lstStyle/>
          <a:p>
            <a:r>
              <a:rPr lang="en-US" dirty="0" smtClean="0"/>
              <a:t>The model summary table </a:t>
            </a:r>
            <a:r>
              <a:rPr lang="en-US" dirty="0"/>
              <a:t>provides the </a:t>
            </a:r>
            <a:r>
              <a:rPr lang="en-US" i="1" dirty="0"/>
              <a:t>R</a:t>
            </a:r>
            <a:r>
              <a:rPr lang="en-US" dirty="0"/>
              <a:t> and </a:t>
            </a:r>
            <a:r>
              <a:rPr lang="en-US" i="1" dirty="0"/>
              <a:t>R</a:t>
            </a:r>
            <a:r>
              <a:rPr lang="en-US" baseline="30000" dirty="0"/>
              <a:t>2</a:t>
            </a:r>
            <a:r>
              <a:rPr lang="en-US" dirty="0"/>
              <a:t> values</a:t>
            </a:r>
            <a:r>
              <a:rPr lang="en-US" dirty="0" smtClean="0"/>
              <a:t>.</a:t>
            </a:r>
          </a:p>
          <a:p>
            <a:r>
              <a:rPr lang="en-US" dirty="0" smtClean="0"/>
              <a:t>The </a:t>
            </a:r>
            <a:r>
              <a:rPr lang="en-US" i="1" dirty="0"/>
              <a:t>R</a:t>
            </a:r>
            <a:r>
              <a:rPr lang="en-US" dirty="0"/>
              <a:t> value represents the simple correlation and is 0.873 (the "</a:t>
            </a:r>
            <a:r>
              <a:rPr lang="en-US" b="1" dirty="0"/>
              <a:t>R</a:t>
            </a:r>
            <a:r>
              <a:rPr lang="en-US" dirty="0"/>
              <a:t>" Column), which indicates a high degree of correlation. </a:t>
            </a:r>
            <a:endParaRPr lang="en-US" dirty="0" smtClean="0"/>
          </a:p>
          <a:p>
            <a:r>
              <a:rPr lang="en-US" dirty="0" smtClean="0"/>
              <a:t>The </a:t>
            </a:r>
            <a:r>
              <a:rPr lang="en-US" i="1" dirty="0"/>
              <a:t>R</a:t>
            </a:r>
            <a:r>
              <a:rPr lang="en-US" baseline="30000" dirty="0"/>
              <a:t>2</a:t>
            </a:r>
            <a:r>
              <a:rPr lang="en-US" dirty="0"/>
              <a:t> value (the "</a:t>
            </a:r>
            <a:r>
              <a:rPr lang="en-US" b="1" dirty="0"/>
              <a:t>R Square</a:t>
            </a:r>
            <a:r>
              <a:rPr lang="en-US" dirty="0"/>
              <a:t>" column) indicates how much of the total variation in the dependent variable, </a:t>
            </a:r>
            <a:r>
              <a:rPr lang="en-US" b="1" u="sng" dirty="0"/>
              <a:t>Price</a:t>
            </a:r>
            <a:r>
              <a:rPr lang="en-US" dirty="0"/>
              <a:t>, can be explained by the independent variable, </a:t>
            </a:r>
            <a:r>
              <a:rPr lang="en-US" b="1" u="sng" dirty="0"/>
              <a:t>Income</a:t>
            </a:r>
            <a:r>
              <a:rPr lang="en-US" dirty="0"/>
              <a:t>. </a:t>
            </a:r>
            <a:endParaRPr lang="en-US" dirty="0" smtClean="0"/>
          </a:p>
          <a:p>
            <a:r>
              <a:rPr lang="en-US" dirty="0" smtClean="0"/>
              <a:t>In </a:t>
            </a:r>
            <a:r>
              <a:rPr lang="en-US" dirty="0"/>
              <a:t>this case, 76.2% </a:t>
            </a:r>
            <a:r>
              <a:rPr lang="en-US" dirty="0" smtClean="0"/>
              <a:t>of the price can </a:t>
            </a:r>
            <a:r>
              <a:rPr lang="en-US" dirty="0"/>
              <a:t>be </a:t>
            </a:r>
            <a:r>
              <a:rPr lang="en-US" dirty="0" smtClean="0"/>
              <a:t>explained by income, </a:t>
            </a:r>
            <a:r>
              <a:rPr lang="en-US" dirty="0"/>
              <a:t>which is very large</a:t>
            </a:r>
            <a:r>
              <a:rPr lang="en-US" dirty="0" smtClean="0"/>
              <a:t>. </a:t>
            </a:r>
          </a:p>
          <a:p>
            <a:r>
              <a:rPr lang="en-US" dirty="0"/>
              <a:t>The next table is the ANOVA table, which reports how well the regression equation fits the data (i.e., predicts the dependent variable) and is shown below</a:t>
            </a:r>
            <a:r>
              <a:rPr lang="en-US" dirty="0" smtClean="0"/>
              <a:t>:</a:t>
            </a:r>
          </a:p>
          <a:p>
            <a:endParaRPr lang="en-CA" dirty="0"/>
          </a:p>
        </p:txBody>
      </p:sp>
      <p:pic>
        <p:nvPicPr>
          <p:cNvPr id="6" name="Picture 5"/>
          <p:cNvPicPr>
            <a:picLocks noChangeAspect="1"/>
          </p:cNvPicPr>
          <p:nvPr/>
        </p:nvPicPr>
        <p:blipFill>
          <a:blip r:embed="rId2"/>
          <a:stretch>
            <a:fillRect/>
          </a:stretch>
        </p:blipFill>
        <p:spPr>
          <a:xfrm>
            <a:off x="1806223" y="4744158"/>
            <a:ext cx="6513688" cy="1882420"/>
          </a:xfrm>
          <a:prstGeom prst="rect">
            <a:avLst/>
          </a:prstGeom>
        </p:spPr>
      </p:pic>
    </p:spTree>
    <p:extLst>
      <p:ext uri="{BB962C8B-B14F-4D97-AF65-F5344CB8AC3E}">
        <p14:creationId xmlns:p14="http://schemas.microsoft.com/office/powerpoint/2010/main" val="3380526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53157"/>
          </a:xfrm>
        </p:spPr>
        <p:txBody>
          <a:bodyPr>
            <a:normAutofit/>
          </a:bodyPr>
          <a:lstStyle/>
          <a:p>
            <a:r>
              <a:rPr lang="en-US" sz="2400" b="1" dirty="0">
                <a:solidFill>
                  <a:schemeClr val="tx1"/>
                </a:solidFill>
              </a:rPr>
              <a:t>Linear Regression Analysis</a:t>
            </a:r>
            <a:endParaRPr lang="en-CA" sz="2400" dirty="0"/>
          </a:p>
        </p:txBody>
      </p:sp>
      <p:sp>
        <p:nvSpPr>
          <p:cNvPr id="3" name="Content Placeholder 2"/>
          <p:cNvSpPr>
            <a:spLocks noGrp="1"/>
          </p:cNvSpPr>
          <p:nvPr>
            <p:ph idx="1"/>
          </p:nvPr>
        </p:nvSpPr>
        <p:spPr>
          <a:xfrm>
            <a:off x="677334" y="1162757"/>
            <a:ext cx="8596668" cy="4878606"/>
          </a:xfrm>
        </p:spPr>
        <p:txBody>
          <a:bodyPr/>
          <a:lstStyle/>
          <a:p>
            <a:r>
              <a:rPr lang="en-US" dirty="0" smtClean="0"/>
              <a:t>The ANOVA table </a:t>
            </a:r>
            <a:r>
              <a:rPr lang="en-US" dirty="0"/>
              <a:t>indicates that the regression model predicts the dependent variable significantly well. </a:t>
            </a:r>
            <a:endParaRPr lang="en-US" dirty="0" smtClean="0"/>
          </a:p>
          <a:p>
            <a:r>
              <a:rPr lang="en-US" dirty="0" smtClean="0"/>
              <a:t>How </a:t>
            </a:r>
            <a:r>
              <a:rPr lang="en-US" dirty="0"/>
              <a:t>do we know this? Look at the "</a:t>
            </a:r>
            <a:r>
              <a:rPr lang="en-US" b="1" dirty="0"/>
              <a:t>Regression</a:t>
            </a:r>
            <a:r>
              <a:rPr lang="en-US" dirty="0"/>
              <a:t>" row and go to the "</a:t>
            </a:r>
            <a:r>
              <a:rPr lang="en-US" b="1" dirty="0"/>
              <a:t>Sig.</a:t>
            </a:r>
            <a:r>
              <a:rPr lang="en-US" dirty="0"/>
              <a:t>" column. </a:t>
            </a:r>
            <a:endParaRPr lang="en-US" dirty="0" smtClean="0"/>
          </a:p>
          <a:p>
            <a:r>
              <a:rPr lang="en-US" dirty="0" smtClean="0"/>
              <a:t>This </a:t>
            </a:r>
            <a:r>
              <a:rPr lang="en-US" dirty="0"/>
              <a:t>indicates the statistical significance of the regression model that was run. </a:t>
            </a:r>
            <a:endParaRPr lang="en-US" dirty="0" smtClean="0"/>
          </a:p>
          <a:p>
            <a:r>
              <a:rPr lang="en-US" dirty="0" smtClean="0"/>
              <a:t>Here</a:t>
            </a:r>
            <a:r>
              <a:rPr lang="en-US" dirty="0"/>
              <a:t>, </a:t>
            </a:r>
            <a:r>
              <a:rPr lang="en-US" i="1" dirty="0"/>
              <a:t>p</a:t>
            </a:r>
            <a:r>
              <a:rPr lang="en-US" dirty="0"/>
              <a:t> &lt; </a:t>
            </a:r>
            <a:r>
              <a:rPr lang="en-US" dirty="0" smtClean="0"/>
              <a:t>0.000, </a:t>
            </a:r>
            <a:r>
              <a:rPr lang="en-US" dirty="0"/>
              <a:t>which is less than 0.05, and indicates that, overall, the regression model statistically significantly predicts the outcome variable (i.e., it is a good fit for the data).</a:t>
            </a:r>
            <a:endParaRPr lang="en-CA" dirty="0"/>
          </a:p>
        </p:txBody>
      </p:sp>
    </p:spTree>
    <p:extLst>
      <p:ext uri="{BB962C8B-B14F-4D97-AF65-F5344CB8AC3E}">
        <p14:creationId xmlns:p14="http://schemas.microsoft.com/office/powerpoint/2010/main" val="1548248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54756"/>
          </a:xfrm>
        </p:spPr>
        <p:txBody>
          <a:bodyPr>
            <a:normAutofit/>
          </a:bodyPr>
          <a:lstStyle/>
          <a:p>
            <a:r>
              <a:rPr lang="en-US" sz="2400" b="1" dirty="0">
                <a:solidFill>
                  <a:schemeClr val="tx1"/>
                </a:solidFill>
              </a:rPr>
              <a:t>Linear Regression Analysis</a:t>
            </a:r>
            <a:endParaRPr lang="en-CA" sz="2400" dirty="0"/>
          </a:p>
        </p:txBody>
      </p:sp>
      <p:sp>
        <p:nvSpPr>
          <p:cNvPr id="3" name="Content Placeholder 2"/>
          <p:cNvSpPr>
            <a:spLocks noGrp="1"/>
          </p:cNvSpPr>
          <p:nvPr>
            <p:ph idx="1"/>
          </p:nvPr>
        </p:nvSpPr>
        <p:spPr>
          <a:xfrm>
            <a:off x="677334" y="1151467"/>
            <a:ext cx="8596668" cy="4889895"/>
          </a:xfrm>
        </p:spPr>
        <p:txBody>
          <a:bodyPr/>
          <a:lstStyle/>
          <a:p>
            <a:r>
              <a:rPr lang="en-US" dirty="0"/>
              <a:t>The </a:t>
            </a:r>
            <a:r>
              <a:rPr lang="en-US" b="1" dirty="0"/>
              <a:t>Coefficients</a:t>
            </a:r>
            <a:r>
              <a:rPr lang="en-US" dirty="0"/>
              <a:t> table provides us with the necessary information to predict price from income, as well as determine whether income contributes statistically significantly to the model (by looking at the "</a:t>
            </a:r>
            <a:r>
              <a:rPr lang="en-US" b="1" dirty="0"/>
              <a:t>Sig.</a:t>
            </a:r>
            <a:r>
              <a:rPr lang="en-US" dirty="0"/>
              <a:t>" column). </a:t>
            </a:r>
            <a:endParaRPr lang="en-US" dirty="0" smtClean="0"/>
          </a:p>
          <a:p>
            <a:r>
              <a:rPr lang="en-US" dirty="0" smtClean="0"/>
              <a:t>Furthermore</a:t>
            </a:r>
            <a:r>
              <a:rPr lang="en-US" dirty="0"/>
              <a:t>, we can use the values in the "</a:t>
            </a:r>
            <a:r>
              <a:rPr lang="en-US" b="1" dirty="0"/>
              <a:t>B</a:t>
            </a:r>
            <a:r>
              <a:rPr lang="en-US" dirty="0"/>
              <a:t>" column under the "</a:t>
            </a:r>
            <a:r>
              <a:rPr lang="en-US" b="1" dirty="0" smtClean="0"/>
              <a:t>Unstandardized </a:t>
            </a:r>
            <a:r>
              <a:rPr lang="en-US" b="1" dirty="0"/>
              <a:t>Coefficients</a:t>
            </a:r>
            <a:r>
              <a:rPr lang="en-US" dirty="0"/>
              <a:t>" column, as shown below to present the regression equation as</a:t>
            </a:r>
            <a:r>
              <a:rPr lang="en-US" dirty="0" smtClean="0"/>
              <a:t>:</a:t>
            </a:r>
          </a:p>
          <a:p>
            <a:pPr marL="0" indent="0">
              <a:buNone/>
            </a:pPr>
            <a:r>
              <a:rPr lang="en-US" dirty="0" smtClean="0"/>
              <a:t>                                       Price </a:t>
            </a:r>
            <a:r>
              <a:rPr lang="en-US" dirty="0"/>
              <a:t>= 8287 + 0.564(Income)</a:t>
            </a:r>
            <a:endParaRPr lang="en-US" dirty="0" smtClean="0"/>
          </a:p>
          <a:p>
            <a:endParaRPr lang="en-CA" dirty="0"/>
          </a:p>
        </p:txBody>
      </p:sp>
      <p:pic>
        <p:nvPicPr>
          <p:cNvPr id="4" name="Picture 3"/>
          <p:cNvPicPr>
            <a:picLocks noChangeAspect="1"/>
          </p:cNvPicPr>
          <p:nvPr/>
        </p:nvPicPr>
        <p:blipFill>
          <a:blip r:embed="rId2"/>
          <a:stretch>
            <a:fillRect/>
          </a:stretch>
        </p:blipFill>
        <p:spPr>
          <a:xfrm>
            <a:off x="1512711" y="4042659"/>
            <a:ext cx="6333067" cy="1703386"/>
          </a:xfrm>
          <a:prstGeom prst="rect">
            <a:avLst/>
          </a:prstGeom>
        </p:spPr>
      </p:pic>
    </p:spTree>
    <p:extLst>
      <p:ext uri="{BB962C8B-B14F-4D97-AF65-F5344CB8AC3E}">
        <p14:creationId xmlns:p14="http://schemas.microsoft.com/office/powerpoint/2010/main" val="37666784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14490"/>
            <a:ext cx="8596668" cy="485422"/>
          </a:xfrm>
        </p:spPr>
        <p:txBody>
          <a:bodyPr>
            <a:normAutofit/>
          </a:bodyPr>
          <a:lstStyle/>
          <a:p>
            <a:r>
              <a:rPr lang="en-CA" sz="2400" b="1" dirty="0">
                <a:solidFill>
                  <a:schemeClr val="tx1"/>
                </a:solidFill>
              </a:rPr>
              <a:t>Multiple Regression Analysis</a:t>
            </a:r>
          </a:p>
        </p:txBody>
      </p:sp>
      <p:sp>
        <p:nvSpPr>
          <p:cNvPr id="3" name="Content Placeholder 2"/>
          <p:cNvSpPr>
            <a:spLocks noGrp="1"/>
          </p:cNvSpPr>
          <p:nvPr>
            <p:ph idx="1"/>
          </p:nvPr>
        </p:nvSpPr>
        <p:spPr>
          <a:xfrm>
            <a:off x="677334" y="699912"/>
            <a:ext cx="8596668" cy="5341450"/>
          </a:xfrm>
        </p:spPr>
        <p:txBody>
          <a:bodyPr>
            <a:normAutofit/>
          </a:bodyPr>
          <a:lstStyle/>
          <a:p>
            <a:r>
              <a:rPr lang="en-US" dirty="0" smtClean="0"/>
              <a:t>Potential multiple regression research questions:</a:t>
            </a:r>
          </a:p>
          <a:p>
            <a:pPr>
              <a:buFont typeface="Wingdings" panose="05000000000000000000" pitchFamily="2" charset="2"/>
              <a:buChar char="§"/>
            </a:pPr>
            <a:r>
              <a:rPr lang="en-US" b="1" dirty="0" smtClean="0"/>
              <a:t>Do gender, age, heart-rate and weight predict maximum oxygen uptake?</a:t>
            </a:r>
          </a:p>
          <a:p>
            <a:pPr>
              <a:buFont typeface="Wingdings" panose="05000000000000000000" pitchFamily="2" charset="2"/>
              <a:buChar char="§"/>
            </a:pPr>
            <a:r>
              <a:rPr lang="en-US" b="1" dirty="0" smtClean="0"/>
              <a:t>To what extent does gender, age, heart-rate and weight predict or explain maximum oxygen uptake?</a:t>
            </a:r>
          </a:p>
          <a:p>
            <a:r>
              <a:rPr lang="en-US" dirty="0" smtClean="0"/>
              <a:t>SPSS </a:t>
            </a:r>
            <a:r>
              <a:rPr lang="en-US" dirty="0"/>
              <a:t>Statistics will generate quite a few tables of output for a multiple regression analysis. </a:t>
            </a:r>
            <a:endParaRPr lang="en-US" dirty="0" smtClean="0"/>
          </a:p>
          <a:p>
            <a:r>
              <a:rPr lang="en-US" dirty="0" smtClean="0"/>
              <a:t>In </a:t>
            </a:r>
            <a:r>
              <a:rPr lang="en-US" dirty="0"/>
              <a:t>this section, we show </a:t>
            </a:r>
            <a:r>
              <a:rPr lang="en-US" dirty="0" smtClean="0"/>
              <a:t>only </a:t>
            </a:r>
            <a:r>
              <a:rPr lang="en-US" dirty="0"/>
              <a:t>the three main tables required to understand your results from the multiple regression </a:t>
            </a:r>
            <a:r>
              <a:rPr lang="en-US" dirty="0" smtClean="0"/>
              <a:t>procedure.</a:t>
            </a:r>
          </a:p>
          <a:p>
            <a:r>
              <a:rPr lang="en-US" dirty="0" smtClean="0"/>
              <a:t>We </a:t>
            </a:r>
            <a:r>
              <a:rPr lang="en-US" dirty="0"/>
              <a:t>focus only on the three main tables you need to understand your multiple regression </a:t>
            </a:r>
            <a:r>
              <a:rPr lang="en-US" dirty="0" smtClean="0"/>
              <a:t>results.</a:t>
            </a:r>
          </a:p>
          <a:p>
            <a:r>
              <a:rPr lang="en-US" dirty="0"/>
              <a:t>The first table of interest is the </a:t>
            </a:r>
            <a:r>
              <a:rPr lang="en-US" b="1" dirty="0"/>
              <a:t>Model Summary</a:t>
            </a:r>
            <a:r>
              <a:rPr lang="en-US" dirty="0"/>
              <a:t> table. </a:t>
            </a:r>
            <a:endParaRPr lang="en-US" dirty="0" smtClean="0"/>
          </a:p>
          <a:p>
            <a:r>
              <a:rPr lang="en-US" dirty="0" smtClean="0"/>
              <a:t>The model summary table </a:t>
            </a:r>
            <a:r>
              <a:rPr lang="en-US" dirty="0"/>
              <a:t>provides the </a:t>
            </a:r>
            <a:r>
              <a:rPr lang="en-US" i="1" dirty="0"/>
              <a:t>R</a:t>
            </a:r>
            <a:r>
              <a:rPr lang="en-US" dirty="0"/>
              <a:t>, </a:t>
            </a:r>
            <a:r>
              <a:rPr lang="en-US" i="1" dirty="0"/>
              <a:t>R</a:t>
            </a:r>
            <a:r>
              <a:rPr lang="en-US" i="1" baseline="30000" dirty="0"/>
              <a:t>2</a:t>
            </a:r>
            <a:r>
              <a:rPr lang="en-US" dirty="0"/>
              <a:t>, adjusted </a:t>
            </a:r>
            <a:r>
              <a:rPr lang="en-US" i="1" dirty="0"/>
              <a:t>R</a:t>
            </a:r>
            <a:r>
              <a:rPr lang="en-US" i="1" baseline="30000" dirty="0"/>
              <a:t>2</a:t>
            </a:r>
            <a:r>
              <a:rPr lang="en-US" dirty="0"/>
              <a:t>, and the standard error of the estimate, which can be used to determine how well a regression model fits the </a:t>
            </a:r>
            <a:r>
              <a:rPr lang="en-US" dirty="0" smtClean="0"/>
              <a:t>data. </a:t>
            </a:r>
            <a:endParaRPr lang="en-CA" dirty="0"/>
          </a:p>
        </p:txBody>
      </p:sp>
    </p:spTree>
    <p:extLst>
      <p:ext uri="{BB962C8B-B14F-4D97-AF65-F5344CB8AC3E}">
        <p14:creationId xmlns:p14="http://schemas.microsoft.com/office/powerpoint/2010/main" val="2744889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41867"/>
          </a:xfrm>
        </p:spPr>
        <p:txBody>
          <a:bodyPr>
            <a:normAutofit/>
          </a:bodyPr>
          <a:lstStyle/>
          <a:p>
            <a:r>
              <a:rPr lang="en-CA" sz="2400" b="1" dirty="0" smtClean="0">
                <a:solidFill>
                  <a:schemeClr val="tx1"/>
                </a:solidFill>
              </a:rPr>
              <a:t>Quantitative Data </a:t>
            </a:r>
            <a:r>
              <a:rPr lang="en-CA" sz="2400" b="1" dirty="0">
                <a:solidFill>
                  <a:schemeClr val="tx1"/>
                </a:solidFill>
              </a:rPr>
              <a:t>Analysis</a:t>
            </a:r>
          </a:p>
        </p:txBody>
      </p:sp>
      <p:sp>
        <p:nvSpPr>
          <p:cNvPr id="3" name="Content Placeholder 2"/>
          <p:cNvSpPr>
            <a:spLocks noGrp="1"/>
          </p:cNvSpPr>
          <p:nvPr>
            <p:ph idx="1"/>
          </p:nvPr>
        </p:nvSpPr>
        <p:spPr>
          <a:xfrm>
            <a:off x="677334" y="1332089"/>
            <a:ext cx="8596668" cy="5305778"/>
          </a:xfrm>
        </p:spPr>
        <p:txBody>
          <a:bodyPr/>
          <a:lstStyle/>
          <a:p>
            <a:r>
              <a:rPr lang="en-US" dirty="0"/>
              <a:t>To </a:t>
            </a:r>
            <a:r>
              <a:rPr lang="en-US" dirty="0" smtClean="0"/>
              <a:t>analyse </a:t>
            </a:r>
            <a:r>
              <a:rPr lang="en-US" dirty="0"/>
              <a:t>quantitative data we use </a:t>
            </a:r>
            <a:r>
              <a:rPr lang="en-US" dirty="0" smtClean="0"/>
              <a:t>statistics</a:t>
            </a:r>
          </a:p>
          <a:p>
            <a:r>
              <a:rPr lang="en-US" dirty="0" smtClean="0"/>
              <a:t>Research </a:t>
            </a:r>
            <a:r>
              <a:rPr lang="en-US" dirty="0"/>
              <a:t>question(s) and data types dictate analysis and statistical </a:t>
            </a:r>
            <a:r>
              <a:rPr lang="en-US" dirty="0" smtClean="0"/>
              <a:t>methods</a:t>
            </a:r>
          </a:p>
          <a:p>
            <a:r>
              <a:rPr lang="en-US" dirty="0"/>
              <a:t>Your research questions are the heart of your </a:t>
            </a:r>
            <a:r>
              <a:rPr lang="en-US" dirty="0" smtClean="0"/>
              <a:t>dissertation or thesis—they </a:t>
            </a:r>
            <a:r>
              <a:rPr lang="en-US" dirty="0"/>
              <a:t>come from your problem and purpose statement and guide your data collection and analysis. </a:t>
            </a:r>
            <a:endParaRPr lang="en-US" dirty="0" smtClean="0"/>
          </a:p>
          <a:p>
            <a:r>
              <a:rPr lang="en-US" dirty="0" smtClean="0"/>
              <a:t>How </a:t>
            </a:r>
            <a:r>
              <a:rPr lang="en-US" dirty="0"/>
              <a:t>you word your research questions influences the depth and breadth of </a:t>
            </a:r>
            <a:r>
              <a:rPr lang="en-US" dirty="0" smtClean="0"/>
              <a:t>inferences (using inferential statistics) </a:t>
            </a:r>
            <a:r>
              <a:rPr lang="en-US" dirty="0"/>
              <a:t>you can make in your results and discussion. </a:t>
            </a:r>
            <a:endParaRPr lang="en-US" dirty="0" smtClean="0"/>
          </a:p>
          <a:p>
            <a:r>
              <a:rPr lang="en-US" dirty="0" smtClean="0"/>
              <a:t>There </a:t>
            </a:r>
            <a:r>
              <a:rPr lang="en-US" dirty="0"/>
              <a:t>are three types of quantitative research </a:t>
            </a:r>
            <a:r>
              <a:rPr lang="en-US" dirty="0" smtClean="0"/>
              <a:t>questions </a:t>
            </a:r>
            <a:r>
              <a:rPr lang="en-US" dirty="0"/>
              <a:t>you can ask: </a:t>
            </a:r>
            <a:r>
              <a:rPr lang="en-US" b="1" u="sng" dirty="0"/>
              <a:t>descriptive</a:t>
            </a:r>
            <a:r>
              <a:rPr lang="en-US" dirty="0"/>
              <a:t>, </a:t>
            </a:r>
            <a:r>
              <a:rPr lang="en-US" b="1" u="sng" dirty="0" smtClean="0"/>
              <a:t>comparative/difference</a:t>
            </a:r>
            <a:r>
              <a:rPr lang="en-US" dirty="0" smtClean="0"/>
              <a:t>, </a:t>
            </a:r>
            <a:r>
              <a:rPr lang="en-US" dirty="0"/>
              <a:t>and </a:t>
            </a:r>
            <a:r>
              <a:rPr lang="en-US" b="1" u="sng" dirty="0" smtClean="0"/>
              <a:t>relationa</a:t>
            </a:r>
            <a:r>
              <a:rPr lang="en-US" u="sng" dirty="0" smtClean="0"/>
              <a:t>l/association.</a:t>
            </a:r>
          </a:p>
          <a:p>
            <a:r>
              <a:rPr lang="en-US" dirty="0"/>
              <a:t>First, there are descriptive research questions. </a:t>
            </a:r>
            <a:endParaRPr lang="en-US" dirty="0" smtClean="0"/>
          </a:p>
          <a:p>
            <a:r>
              <a:rPr lang="en-US" dirty="0" smtClean="0"/>
              <a:t>These </a:t>
            </a:r>
            <a:r>
              <a:rPr lang="en-US" dirty="0"/>
              <a:t>types of questions seek to simply describe a situation</a:t>
            </a:r>
            <a:r>
              <a:rPr lang="en-US" dirty="0" smtClean="0"/>
              <a:t>, or problem </a:t>
            </a:r>
            <a:r>
              <a:rPr lang="en-US" dirty="0"/>
              <a:t>and do not include any hypothesis </a:t>
            </a:r>
            <a:r>
              <a:rPr lang="en-US" dirty="0" smtClean="0"/>
              <a:t>testing, i.e. descriptive statistics does not test the </a:t>
            </a:r>
            <a:r>
              <a:rPr lang="en-US" dirty="0" smtClean="0"/>
              <a:t>hypothesis as it is not inferential. </a:t>
            </a:r>
            <a:endParaRPr lang="en-CA" dirty="0"/>
          </a:p>
        </p:txBody>
      </p:sp>
    </p:spTree>
    <p:extLst>
      <p:ext uri="{BB962C8B-B14F-4D97-AF65-F5344CB8AC3E}">
        <p14:creationId xmlns:p14="http://schemas.microsoft.com/office/powerpoint/2010/main" val="32587069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28978"/>
            <a:ext cx="8596668" cy="485422"/>
          </a:xfrm>
        </p:spPr>
        <p:txBody>
          <a:bodyPr>
            <a:normAutofit/>
          </a:bodyPr>
          <a:lstStyle/>
          <a:p>
            <a:r>
              <a:rPr lang="en-CA" sz="2400" b="1" dirty="0">
                <a:solidFill>
                  <a:schemeClr val="tx1"/>
                </a:solidFill>
              </a:rPr>
              <a:t>Multiple Regression Analysis</a:t>
            </a:r>
            <a:endParaRPr lang="en-CA" sz="2400" dirty="0"/>
          </a:p>
        </p:txBody>
      </p:sp>
      <p:sp>
        <p:nvSpPr>
          <p:cNvPr id="5" name="Content Placeholder 4"/>
          <p:cNvSpPr>
            <a:spLocks noGrp="1"/>
          </p:cNvSpPr>
          <p:nvPr>
            <p:ph idx="1"/>
          </p:nvPr>
        </p:nvSpPr>
        <p:spPr>
          <a:xfrm>
            <a:off x="677334" y="914400"/>
            <a:ext cx="8596668" cy="5712177"/>
          </a:xfrm>
        </p:spPr>
        <p:txBody>
          <a:bodyPr/>
          <a:lstStyle/>
          <a:p>
            <a:r>
              <a:rPr lang="en-US" dirty="0"/>
              <a:t>The "</a:t>
            </a:r>
            <a:r>
              <a:rPr lang="en-US" b="1" dirty="0"/>
              <a:t>R</a:t>
            </a:r>
            <a:r>
              <a:rPr lang="en-US" dirty="0"/>
              <a:t>" column represents the value of </a:t>
            </a:r>
            <a:r>
              <a:rPr lang="en-US" i="1" dirty="0"/>
              <a:t>R</a:t>
            </a:r>
            <a:r>
              <a:rPr lang="en-US" dirty="0"/>
              <a:t>, the </a:t>
            </a:r>
            <a:r>
              <a:rPr lang="en-US" b="1" i="1" dirty="0"/>
              <a:t>multiple correlation coefficient</a:t>
            </a:r>
            <a:r>
              <a:rPr lang="en-US" dirty="0"/>
              <a:t>. </a:t>
            </a:r>
            <a:endParaRPr lang="en-US" dirty="0" smtClean="0"/>
          </a:p>
          <a:p>
            <a:r>
              <a:rPr lang="en-US" i="1" dirty="0" smtClean="0"/>
              <a:t>R</a:t>
            </a:r>
            <a:r>
              <a:rPr lang="en-US" dirty="0" smtClean="0"/>
              <a:t> </a:t>
            </a:r>
            <a:r>
              <a:rPr lang="en-US" dirty="0"/>
              <a:t>can be considered to be one measure of the quality of the prediction of the dependent variable; in this case, </a:t>
            </a:r>
            <a:r>
              <a:rPr lang="en-US" dirty="0" smtClean="0"/>
              <a:t>VO</a:t>
            </a:r>
            <a:r>
              <a:rPr lang="en-US" baseline="-25000" dirty="0" smtClean="0"/>
              <a:t>2</a:t>
            </a:r>
            <a:r>
              <a:rPr lang="en-US" dirty="0" smtClean="0"/>
              <a:t>max(Maximum Oxygen Uptake). </a:t>
            </a:r>
            <a:r>
              <a:rPr lang="en-US" dirty="0"/>
              <a:t>A value of 0.760, in this example, indicates a good level of prediction. </a:t>
            </a:r>
            <a:endParaRPr lang="en-US" dirty="0" smtClean="0"/>
          </a:p>
          <a:p>
            <a:r>
              <a:rPr lang="en-US" dirty="0" smtClean="0"/>
              <a:t>The </a:t>
            </a:r>
            <a:r>
              <a:rPr lang="en-US" dirty="0"/>
              <a:t>"</a:t>
            </a:r>
            <a:r>
              <a:rPr lang="en-US" b="1" dirty="0"/>
              <a:t>R Square</a:t>
            </a:r>
            <a:r>
              <a:rPr lang="en-US" dirty="0"/>
              <a:t>" column represents the </a:t>
            </a:r>
            <a:r>
              <a:rPr lang="en-US" i="1" dirty="0"/>
              <a:t>R</a:t>
            </a:r>
            <a:r>
              <a:rPr lang="en-US" i="1" baseline="30000" dirty="0"/>
              <a:t>2</a:t>
            </a:r>
            <a:r>
              <a:rPr lang="en-US" dirty="0"/>
              <a:t> value (also called the coefficient of determination), which is the proportion of variance in the dependent variable that can be explained by the independent variables (technically, it is the proportion of variation accounted for by the regression model above and beyond the mean model). </a:t>
            </a:r>
            <a:endParaRPr lang="en-US" dirty="0" smtClean="0"/>
          </a:p>
          <a:p>
            <a:r>
              <a:rPr lang="en-US" dirty="0" smtClean="0"/>
              <a:t>You </a:t>
            </a:r>
            <a:r>
              <a:rPr lang="en-US" dirty="0"/>
              <a:t>can see from our value of 0.577 that our independent variables explain 57.7% of the variability of our dependent variable, VO</a:t>
            </a:r>
            <a:r>
              <a:rPr lang="en-US" baseline="-25000" dirty="0"/>
              <a:t>2</a:t>
            </a:r>
            <a:r>
              <a:rPr lang="en-US" dirty="0"/>
              <a:t>max. </a:t>
            </a:r>
            <a:endParaRPr lang="en-US" dirty="0" smtClean="0"/>
          </a:p>
          <a:p>
            <a:endParaRPr lang="en-CA" dirty="0"/>
          </a:p>
        </p:txBody>
      </p:sp>
      <p:pic>
        <p:nvPicPr>
          <p:cNvPr id="6" name="Picture 5"/>
          <p:cNvPicPr>
            <a:picLocks noChangeAspect="1"/>
          </p:cNvPicPr>
          <p:nvPr/>
        </p:nvPicPr>
        <p:blipFill>
          <a:blip r:embed="rId2"/>
          <a:stretch>
            <a:fillRect/>
          </a:stretch>
        </p:blipFill>
        <p:spPr>
          <a:xfrm>
            <a:off x="1986844" y="4888088"/>
            <a:ext cx="5531556" cy="1309511"/>
          </a:xfrm>
          <a:prstGeom prst="rect">
            <a:avLst/>
          </a:prstGeom>
        </p:spPr>
      </p:pic>
    </p:spTree>
    <p:extLst>
      <p:ext uri="{BB962C8B-B14F-4D97-AF65-F5344CB8AC3E}">
        <p14:creationId xmlns:p14="http://schemas.microsoft.com/office/powerpoint/2010/main" val="608054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30579"/>
          </a:xfrm>
        </p:spPr>
        <p:txBody>
          <a:bodyPr>
            <a:normAutofit/>
          </a:bodyPr>
          <a:lstStyle/>
          <a:p>
            <a:r>
              <a:rPr lang="en-CA" sz="2400" b="1" dirty="0">
                <a:solidFill>
                  <a:schemeClr val="tx1"/>
                </a:solidFill>
              </a:rPr>
              <a:t>Multiple Regression Analysis</a:t>
            </a:r>
            <a:endParaRPr lang="en-CA" sz="2400" dirty="0"/>
          </a:p>
        </p:txBody>
      </p:sp>
      <p:sp>
        <p:nvSpPr>
          <p:cNvPr id="3" name="Content Placeholder 2"/>
          <p:cNvSpPr>
            <a:spLocks noGrp="1"/>
          </p:cNvSpPr>
          <p:nvPr>
            <p:ph idx="1"/>
          </p:nvPr>
        </p:nvSpPr>
        <p:spPr>
          <a:xfrm>
            <a:off x="677334" y="1140179"/>
            <a:ext cx="8596668" cy="4901184"/>
          </a:xfrm>
        </p:spPr>
        <p:txBody>
          <a:bodyPr/>
          <a:lstStyle/>
          <a:p>
            <a:r>
              <a:rPr lang="en-US" dirty="0"/>
              <a:t>The F-ratio in the ANOVA table (see below) tests whether the overall regression model is a good fit for the data. </a:t>
            </a:r>
            <a:endParaRPr lang="en-US" dirty="0" smtClean="0"/>
          </a:p>
          <a:p>
            <a:r>
              <a:rPr lang="en-US" dirty="0" smtClean="0"/>
              <a:t>The </a:t>
            </a:r>
            <a:r>
              <a:rPr lang="en-US" dirty="0"/>
              <a:t>table shows that the independent variables statistically significantly predict the dependent variable, F(4, 95) = 32.393, p &lt; .0005 (i.e., the regression model is a good fit of the data</a:t>
            </a:r>
            <a:r>
              <a:rPr lang="en-US" dirty="0" smtClean="0"/>
              <a:t>).</a:t>
            </a:r>
          </a:p>
          <a:p>
            <a:endParaRPr lang="en-CA" dirty="0"/>
          </a:p>
        </p:txBody>
      </p:sp>
      <p:pic>
        <p:nvPicPr>
          <p:cNvPr id="4" name="Picture 3"/>
          <p:cNvPicPr>
            <a:picLocks noChangeAspect="1"/>
          </p:cNvPicPr>
          <p:nvPr/>
        </p:nvPicPr>
        <p:blipFill>
          <a:blip r:embed="rId2"/>
          <a:stretch>
            <a:fillRect/>
          </a:stretch>
        </p:blipFill>
        <p:spPr>
          <a:xfrm>
            <a:off x="1422400" y="3059289"/>
            <a:ext cx="6558843" cy="2043289"/>
          </a:xfrm>
          <a:prstGeom prst="rect">
            <a:avLst/>
          </a:prstGeom>
        </p:spPr>
      </p:pic>
    </p:spTree>
    <p:extLst>
      <p:ext uri="{BB962C8B-B14F-4D97-AF65-F5344CB8AC3E}">
        <p14:creationId xmlns:p14="http://schemas.microsoft.com/office/powerpoint/2010/main" val="4162605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1601"/>
            <a:ext cx="8596668" cy="417690"/>
          </a:xfrm>
        </p:spPr>
        <p:txBody>
          <a:bodyPr>
            <a:normAutofit fontScale="90000"/>
          </a:bodyPr>
          <a:lstStyle/>
          <a:p>
            <a:r>
              <a:rPr lang="en-CA" sz="2400" b="1" dirty="0">
                <a:solidFill>
                  <a:schemeClr val="tx1"/>
                </a:solidFill>
              </a:rPr>
              <a:t>Multiple Regression Analysis</a:t>
            </a:r>
            <a:endParaRPr lang="en-CA" sz="2400" dirty="0"/>
          </a:p>
        </p:txBody>
      </p:sp>
      <p:sp>
        <p:nvSpPr>
          <p:cNvPr id="3" name="Content Placeholder 2"/>
          <p:cNvSpPr>
            <a:spLocks noGrp="1"/>
          </p:cNvSpPr>
          <p:nvPr>
            <p:ph idx="1"/>
          </p:nvPr>
        </p:nvSpPr>
        <p:spPr>
          <a:xfrm>
            <a:off x="677334" y="519291"/>
            <a:ext cx="8596668" cy="6338709"/>
          </a:xfrm>
        </p:spPr>
        <p:txBody>
          <a:bodyPr/>
          <a:lstStyle/>
          <a:p>
            <a:pPr marL="0" indent="0">
              <a:buNone/>
            </a:pPr>
            <a:r>
              <a:rPr lang="en-US" sz="2000" b="1" dirty="0"/>
              <a:t>Estimated model </a:t>
            </a:r>
            <a:r>
              <a:rPr lang="en-US" sz="2000" b="1" dirty="0" smtClean="0"/>
              <a:t>coefficients</a:t>
            </a:r>
          </a:p>
          <a:p>
            <a:r>
              <a:rPr lang="en-US" dirty="0"/>
              <a:t>The general form of the equation to predict VO</a:t>
            </a:r>
            <a:r>
              <a:rPr lang="en-US" baseline="-25000" dirty="0"/>
              <a:t>2</a:t>
            </a:r>
            <a:r>
              <a:rPr lang="en-US" dirty="0"/>
              <a:t>max from age, weight, </a:t>
            </a:r>
            <a:r>
              <a:rPr lang="en-US" dirty="0" smtClean="0"/>
              <a:t>heartrate, </a:t>
            </a:r>
            <a:r>
              <a:rPr lang="en-US" dirty="0"/>
              <a:t>gender, is:</a:t>
            </a:r>
          </a:p>
          <a:p>
            <a:r>
              <a:rPr lang="en-US" dirty="0"/>
              <a:t>predicted VO</a:t>
            </a:r>
            <a:r>
              <a:rPr lang="en-US" baseline="-25000" dirty="0"/>
              <a:t>2</a:t>
            </a:r>
            <a:r>
              <a:rPr lang="en-US" dirty="0"/>
              <a:t>max = 87.83 – (0.165 x age) – (0.385 x weight) – (0.118 x </a:t>
            </a:r>
            <a:r>
              <a:rPr lang="en-US" dirty="0" smtClean="0"/>
              <a:t>heartrate) </a:t>
            </a:r>
            <a:r>
              <a:rPr lang="en-US" dirty="0"/>
              <a:t>+ (13.208 x gender)</a:t>
            </a:r>
          </a:p>
          <a:p>
            <a:r>
              <a:rPr lang="en-US" dirty="0" smtClean="0"/>
              <a:t>Unstandardized </a:t>
            </a:r>
            <a:r>
              <a:rPr lang="en-US" dirty="0"/>
              <a:t>coefficients indicate how much the dependent variable varies with an independent variable when all other independent variables are held constant. Consider the effect of age in this example. </a:t>
            </a:r>
            <a:endParaRPr lang="en-US" dirty="0" smtClean="0"/>
          </a:p>
          <a:p>
            <a:r>
              <a:rPr lang="en-US" dirty="0" smtClean="0"/>
              <a:t>The </a:t>
            </a:r>
            <a:r>
              <a:rPr lang="en-US" dirty="0"/>
              <a:t>unstandardized coefficient, B1, for age is equal to -0.165 (see Coefficients table). </a:t>
            </a:r>
            <a:endParaRPr lang="en-US" dirty="0" smtClean="0"/>
          </a:p>
          <a:p>
            <a:r>
              <a:rPr lang="en-US" dirty="0" smtClean="0"/>
              <a:t>This </a:t>
            </a:r>
            <a:r>
              <a:rPr lang="en-US" dirty="0"/>
              <a:t>means that for each one year increase in age, there is a decrease in VO2max of 0.165 ml/min/kg</a:t>
            </a:r>
            <a:r>
              <a:rPr lang="en-US" dirty="0" smtClean="0"/>
              <a:t>.</a:t>
            </a:r>
          </a:p>
          <a:p>
            <a:endParaRPr lang="en-CA" dirty="0"/>
          </a:p>
        </p:txBody>
      </p:sp>
      <p:pic>
        <p:nvPicPr>
          <p:cNvPr id="4" name="Picture 3"/>
          <p:cNvPicPr>
            <a:picLocks noChangeAspect="1"/>
          </p:cNvPicPr>
          <p:nvPr/>
        </p:nvPicPr>
        <p:blipFill>
          <a:blip r:embed="rId2"/>
          <a:stretch>
            <a:fillRect/>
          </a:stretch>
        </p:blipFill>
        <p:spPr>
          <a:xfrm>
            <a:off x="1128885" y="4301075"/>
            <a:ext cx="7969955" cy="2553095"/>
          </a:xfrm>
          <a:prstGeom prst="rect">
            <a:avLst/>
          </a:prstGeom>
        </p:spPr>
      </p:pic>
    </p:spTree>
    <p:extLst>
      <p:ext uri="{BB962C8B-B14F-4D97-AF65-F5344CB8AC3E}">
        <p14:creationId xmlns:p14="http://schemas.microsoft.com/office/powerpoint/2010/main" val="3445593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59644"/>
            <a:ext cx="8596668" cy="508001"/>
          </a:xfrm>
        </p:spPr>
        <p:txBody>
          <a:bodyPr>
            <a:normAutofit/>
          </a:bodyPr>
          <a:lstStyle/>
          <a:p>
            <a:r>
              <a:rPr lang="en-CA" sz="2400" b="1" dirty="0">
                <a:solidFill>
                  <a:schemeClr val="tx1"/>
                </a:solidFill>
              </a:rPr>
              <a:t>Multiple Regression Analysis</a:t>
            </a:r>
            <a:endParaRPr lang="en-CA" sz="2400" dirty="0"/>
          </a:p>
        </p:txBody>
      </p:sp>
      <p:sp>
        <p:nvSpPr>
          <p:cNvPr id="3" name="Content Placeholder 2"/>
          <p:cNvSpPr>
            <a:spLocks noGrp="1"/>
          </p:cNvSpPr>
          <p:nvPr>
            <p:ph idx="1"/>
          </p:nvPr>
        </p:nvSpPr>
        <p:spPr>
          <a:xfrm>
            <a:off x="677334" y="767645"/>
            <a:ext cx="8596668" cy="5904088"/>
          </a:xfrm>
        </p:spPr>
        <p:txBody>
          <a:bodyPr/>
          <a:lstStyle/>
          <a:p>
            <a:pPr marL="0" indent="0">
              <a:buNone/>
            </a:pPr>
            <a:r>
              <a:rPr lang="en-US" sz="2000" b="1" dirty="0" smtClean="0"/>
              <a:t>Statistical </a:t>
            </a:r>
            <a:r>
              <a:rPr lang="en-US" sz="2000" b="1" dirty="0"/>
              <a:t>significance of the independent </a:t>
            </a:r>
            <a:r>
              <a:rPr lang="en-US" sz="2000" b="1" dirty="0" smtClean="0"/>
              <a:t>variables</a:t>
            </a:r>
          </a:p>
          <a:p>
            <a:r>
              <a:rPr lang="en-US" dirty="0"/>
              <a:t>You can test for the statistical significance of each of the independent variables. </a:t>
            </a:r>
            <a:endParaRPr lang="en-US" dirty="0" smtClean="0"/>
          </a:p>
          <a:p>
            <a:r>
              <a:rPr lang="en-US" dirty="0" smtClean="0"/>
              <a:t>This </a:t>
            </a:r>
            <a:r>
              <a:rPr lang="en-US" dirty="0"/>
              <a:t>tests whether the unstandardized (or standardized) coefficients are equal to 0 (zero) in the population. </a:t>
            </a:r>
            <a:endParaRPr lang="en-US" dirty="0" smtClean="0"/>
          </a:p>
          <a:p>
            <a:r>
              <a:rPr lang="en-US" dirty="0" smtClean="0"/>
              <a:t>If </a:t>
            </a:r>
            <a:r>
              <a:rPr lang="en-US" dirty="0"/>
              <a:t>p &lt; .05, you can conclude that the coefficients are statistically significantly different to 0 (zero). </a:t>
            </a:r>
            <a:endParaRPr lang="en-US" dirty="0" smtClean="0"/>
          </a:p>
          <a:p>
            <a:r>
              <a:rPr lang="en-US" dirty="0" smtClean="0"/>
              <a:t>The </a:t>
            </a:r>
            <a:r>
              <a:rPr lang="en-US" dirty="0"/>
              <a:t>t-value and corresponding p-value are located in the "t" and "Sig." columns, respectively, as highlighted below</a:t>
            </a:r>
            <a:r>
              <a:rPr lang="en-US" dirty="0" smtClean="0"/>
              <a:t>:</a:t>
            </a:r>
          </a:p>
        </p:txBody>
      </p:sp>
    </p:spTree>
    <p:extLst>
      <p:ext uri="{BB962C8B-B14F-4D97-AF65-F5344CB8AC3E}">
        <p14:creationId xmlns:p14="http://schemas.microsoft.com/office/powerpoint/2010/main" val="7291729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19289"/>
          </a:xfrm>
        </p:spPr>
        <p:txBody>
          <a:bodyPr>
            <a:normAutofit/>
          </a:bodyPr>
          <a:lstStyle/>
          <a:p>
            <a:r>
              <a:rPr lang="en-CA" sz="2400" b="1" dirty="0">
                <a:solidFill>
                  <a:schemeClr val="tx1"/>
                </a:solidFill>
              </a:rPr>
              <a:t>Multiple Regression Analysis</a:t>
            </a:r>
            <a:endParaRPr lang="en-CA" sz="2400" dirty="0"/>
          </a:p>
        </p:txBody>
      </p:sp>
      <p:sp>
        <p:nvSpPr>
          <p:cNvPr id="3" name="Content Placeholder 2"/>
          <p:cNvSpPr>
            <a:spLocks noGrp="1"/>
          </p:cNvSpPr>
          <p:nvPr>
            <p:ph idx="1"/>
          </p:nvPr>
        </p:nvSpPr>
        <p:spPr>
          <a:xfrm>
            <a:off x="677334" y="1128889"/>
            <a:ext cx="8596668" cy="4912473"/>
          </a:xfrm>
        </p:spPr>
        <p:txBody>
          <a:bodyPr/>
          <a:lstStyle/>
          <a:p>
            <a:r>
              <a:rPr lang="en-US" dirty="0"/>
              <a:t>You can see from the "</a:t>
            </a:r>
            <a:r>
              <a:rPr lang="en-US" b="1" dirty="0"/>
              <a:t>Sig.</a:t>
            </a:r>
            <a:r>
              <a:rPr lang="en-US" dirty="0"/>
              <a:t>" column that all independent variable coefficients are statistically significantly different from 0 (zero). </a:t>
            </a:r>
          </a:p>
          <a:p>
            <a:r>
              <a:rPr lang="en-US" dirty="0"/>
              <a:t>Although the intercept, B</a:t>
            </a:r>
            <a:r>
              <a:rPr lang="en-US" baseline="-25000" dirty="0"/>
              <a:t>0</a:t>
            </a:r>
            <a:r>
              <a:rPr lang="en-US" dirty="0"/>
              <a:t>, is tested for statistical significance, this is rarely an important or interesting finding. </a:t>
            </a:r>
            <a:endParaRPr lang="en-CA" dirty="0"/>
          </a:p>
          <a:p>
            <a:endParaRPr lang="en-CA" dirty="0"/>
          </a:p>
        </p:txBody>
      </p:sp>
      <p:pic>
        <p:nvPicPr>
          <p:cNvPr id="4" name="Picture 3"/>
          <p:cNvPicPr>
            <a:picLocks noChangeAspect="1"/>
          </p:cNvPicPr>
          <p:nvPr/>
        </p:nvPicPr>
        <p:blipFill>
          <a:blip r:embed="rId2"/>
          <a:stretch>
            <a:fillRect/>
          </a:stretch>
        </p:blipFill>
        <p:spPr>
          <a:xfrm>
            <a:off x="1016000" y="2736146"/>
            <a:ext cx="8026400" cy="2626075"/>
          </a:xfrm>
          <a:prstGeom prst="rect">
            <a:avLst/>
          </a:prstGeom>
        </p:spPr>
      </p:pic>
    </p:spTree>
    <p:extLst>
      <p:ext uri="{BB962C8B-B14F-4D97-AF65-F5344CB8AC3E}">
        <p14:creationId xmlns:p14="http://schemas.microsoft.com/office/powerpoint/2010/main" val="24739449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0889"/>
          </a:xfrm>
        </p:spPr>
        <p:txBody>
          <a:bodyPr>
            <a:normAutofit/>
          </a:bodyPr>
          <a:lstStyle/>
          <a:p>
            <a:r>
              <a:rPr lang="en-CA" sz="2400" b="1" dirty="0">
                <a:solidFill>
                  <a:schemeClr val="tx1"/>
                </a:solidFill>
              </a:rPr>
              <a:t>Multiple Regression Analysis</a:t>
            </a:r>
            <a:endParaRPr lang="en-CA" sz="2400" dirty="0"/>
          </a:p>
        </p:txBody>
      </p:sp>
      <p:sp>
        <p:nvSpPr>
          <p:cNvPr id="3" name="Content Placeholder 2"/>
          <p:cNvSpPr>
            <a:spLocks noGrp="1"/>
          </p:cNvSpPr>
          <p:nvPr>
            <p:ph idx="1"/>
          </p:nvPr>
        </p:nvSpPr>
        <p:spPr>
          <a:xfrm>
            <a:off x="677334" y="1230489"/>
            <a:ext cx="8596668" cy="4810873"/>
          </a:xfrm>
        </p:spPr>
        <p:txBody>
          <a:bodyPr/>
          <a:lstStyle/>
          <a:p>
            <a:pPr marL="0" indent="0">
              <a:buNone/>
            </a:pPr>
            <a:r>
              <a:rPr lang="en-CA" sz="2000" b="1" dirty="0"/>
              <a:t>Putting it all together</a:t>
            </a:r>
          </a:p>
          <a:p>
            <a:r>
              <a:rPr lang="en-US" dirty="0"/>
              <a:t>You could write up the results as follows</a:t>
            </a:r>
            <a:r>
              <a:rPr lang="en-US" dirty="0" smtClean="0"/>
              <a:t>:</a:t>
            </a:r>
          </a:p>
          <a:p>
            <a:r>
              <a:rPr lang="en-US" dirty="0"/>
              <a:t>A multiple regression was run to predict VO</a:t>
            </a:r>
            <a:r>
              <a:rPr lang="en-US" baseline="-25000" dirty="0"/>
              <a:t>2</a:t>
            </a:r>
            <a:r>
              <a:rPr lang="en-US" dirty="0"/>
              <a:t>max from gender, age, weight and heart rate. </a:t>
            </a:r>
            <a:endParaRPr lang="en-US" dirty="0" smtClean="0"/>
          </a:p>
          <a:p>
            <a:r>
              <a:rPr lang="en-US" dirty="0" smtClean="0"/>
              <a:t>These </a:t>
            </a:r>
            <a:r>
              <a:rPr lang="en-US" dirty="0"/>
              <a:t>variables statistically significantly predicted VO</a:t>
            </a:r>
            <a:r>
              <a:rPr lang="en-US" baseline="-25000" dirty="0"/>
              <a:t>2</a:t>
            </a:r>
            <a:r>
              <a:rPr lang="en-US" dirty="0"/>
              <a:t>max, </a:t>
            </a:r>
            <a:r>
              <a:rPr lang="en-US" i="1" dirty="0"/>
              <a:t>F</a:t>
            </a:r>
            <a:r>
              <a:rPr lang="en-US" dirty="0"/>
              <a:t>(4, 95) = 32.393, </a:t>
            </a:r>
            <a:r>
              <a:rPr lang="en-US" i="1" dirty="0"/>
              <a:t>p</a:t>
            </a:r>
            <a:r>
              <a:rPr lang="en-US" dirty="0"/>
              <a:t> &lt; .</a:t>
            </a:r>
            <a:r>
              <a:rPr lang="en-US" dirty="0" smtClean="0"/>
              <a:t>000, </a:t>
            </a:r>
            <a:r>
              <a:rPr lang="en-US" i="1" dirty="0"/>
              <a:t>R</a:t>
            </a:r>
            <a:r>
              <a:rPr lang="en-US" i="1" baseline="30000" dirty="0"/>
              <a:t>2</a:t>
            </a:r>
            <a:r>
              <a:rPr lang="en-US" dirty="0"/>
              <a:t> = .577. </a:t>
            </a:r>
            <a:endParaRPr lang="en-US" dirty="0" smtClean="0"/>
          </a:p>
          <a:p>
            <a:r>
              <a:rPr lang="en-US" dirty="0" smtClean="0"/>
              <a:t>All </a:t>
            </a:r>
            <a:r>
              <a:rPr lang="en-US" dirty="0"/>
              <a:t>four variables added statistically significantly to the prediction, </a:t>
            </a:r>
            <a:r>
              <a:rPr lang="en-US" i="1" dirty="0"/>
              <a:t>p</a:t>
            </a:r>
            <a:r>
              <a:rPr lang="en-US" dirty="0"/>
              <a:t> &lt; .05.</a:t>
            </a:r>
            <a:endParaRPr lang="en-CA" dirty="0"/>
          </a:p>
        </p:txBody>
      </p:sp>
    </p:spTree>
    <p:extLst>
      <p:ext uri="{BB962C8B-B14F-4D97-AF65-F5344CB8AC3E}">
        <p14:creationId xmlns:p14="http://schemas.microsoft.com/office/powerpoint/2010/main" val="16246837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30578"/>
          </a:xfrm>
        </p:spPr>
        <p:txBody>
          <a:bodyPr>
            <a:normAutofit/>
          </a:bodyPr>
          <a:lstStyle/>
          <a:p>
            <a:r>
              <a:rPr lang="en-US" sz="2400" b="1" dirty="0" smtClean="0">
                <a:solidFill>
                  <a:schemeClr val="tx1"/>
                </a:solidFill>
              </a:rPr>
              <a:t>Correlation Analysis</a:t>
            </a:r>
            <a:endParaRPr lang="en-CA" sz="2400" b="1" dirty="0">
              <a:solidFill>
                <a:schemeClr val="tx1"/>
              </a:solidFill>
            </a:endParaRPr>
          </a:p>
        </p:txBody>
      </p:sp>
      <p:sp>
        <p:nvSpPr>
          <p:cNvPr id="3" name="Content Placeholder 2"/>
          <p:cNvSpPr>
            <a:spLocks noGrp="1"/>
          </p:cNvSpPr>
          <p:nvPr>
            <p:ph idx="1"/>
          </p:nvPr>
        </p:nvSpPr>
        <p:spPr>
          <a:xfrm>
            <a:off x="677334" y="1140179"/>
            <a:ext cx="8596668" cy="4901184"/>
          </a:xfrm>
        </p:spPr>
        <p:txBody>
          <a:bodyPr/>
          <a:lstStyle/>
          <a:p>
            <a:pPr marL="0" indent="0">
              <a:buNone/>
            </a:pPr>
            <a:r>
              <a:rPr lang="en-US" sz="2000" b="1" dirty="0" smtClean="0"/>
              <a:t>Example:</a:t>
            </a:r>
          </a:p>
          <a:p>
            <a:r>
              <a:rPr lang="en-US" dirty="0" smtClean="0"/>
              <a:t>A </a:t>
            </a:r>
            <a:r>
              <a:rPr lang="en-US" dirty="0"/>
              <a:t>researcher wants to know whether a person's height is related to how well they perform in a long jump. The researcher recruited untrained individuals from the general population, measured their height and had them perform a long jump. The researcher then investigated whether there was an association between height and long jump performance by running a Pearson's correlation</a:t>
            </a:r>
            <a:r>
              <a:rPr lang="en-US" dirty="0" smtClean="0"/>
              <a:t>.</a:t>
            </a:r>
          </a:p>
          <a:p>
            <a:r>
              <a:rPr lang="en-US" dirty="0" smtClean="0"/>
              <a:t>Potential correlation research questions:</a:t>
            </a:r>
          </a:p>
          <a:p>
            <a:pPr>
              <a:buFont typeface="Wingdings" panose="05000000000000000000" pitchFamily="2" charset="2"/>
              <a:buChar char="§"/>
            </a:pPr>
            <a:r>
              <a:rPr lang="en-US" b="1" dirty="0" smtClean="0"/>
              <a:t>Is there a correlation between height and long jump performance?</a:t>
            </a:r>
          </a:p>
          <a:p>
            <a:pPr>
              <a:buFont typeface="Wingdings" panose="05000000000000000000" pitchFamily="2" charset="2"/>
              <a:buChar char="§"/>
            </a:pPr>
            <a:r>
              <a:rPr lang="en-US" b="1" dirty="0" smtClean="0"/>
              <a:t>Is there an association between height and long jump performance?</a:t>
            </a:r>
          </a:p>
          <a:p>
            <a:r>
              <a:rPr lang="en-US" dirty="0"/>
              <a:t>SPSS Statistics generates a single Correlations table that contains the results of the Pearson’s correlation procedure that you ran in the previous section</a:t>
            </a:r>
            <a:r>
              <a:rPr lang="en-US" dirty="0" smtClean="0"/>
              <a:t>.</a:t>
            </a:r>
          </a:p>
          <a:p>
            <a:endParaRPr lang="en-CA" dirty="0"/>
          </a:p>
        </p:txBody>
      </p:sp>
    </p:spTree>
    <p:extLst>
      <p:ext uri="{BB962C8B-B14F-4D97-AF65-F5344CB8AC3E}">
        <p14:creationId xmlns:p14="http://schemas.microsoft.com/office/powerpoint/2010/main" val="23260248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41867"/>
          </a:xfrm>
        </p:spPr>
        <p:txBody>
          <a:bodyPr>
            <a:normAutofit/>
          </a:bodyPr>
          <a:lstStyle/>
          <a:p>
            <a:r>
              <a:rPr lang="en-US" sz="2400" b="1" dirty="0">
                <a:solidFill>
                  <a:schemeClr val="tx1"/>
                </a:solidFill>
              </a:rPr>
              <a:t>Correlation Analysis</a:t>
            </a:r>
            <a:endParaRPr lang="en-CA" sz="2400" dirty="0"/>
          </a:p>
        </p:txBody>
      </p:sp>
      <p:sp>
        <p:nvSpPr>
          <p:cNvPr id="3" name="Content Placeholder 2"/>
          <p:cNvSpPr>
            <a:spLocks noGrp="1"/>
          </p:cNvSpPr>
          <p:nvPr>
            <p:ph idx="1"/>
          </p:nvPr>
        </p:nvSpPr>
        <p:spPr>
          <a:xfrm>
            <a:off x="677334" y="1151467"/>
            <a:ext cx="8596668" cy="5429955"/>
          </a:xfrm>
        </p:spPr>
        <p:txBody>
          <a:bodyPr/>
          <a:lstStyle/>
          <a:p>
            <a:r>
              <a:rPr lang="en-US" dirty="0" smtClean="0"/>
              <a:t>Here we </a:t>
            </a:r>
            <a:r>
              <a:rPr lang="en-US" dirty="0"/>
              <a:t>focus on the results from the Pearson’s correlation procedure only, assuming that your data met all the relevant assumptions. </a:t>
            </a:r>
            <a:endParaRPr lang="en-US" dirty="0" smtClean="0"/>
          </a:p>
          <a:p>
            <a:r>
              <a:rPr lang="en-US" dirty="0" smtClean="0"/>
              <a:t>Therefore</a:t>
            </a:r>
            <a:r>
              <a:rPr lang="en-US" dirty="0"/>
              <a:t>, when running the Pearson’s correlation procedure, you will be presented with the Correlations table in the IBM SPSS Statistics Output Viewer. </a:t>
            </a:r>
            <a:endParaRPr lang="en-US" dirty="0" smtClean="0"/>
          </a:p>
          <a:p>
            <a:r>
              <a:rPr lang="en-US" dirty="0" smtClean="0"/>
              <a:t>The </a:t>
            </a:r>
            <a:r>
              <a:rPr lang="en-US" dirty="0"/>
              <a:t>Pearson's </a:t>
            </a:r>
            <a:r>
              <a:rPr lang="en-US" dirty="0" smtClean="0"/>
              <a:t>correlation </a:t>
            </a:r>
            <a:r>
              <a:rPr lang="en-US" dirty="0"/>
              <a:t>result is highlighted below</a:t>
            </a:r>
            <a:r>
              <a:rPr lang="en-US" dirty="0" smtClean="0"/>
              <a:t>:</a:t>
            </a:r>
          </a:p>
          <a:p>
            <a:endParaRPr lang="en-CA" dirty="0"/>
          </a:p>
        </p:txBody>
      </p:sp>
      <p:pic>
        <p:nvPicPr>
          <p:cNvPr id="4" name="Picture 3"/>
          <p:cNvPicPr>
            <a:picLocks noChangeAspect="1"/>
          </p:cNvPicPr>
          <p:nvPr/>
        </p:nvPicPr>
        <p:blipFill>
          <a:blip r:embed="rId2"/>
          <a:stretch>
            <a:fillRect/>
          </a:stretch>
        </p:blipFill>
        <p:spPr>
          <a:xfrm>
            <a:off x="1828800" y="3411183"/>
            <a:ext cx="6175022" cy="2267126"/>
          </a:xfrm>
          <a:prstGeom prst="rect">
            <a:avLst/>
          </a:prstGeom>
        </p:spPr>
      </p:pic>
    </p:spTree>
    <p:extLst>
      <p:ext uri="{BB962C8B-B14F-4D97-AF65-F5344CB8AC3E}">
        <p14:creationId xmlns:p14="http://schemas.microsoft.com/office/powerpoint/2010/main" val="743293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41867"/>
          </a:xfrm>
        </p:spPr>
        <p:txBody>
          <a:bodyPr>
            <a:normAutofit/>
          </a:bodyPr>
          <a:lstStyle/>
          <a:p>
            <a:r>
              <a:rPr lang="en-US" sz="2400" b="1" dirty="0">
                <a:solidFill>
                  <a:schemeClr val="tx1"/>
                </a:solidFill>
              </a:rPr>
              <a:t>Correlation Analysis</a:t>
            </a:r>
            <a:endParaRPr lang="en-CA" sz="2400" dirty="0"/>
          </a:p>
        </p:txBody>
      </p:sp>
      <p:sp>
        <p:nvSpPr>
          <p:cNvPr id="3" name="Content Placeholder 2"/>
          <p:cNvSpPr>
            <a:spLocks noGrp="1"/>
          </p:cNvSpPr>
          <p:nvPr>
            <p:ph idx="1"/>
          </p:nvPr>
        </p:nvSpPr>
        <p:spPr>
          <a:xfrm>
            <a:off x="677334" y="1151467"/>
            <a:ext cx="8596668" cy="5339644"/>
          </a:xfrm>
        </p:spPr>
        <p:txBody>
          <a:bodyPr/>
          <a:lstStyle/>
          <a:p>
            <a:r>
              <a:rPr lang="en-US" dirty="0"/>
              <a:t>The results are presented in a matrix such that, as can be seen above, the correlations are replicated. </a:t>
            </a:r>
            <a:endParaRPr lang="en-US" dirty="0" smtClean="0"/>
          </a:p>
          <a:p>
            <a:r>
              <a:rPr lang="en-US" dirty="0" smtClean="0"/>
              <a:t>Nevertheless</a:t>
            </a:r>
            <a:r>
              <a:rPr lang="en-US" dirty="0"/>
              <a:t>, the table presents the Pearson correlation coefficient, its significance value and the sample size that the calculation is based on.</a:t>
            </a:r>
          </a:p>
          <a:p>
            <a:r>
              <a:rPr lang="en-US" dirty="0" smtClean="0"/>
              <a:t>In </a:t>
            </a:r>
            <a:r>
              <a:rPr lang="en-US" dirty="0"/>
              <a:t>this example, we can see that the Pearson correlation coefficient, r, is 0.706, and that it is statistically significant (</a:t>
            </a:r>
            <a:r>
              <a:rPr lang="en-US" i="1" dirty="0"/>
              <a:t>p</a:t>
            </a:r>
            <a:r>
              <a:rPr lang="en-US" dirty="0"/>
              <a:t> = 0.005). </a:t>
            </a:r>
            <a:endParaRPr lang="en-US" dirty="0" smtClean="0"/>
          </a:p>
          <a:p>
            <a:pPr marL="0" indent="0">
              <a:buNone/>
            </a:pPr>
            <a:r>
              <a:rPr lang="en-US" b="1" dirty="0"/>
              <a:t>Reporting the Output</a:t>
            </a:r>
          </a:p>
          <a:p>
            <a:r>
              <a:rPr lang="en-US" dirty="0" smtClean="0"/>
              <a:t>In our </a:t>
            </a:r>
            <a:r>
              <a:rPr lang="en-US" dirty="0"/>
              <a:t>example above, you might report the results as follows</a:t>
            </a:r>
            <a:r>
              <a:rPr lang="en-US" dirty="0" smtClean="0"/>
              <a:t>:</a:t>
            </a:r>
          </a:p>
          <a:p>
            <a:r>
              <a:rPr lang="en-US" dirty="0"/>
              <a:t>A Pearson </a:t>
            </a:r>
            <a:r>
              <a:rPr lang="en-US" dirty="0" smtClean="0"/>
              <a:t>correlation </a:t>
            </a:r>
            <a:r>
              <a:rPr lang="en-US" dirty="0"/>
              <a:t>was run to determine the relationship between height and distance jumped in a long jump</a:t>
            </a:r>
            <a:r>
              <a:rPr lang="en-US" dirty="0" smtClean="0"/>
              <a:t>.</a:t>
            </a:r>
          </a:p>
          <a:p>
            <a:r>
              <a:rPr lang="en-US" dirty="0" smtClean="0"/>
              <a:t>There </a:t>
            </a:r>
            <a:r>
              <a:rPr lang="en-US" dirty="0"/>
              <a:t>was a strong, positive correlation between height and distance jumped, which was statistically significant (</a:t>
            </a:r>
            <a:r>
              <a:rPr lang="en-US" i="1" dirty="0"/>
              <a:t>r</a:t>
            </a:r>
            <a:r>
              <a:rPr lang="en-US" dirty="0"/>
              <a:t> = .706, </a:t>
            </a:r>
            <a:r>
              <a:rPr lang="en-US" i="1" dirty="0"/>
              <a:t>n</a:t>
            </a:r>
            <a:r>
              <a:rPr lang="en-US" dirty="0"/>
              <a:t> = 14, </a:t>
            </a:r>
            <a:r>
              <a:rPr lang="en-US" i="1" dirty="0"/>
              <a:t>p</a:t>
            </a:r>
            <a:r>
              <a:rPr lang="en-US" dirty="0"/>
              <a:t> = .005</a:t>
            </a:r>
            <a:r>
              <a:rPr lang="en-US" dirty="0" smtClean="0"/>
              <a:t>). </a:t>
            </a:r>
            <a:endParaRPr lang="en-CA" dirty="0"/>
          </a:p>
        </p:txBody>
      </p:sp>
    </p:spTree>
    <p:extLst>
      <p:ext uri="{BB962C8B-B14F-4D97-AF65-F5344CB8AC3E}">
        <p14:creationId xmlns:p14="http://schemas.microsoft.com/office/powerpoint/2010/main" val="17166393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43467"/>
          </a:xfrm>
        </p:spPr>
        <p:txBody>
          <a:bodyPr>
            <a:normAutofit/>
          </a:bodyPr>
          <a:lstStyle/>
          <a:p>
            <a:r>
              <a:rPr lang="en-US" sz="2400" b="1" dirty="0" smtClean="0">
                <a:solidFill>
                  <a:schemeClr val="tx1"/>
                </a:solidFill>
              </a:rPr>
              <a:t>Correlation Analysis</a:t>
            </a:r>
            <a:endParaRPr lang="en-CA" sz="2400" b="1" dirty="0">
              <a:solidFill>
                <a:schemeClr val="tx1"/>
              </a:solidFill>
            </a:endParaRPr>
          </a:p>
        </p:txBody>
      </p:sp>
      <p:sp>
        <p:nvSpPr>
          <p:cNvPr id="3" name="Content Placeholder 2"/>
          <p:cNvSpPr>
            <a:spLocks noGrp="1"/>
          </p:cNvSpPr>
          <p:nvPr>
            <p:ph idx="1"/>
          </p:nvPr>
        </p:nvSpPr>
        <p:spPr>
          <a:xfrm>
            <a:off x="677334" y="1095023"/>
            <a:ext cx="8596668" cy="4946340"/>
          </a:xfrm>
        </p:spPr>
        <p:txBody>
          <a:bodyPr/>
          <a:lstStyle/>
          <a:p>
            <a:pPr marL="0" indent="0">
              <a:buNone/>
            </a:pPr>
            <a:r>
              <a:rPr lang="en-US" b="1" dirty="0"/>
              <a:t>Example</a:t>
            </a:r>
          </a:p>
          <a:p>
            <a:r>
              <a:rPr lang="en-US" dirty="0" smtClean="0"/>
              <a:t>A </a:t>
            </a:r>
            <a:r>
              <a:rPr lang="en-US" dirty="0"/>
              <a:t>teacher is interested in whether those who do better at English also do better in </a:t>
            </a:r>
            <a:r>
              <a:rPr lang="en-US" dirty="0" smtClean="0"/>
              <a:t>maths, i.e. there is monotonic relationship between the two variables. </a:t>
            </a:r>
          </a:p>
          <a:p>
            <a:pPr>
              <a:buFont typeface="Wingdings" panose="05000000000000000000" pitchFamily="2" charset="2"/>
              <a:buChar char="Ø"/>
            </a:pPr>
            <a:r>
              <a:rPr lang="en-US" dirty="0" smtClean="0"/>
              <a:t>Potential research question:</a:t>
            </a:r>
          </a:p>
          <a:p>
            <a:pPr>
              <a:buFont typeface="Wingdings" panose="05000000000000000000" pitchFamily="2" charset="2"/>
              <a:buChar char="§"/>
            </a:pPr>
            <a:r>
              <a:rPr lang="en-US" b="1" dirty="0" smtClean="0"/>
              <a:t>Do students that perform better in English also perform better in Maths?</a:t>
            </a:r>
          </a:p>
          <a:p>
            <a:r>
              <a:rPr lang="en-US" dirty="0" smtClean="0"/>
              <a:t>To </a:t>
            </a:r>
            <a:r>
              <a:rPr lang="en-US" dirty="0"/>
              <a:t>test whether this is the case, the teacher records the scores of her 10 students in their end-of-year examinations for both English and maths. </a:t>
            </a:r>
            <a:endParaRPr lang="en-US" dirty="0" smtClean="0"/>
          </a:p>
          <a:p>
            <a:r>
              <a:rPr lang="en-US" dirty="0" smtClean="0"/>
              <a:t>Therefore</a:t>
            </a:r>
            <a:r>
              <a:rPr lang="en-US" dirty="0"/>
              <a:t>, one variable records the English scores and the second variable records the maths scores for the 10 pupils</a:t>
            </a:r>
            <a:r>
              <a:rPr lang="en-US" dirty="0" smtClean="0"/>
              <a:t>.</a:t>
            </a:r>
          </a:p>
          <a:p>
            <a:r>
              <a:rPr lang="en-US" dirty="0" smtClean="0"/>
              <a:t>In </a:t>
            </a:r>
            <a:r>
              <a:rPr lang="en-US" dirty="0"/>
              <a:t>SPSS Statistics, we created two variables so that we could enter our data: English_Mark (i.e., English scores) and Maths_Mark (i.e., maths scores). </a:t>
            </a:r>
            <a:endParaRPr lang="en-US" dirty="0" smtClean="0"/>
          </a:p>
          <a:p>
            <a:pPr marL="0" indent="0">
              <a:buNone/>
            </a:pPr>
            <a:endParaRPr lang="en-CA" dirty="0"/>
          </a:p>
        </p:txBody>
      </p:sp>
    </p:spTree>
    <p:extLst>
      <p:ext uri="{BB962C8B-B14F-4D97-AF65-F5344CB8AC3E}">
        <p14:creationId xmlns:p14="http://schemas.microsoft.com/office/powerpoint/2010/main" val="505153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8044"/>
            <a:ext cx="8596668" cy="519289"/>
          </a:xfrm>
        </p:spPr>
        <p:txBody>
          <a:bodyPr>
            <a:normAutofit/>
          </a:bodyPr>
          <a:lstStyle/>
          <a:p>
            <a:r>
              <a:rPr lang="en-CA" sz="2400" b="1" dirty="0">
                <a:solidFill>
                  <a:schemeClr val="tx1"/>
                </a:solidFill>
              </a:rPr>
              <a:t>Quantitative Data Analysis</a:t>
            </a:r>
            <a:endParaRPr lang="en-CA" sz="2400" dirty="0"/>
          </a:p>
        </p:txBody>
      </p:sp>
      <p:sp>
        <p:nvSpPr>
          <p:cNvPr id="3" name="Content Placeholder 2"/>
          <p:cNvSpPr>
            <a:spLocks noGrp="1"/>
          </p:cNvSpPr>
          <p:nvPr>
            <p:ph idx="1"/>
          </p:nvPr>
        </p:nvSpPr>
        <p:spPr>
          <a:xfrm>
            <a:off x="677334" y="564444"/>
            <a:ext cx="8596668" cy="6129867"/>
          </a:xfrm>
        </p:spPr>
        <p:txBody>
          <a:bodyPr>
            <a:normAutofit/>
          </a:bodyPr>
          <a:lstStyle/>
          <a:p>
            <a:pPr algn="just"/>
            <a:r>
              <a:rPr lang="en-US" dirty="0" smtClean="0"/>
              <a:t>I</a:t>
            </a:r>
            <a:r>
              <a:rPr lang="en-US" dirty="0" smtClean="0"/>
              <a:t>magine </a:t>
            </a:r>
            <a:r>
              <a:rPr lang="en-US" dirty="0"/>
              <a:t>that </a:t>
            </a:r>
            <a:r>
              <a:rPr lang="en-US" dirty="0" smtClean="0"/>
              <a:t>your Doctoral study is interested </a:t>
            </a:r>
            <a:r>
              <a:rPr lang="en-US" dirty="0"/>
              <a:t>in the leadership style of ice cream shop employers and the job satisfaction of their employees. </a:t>
            </a:r>
            <a:endParaRPr lang="en-US" dirty="0" smtClean="0"/>
          </a:p>
          <a:p>
            <a:pPr algn="just"/>
            <a:r>
              <a:rPr lang="en-US" b="1" u="sng" dirty="0" smtClean="0"/>
              <a:t>Descriptive </a:t>
            </a:r>
            <a:r>
              <a:rPr lang="en-US" b="1" u="sng" dirty="0"/>
              <a:t>research questions </a:t>
            </a:r>
            <a:r>
              <a:rPr lang="en-US" dirty="0"/>
              <a:t>for this </a:t>
            </a:r>
            <a:r>
              <a:rPr lang="en-US" dirty="0" smtClean="0"/>
              <a:t>area of study could </a:t>
            </a:r>
            <a:r>
              <a:rPr lang="en-US" dirty="0"/>
              <a:t>be:</a:t>
            </a:r>
          </a:p>
          <a:p>
            <a:pPr marL="0" indent="0" algn="just">
              <a:buNone/>
            </a:pPr>
            <a:r>
              <a:rPr lang="en-US" dirty="0" smtClean="0"/>
              <a:t>• </a:t>
            </a:r>
            <a:r>
              <a:rPr lang="en-US" dirty="0"/>
              <a:t>What is the leadership style of ice cream shop employers?</a:t>
            </a:r>
          </a:p>
          <a:p>
            <a:pPr marL="0" indent="0" algn="just">
              <a:buNone/>
            </a:pPr>
            <a:r>
              <a:rPr lang="en-US" dirty="0"/>
              <a:t>• What is the job satisfaction of ice cream shop employees?</a:t>
            </a:r>
          </a:p>
          <a:p>
            <a:pPr algn="just"/>
            <a:r>
              <a:rPr lang="en-US" dirty="0" smtClean="0"/>
              <a:t>For </a:t>
            </a:r>
            <a:r>
              <a:rPr lang="en-US" dirty="0"/>
              <a:t>these questions, means and standard deviations or frequencies and percentages would be calculated, depending on the level of measurement of the variables</a:t>
            </a:r>
            <a:r>
              <a:rPr lang="en-US" dirty="0" smtClean="0"/>
              <a:t>.</a:t>
            </a:r>
          </a:p>
          <a:p>
            <a:pPr algn="just"/>
            <a:r>
              <a:rPr lang="en-US" dirty="0"/>
              <a:t>Or, you could create a </a:t>
            </a:r>
            <a:r>
              <a:rPr lang="en-US" b="1" u="sng" dirty="0"/>
              <a:t>comparative research question</a:t>
            </a:r>
            <a:r>
              <a:rPr lang="en-US" dirty="0"/>
              <a:t>. </a:t>
            </a:r>
            <a:endParaRPr lang="en-US" dirty="0" smtClean="0"/>
          </a:p>
          <a:p>
            <a:pPr algn="just"/>
            <a:r>
              <a:rPr lang="en-US" dirty="0" smtClean="0"/>
              <a:t>These </a:t>
            </a:r>
            <a:r>
              <a:rPr lang="en-US" dirty="0"/>
              <a:t>are used to compare variables or groups in order to assess differences between them. </a:t>
            </a:r>
            <a:endParaRPr lang="en-US" dirty="0" smtClean="0"/>
          </a:p>
          <a:p>
            <a:pPr algn="just"/>
            <a:r>
              <a:rPr lang="en-US" dirty="0" smtClean="0"/>
              <a:t>A </a:t>
            </a:r>
            <a:r>
              <a:rPr lang="en-US" dirty="0"/>
              <a:t>question of this type could be:</a:t>
            </a:r>
          </a:p>
          <a:p>
            <a:pPr marL="0" indent="0" algn="just">
              <a:buNone/>
            </a:pPr>
            <a:r>
              <a:rPr lang="en-US" dirty="0" smtClean="0"/>
              <a:t>• </a:t>
            </a:r>
            <a:r>
              <a:rPr lang="en-US" dirty="0"/>
              <a:t>Is there a significant difference in the job satisfaction of ice cream shop employees who have ice cream shop employers with different leadership styles?</a:t>
            </a:r>
          </a:p>
          <a:p>
            <a:pPr algn="just"/>
            <a:r>
              <a:rPr lang="en-US" dirty="0" smtClean="0"/>
              <a:t>Comparative </a:t>
            </a:r>
            <a:r>
              <a:rPr lang="en-US" dirty="0"/>
              <a:t>analyses that seek to assess differences include the t-test and the analysis of variance (ANOVA) family of tests.</a:t>
            </a:r>
            <a:endParaRPr lang="en-CA" dirty="0"/>
          </a:p>
        </p:txBody>
      </p:sp>
    </p:spTree>
    <p:extLst>
      <p:ext uri="{BB962C8B-B14F-4D97-AF65-F5344CB8AC3E}">
        <p14:creationId xmlns:p14="http://schemas.microsoft.com/office/powerpoint/2010/main" val="17468617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5733"/>
          </a:xfrm>
        </p:spPr>
        <p:txBody>
          <a:bodyPr>
            <a:normAutofit/>
          </a:bodyPr>
          <a:lstStyle/>
          <a:p>
            <a:r>
              <a:rPr lang="en-US" sz="2400" dirty="0" smtClean="0">
                <a:solidFill>
                  <a:schemeClr val="tx1"/>
                </a:solidFill>
              </a:rPr>
              <a:t>Correlation Analysis</a:t>
            </a:r>
            <a:endParaRPr lang="en-CA" sz="2400" dirty="0">
              <a:solidFill>
                <a:schemeClr val="tx1"/>
              </a:solidFill>
            </a:endParaRPr>
          </a:p>
        </p:txBody>
      </p:sp>
      <p:sp>
        <p:nvSpPr>
          <p:cNvPr id="3" name="Content Placeholder 2"/>
          <p:cNvSpPr>
            <a:spLocks noGrp="1"/>
          </p:cNvSpPr>
          <p:nvPr>
            <p:ph idx="1"/>
          </p:nvPr>
        </p:nvSpPr>
        <p:spPr>
          <a:xfrm>
            <a:off x="677334" y="1083733"/>
            <a:ext cx="8596668" cy="4957629"/>
          </a:xfrm>
        </p:spPr>
        <p:txBody>
          <a:bodyPr/>
          <a:lstStyle/>
          <a:p>
            <a:r>
              <a:rPr lang="en-US" dirty="0" smtClean="0"/>
              <a:t>We </a:t>
            </a:r>
            <a:r>
              <a:rPr lang="en-US" dirty="0"/>
              <a:t>focus on the results from the Spearman’s correlation procedure only</a:t>
            </a:r>
            <a:r>
              <a:rPr lang="en-US" dirty="0" smtClean="0"/>
              <a:t>.</a:t>
            </a:r>
          </a:p>
          <a:p>
            <a:r>
              <a:rPr lang="en-US" dirty="0" smtClean="0"/>
              <a:t>Therefore</a:t>
            </a:r>
            <a:r>
              <a:rPr lang="en-US" dirty="0"/>
              <a:t>, after running the Spearman’s correlation procedure, </a:t>
            </a:r>
            <a:r>
              <a:rPr lang="en-US" dirty="0" smtClean="0"/>
              <a:t>we are presented </a:t>
            </a:r>
            <a:r>
              <a:rPr lang="en-US" dirty="0"/>
              <a:t>with the Correlations table, as shown below</a:t>
            </a:r>
            <a:r>
              <a:rPr lang="en-US" dirty="0" smtClean="0"/>
              <a:t>:</a:t>
            </a:r>
          </a:p>
          <a:p>
            <a:endParaRPr lang="en-US" dirty="0"/>
          </a:p>
          <a:p>
            <a:endParaRPr lang="en-CA" dirty="0"/>
          </a:p>
        </p:txBody>
      </p:sp>
      <p:pic>
        <p:nvPicPr>
          <p:cNvPr id="4" name="Picture 3"/>
          <p:cNvPicPr>
            <a:picLocks noChangeAspect="1"/>
          </p:cNvPicPr>
          <p:nvPr/>
        </p:nvPicPr>
        <p:blipFill>
          <a:blip r:embed="rId2"/>
          <a:stretch>
            <a:fillRect/>
          </a:stretch>
        </p:blipFill>
        <p:spPr>
          <a:xfrm>
            <a:off x="1241778" y="2490787"/>
            <a:ext cx="7168444" cy="2363435"/>
          </a:xfrm>
          <a:prstGeom prst="rect">
            <a:avLst/>
          </a:prstGeom>
        </p:spPr>
      </p:pic>
    </p:spTree>
    <p:extLst>
      <p:ext uri="{BB962C8B-B14F-4D97-AF65-F5344CB8AC3E}">
        <p14:creationId xmlns:p14="http://schemas.microsoft.com/office/powerpoint/2010/main" val="35908465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62844"/>
          </a:xfrm>
        </p:spPr>
        <p:txBody>
          <a:bodyPr>
            <a:normAutofit/>
          </a:bodyPr>
          <a:lstStyle/>
          <a:p>
            <a:r>
              <a:rPr lang="en-US" sz="2400" dirty="0" smtClean="0">
                <a:solidFill>
                  <a:schemeClr val="tx1"/>
                </a:solidFill>
              </a:rPr>
              <a:t>Correlation Analysis</a:t>
            </a:r>
            <a:endParaRPr lang="en-CA" sz="2400" dirty="0">
              <a:solidFill>
                <a:schemeClr val="tx1"/>
              </a:solidFill>
            </a:endParaRPr>
          </a:p>
        </p:txBody>
      </p:sp>
      <p:sp>
        <p:nvSpPr>
          <p:cNvPr id="3" name="Content Placeholder 2"/>
          <p:cNvSpPr>
            <a:spLocks noGrp="1"/>
          </p:cNvSpPr>
          <p:nvPr>
            <p:ph idx="1"/>
          </p:nvPr>
        </p:nvSpPr>
        <p:spPr>
          <a:xfrm>
            <a:off x="677334" y="1072445"/>
            <a:ext cx="8596668" cy="4968918"/>
          </a:xfrm>
        </p:spPr>
        <p:txBody>
          <a:bodyPr/>
          <a:lstStyle/>
          <a:p>
            <a:r>
              <a:rPr lang="en-US" dirty="0"/>
              <a:t>The results are presented in a matrix such that, as can be seen above, the correlations are replicated. </a:t>
            </a:r>
            <a:endParaRPr lang="en-US" dirty="0" smtClean="0"/>
          </a:p>
          <a:p>
            <a:r>
              <a:rPr lang="en-US" dirty="0" smtClean="0"/>
              <a:t>Nevertheless</a:t>
            </a:r>
            <a:r>
              <a:rPr lang="en-US" dirty="0"/>
              <a:t>, the table presents Spearman's correlation, its significance value and the sample size that the calculation was based on. </a:t>
            </a:r>
            <a:endParaRPr lang="en-US" dirty="0" smtClean="0"/>
          </a:p>
          <a:p>
            <a:r>
              <a:rPr lang="en-US" dirty="0" smtClean="0"/>
              <a:t>In </a:t>
            </a:r>
            <a:r>
              <a:rPr lang="en-US" dirty="0"/>
              <a:t>this example, we can see that Spearman's correlation coefficient, </a:t>
            </a:r>
            <a:r>
              <a:rPr lang="en-US" i="1" dirty="0"/>
              <a:t>r</a:t>
            </a:r>
            <a:r>
              <a:rPr lang="en-US" i="1" baseline="-25000" dirty="0"/>
              <a:t>s</a:t>
            </a:r>
            <a:r>
              <a:rPr lang="en-US" dirty="0"/>
              <a:t>, is 0.669, and that this is statistically significant (</a:t>
            </a:r>
            <a:r>
              <a:rPr lang="en-US" i="1" dirty="0"/>
              <a:t>p</a:t>
            </a:r>
            <a:r>
              <a:rPr lang="en-US" dirty="0"/>
              <a:t> = .035</a:t>
            </a:r>
            <a:r>
              <a:rPr lang="en-US" dirty="0" smtClean="0"/>
              <a:t>).</a:t>
            </a:r>
          </a:p>
          <a:p>
            <a:pPr marL="0" indent="0">
              <a:buNone/>
            </a:pPr>
            <a:r>
              <a:rPr lang="en-US" b="1" dirty="0"/>
              <a:t>Reporting the </a:t>
            </a:r>
            <a:r>
              <a:rPr lang="en-US" b="1" dirty="0" smtClean="0"/>
              <a:t>Output:</a:t>
            </a:r>
            <a:endParaRPr lang="en-US" b="1" dirty="0"/>
          </a:p>
          <a:p>
            <a:r>
              <a:rPr lang="en-US" dirty="0" smtClean="0"/>
              <a:t>In </a:t>
            </a:r>
            <a:r>
              <a:rPr lang="en-US" dirty="0"/>
              <a:t>our example, </a:t>
            </a:r>
            <a:r>
              <a:rPr lang="en-US" dirty="0" smtClean="0"/>
              <a:t>you </a:t>
            </a:r>
            <a:r>
              <a:rPr lang="en-US" dirty="0"/>
              <a:t>might present the results as follows</a:t>
            </a:r>
            <a:r>
              <a:rPr lang="en-US" dirty="0" smtClean="0"/>
              <a:t>:</a:t>
            </a:r>
          </a:p>
          <a:p>
            <a:r>
              <a:rPr lang="en-US" dirty="0"/>
              <a:t>A Spearman's </a:t>
            </a:r>
            <a:r>
              <a:rPr lang="en-US" dirty="0" smtClean="0"/>
              <a:t>correlation </a:t>
            </a:r>
            <a:r>
              <a:rPr lang="en-US" dirty="0"/>
              <a:t>was run to determine the relationship between 10 students' English and maths exam marks. </a:t>
            </a:r>
            <a:endParaRPr lang="en-US" dirty="0" smtClean="0"/>
          </a:p>
          <a:p>
            <a:r>
              <a:rPr lang="en-US" dirty="0" smtClean="0"/>
              <a:t>There </a:t>
            </a:r>
            <a:r>
              <a:rPr lang="en-US" dirty="0"/>
              <a:t>was a strong, positive correlation between English and maths marks, which was statistically significant (</a:t>
            </a:r>
            <a:r>
              <a:rPr lang="en-US" i="1" dirty="0"/>
              <a:t>r</a:t>
            </a:r>
            <a:r>
              <a:rPr lang="en-US" i="1" baseline="-25000" dirty="0"/>
              <a:t>s</a:t>
            </a:r>
            <a:r>
              <a:rPr lang="en-US" dirty="0"/>
              <a:t>(8) = .669, </a:t>
            </a:r>
            <a:r>
              <a:rPr lang="en-US" i="1" dirty="0"/>
              <a:t>p</a:t>
            </a:r>
            <a:r>
              <a:rPr lang="en-US" dirty="0"/>
              <a:t> = .035</a:t>
            </a:r>
            <a:r>
              <a:rPr lang="en-US" dirty="0" smtClean="0"/>
              <a:t>). Meaning, those students who do well in English also do well in Mathematics. </a:t>
            </a:r>
            <a:endParaRPr lang="en-CA" dirty="0"/>
          </a:p>
        </p:txBody>
      </p:sp>
    </p:spTree>
    <p:extLst>
      <p:ext uri="{BB962C8B-B14F-4D97-AF65-F5344CB8AC3E}">
        <p14:creationId xmlns:p14="http://schemas.microsoft.com/office/powerpoint/2010/main" val="2651953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7022"/>
          </a:xfrm>
        </p:spPr>
        <p:txBody>
          <a:bodyPr>
            <a:normAutofit/>
          </a:bodyPr>
          <a:lstStyle/>
          <a:p>
            <a:r>
              <a:rPr lang="en-CA" sz="2400" b="1" dirty="0">
                <a:solidFill>
                  <a:schemeClr val="tx1"/>
                </a:solidFill>
              </a:rPr>
              <a:t>Quantitative Data Analysis</a:t>
            </a:r>
            <a:endParaRPr lang="en-CA" sz="2400" dirty="0"/>
          </a:p>
        </p:txBody>
      </p:sp>
      <p:sp>
        <p:nvSpPr>
          <p:cNvPr id="3" name="Content Placeholder 2"/>
          <p:cNvSpPr>
            <a:spLocks noGrp="1"/>
          </p:cNvSpPr>
          <p:nvPr>
            <p:ph idx="1"/>
          </p:nvPr>
        </p:nvSpPr>
        <p:spPr>
          <a:xfrm>
            <a:off x="677334" y="1061156"/>
            <a:ext cx="8596668" cy="4820355"/>
          </a:xfrm>
        </p:spPr>
        <p:txBody>
          <a:bodyPr>
            <a:normAutofit lnSpcReduction="10000"/>
          </a:bodyPr>
          <a:lstStyle/>
          <a:p>
            <a:r>
              <a:rPr lang="en-US" dirty="0"/>
              <a:t>Finally, there are </a:t>
            </a:r>
            <a:r>
              <a:rPr lang="en-US" b="1" u="sng" dirty="0">
                <a:solidFill>
                  <a:schemeClr val="tx1"/>
                </a:solidFill>
              </a:rPr>
              <a:t>relational </a:t>
            </a:r>
            <a:r>
              <a:rPr lang="en-US" b="1" u="sng" dirty="0" smtClean="0">
                <a:solidFill>
                  <a:schemeClr val="tx1"/>
                </a:solidFill>
              </a:rPr>
              <a:t>or associational research </a:t>
            </a:r>
            <a:r>
              <a:rPr lang="en-US" b="1" u="sng" dirty="0">
                <a:solidFill>
                  <a:schemeClr val="tx1"/>
                </a:solidFill>
              </a:rPr>
              <a:t>questions</a:t>
            </a:r>
            <a:r>
              <a:rPr lang="en-US" dirty="0"/>
              <a:t>. </a:t>
            </a:r>
            <a:endParaRPr lang="en-US" dirty="0" smtClean="0"/>
          </a:p>
          <a:p>
            <a:r>
              <a:rPr lang="en-US" dirty="0" smtClean="0"/>
              <a:t>These </a:t>
            </a:r>
            <a:r>
              <a:rPr lang="en-US" dirty="0"/>
              <a:t>types of questions seek to assess the </a:t>
            </a:r>
            <a:r>
              <a:rPr lang="en-US" dirty="0" smtClean="0"/>
              <a:t>relationship or the association </a:t>
            </a:r>
            <a:r>
              <a:rPr lang="en-US" dirty="0"/>
              <a:t>between two or more variables or groups. </a:t>
            </a:r>
            <a:endParaRPr lang="en-US" dirty="0" smtClean="0"/>
          </a:p>
          <a:p>
            <a:r>
              <a:rPr lang="en-US" dirty="0" smtClean="0"/>
              <a:t>These types </a:t>
            </a:r>
            <a:r>
              <a:rPr lang="en-US" dirty="0"/>
              <a:t>of </a:t>
            </a:r>
            <a:r>
              <a:rPr lang="en-US" dirty="0" smtClean="0"/>
              <a:t>questions </a:t>
            </a:r>
            <a:r>
              <a:rPr lang="en-US" dirty="0"/>
              <a:t>could be phrased as:</a:t>
            </a:r>
          </a:p>
          <a:p>
            <a:pPr marL="0" indent="0">
              <a:buNone/>
            </a:pPr>
            <a:r>
              <a:rPr lang="en-US" dirty="0" smtClean="0"/>
              <a:t>• </a:t>
            </a:r>
            <a:r>
              <a:rPr lang="en-US" dirty="0"/>
              <a:t>Does the leadership style of ice cream shop employers predict job satisfaction of ice cream shop employees?</a:t>
            </a:r>
          </a:p>
          <a:p>
            <a:pPr marL="0" indent="0">
              <a:buNone/>
            </a:pPr>
            <a:r>
              <a:rPr lang="en-US" dirty="0"/>
              <a:t>• Is there </a:t>
            </a:r>
            <a:r>
              <a:rPr lang="en-US" dirty="0" smtClean="0"/>
              <a:t>an association or correlation </a:t>
            </a:r>
            <a:r>
              <a:rPr lang="en-US" dirty="0"/>
              <a:t>between leadership style of ice cream shop employers and job satisfaction of ice cream shop employees</a:t>
            </a:r>
            <a:r>
              <a:rPr lang="en-US" dirty="0" smtClean="0"/>
              <a:t>?</a:t>
            </a:r>
          </a:p>
          <a:p>
            <a:pPr marL="0" indent="0">
              <a:buNone/>
            </a:pPr>
            <a:r>
              <a:rPr lang="en-US" dirty="0" smtClean="0"/>
              <a:t>Notice </a:t>
            </a:r>
            <a:r>
              <a:rPr lang="en-US" dirty="0"/>
              <a:t>that here, there are two different relational questions. </a:t>
            </a:r>
            <a:endParaRPr lang="en-US" dirty="0" smtClean="0"/>
          </a:p>
          <a:p>
            <a:pPr marL="0" indent="0">
              <a:buNone/>
            </a:pPr>
            <a:r>
              <a:rPr lang="en-US" dirty="0" smtClean="0"/>
              <a:t>One </a:t>
            </a:r>
            <a:r>
              <a:rPr lang="en-US" dirty="0"/>
              <a:t>uses the word </a:t>
            </a:r>
            <a:r>
              <a:rPr lang="en-US" b="1" u="sng" dirty="0"/>
              <a:t>predict</a:t>
            </a:r>
            <a:r>
              <a:rPr lang="en-US" dirty="0"/>
              <a:t> and the other uses the word </a:t>
            </a:r>
            <a:r>
              <a:rPr lang="en-US" b="1" u="sng" dirty="0" smtClean="0"/>
              <a:t>correlation or association</a:t>
            </a:r>
            <a:r>
              <a:rPr lang="en-US" dirty="0" smtClean="0"/>
              <a:t>. </a:t>
            </a:r>
            <a:endParaRPr lang="en-US" dirty="0" smtClean="0"/>
          </a:p>
          <a:p>
            <a:pPr marL="0" indent="0">
              <a:buNone/>
            </a:pPr>
            <a:r>
              <a:rPr lang="en-US" dirty="0" smtClean="0"/>
              <a:t>There </a:t>
            </a:r>
            <a:r>
              <a:rPr lang="en-US" dirty="0"/>
              <a:t>are several “buzzwords” in quantitative research that indicate very specific analyses, including </a:t>
            </a:r>
            <a:r>
              <a:rPr lang="en-US" i="1" dirty="0"/>
              <a:t>predict, correlation, difference, relationship, positive, negative, and </a:t>
            </a:r>
            <a:r>
              <a:rPr lang="en-US" i="1" dirty="0" smtClean="0"/>
              <a:t>etc. </a:t>
            </a:r>
            <a:endParaRPr lang="en-US" i="1" dirty="0"/>
          </a:p>
          <a:p>
            <a:endParaRPr lang="en-CA" dirty="0"/>
          </a:p>
        </p:txBody>
      </p:sp>
    </p:spTree>
    <p:extLst>
      <p:ext uri="{BB962C8B-B14F-4D97-AF65-F5344CB8AC3E}">
        <p14:creationId xmlns:p14="http://schemas.microsoft.com/office/powerpoint/2010/main" val="2586536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96711"/>
          </a:xfrm>
        </p:spPr>
        <p:txBody>
          <a:bodyPr>
            <a:normAutofit/>
          </a:bodyPr>
          <a:lstStyle/>
          <a:p>
            <a:r>
              <a:rPr lang="en-CA" sz="2400" b="1" dirty="0">
                <a:solidFill>
                  <a:schemeClr val="tx1"/>
                </a:solidFill>
              </a:rPr>
              <a:t>Quantitative Data Analysis</a:t>
            </a:r>
            <a:endParaRPr lang="en-CA" sz="2400" dirty="0"/>
          </a:p>
        </p:txBody>
      </p:sp>
      <p:sp>
        <p:nvSpPr>
          <p:cNvPr id="3" name="Content Placeholder 2"/>
          <p:cNvSpPr>
            <a:spLocks noGrp="1"/>
          </p:cNvSpPr>
          <p:nvPr>
            <p:ph idx="1"/>
          </p:nvPr>
        </p:nvSpPr>
        <p:spPr>
          <a:xfrm>
            <a:off x="677334" y="1106311"/>
            <a:ext cx="8596668" cy="5531556"/>
          </a:xfrm>
        </p:spPr>
        <p:txBody>
          <a:bodyPr/>
          <a:lstStyle/>
          <a:p>
            <a:r>
              <a:rPr lang="en-US" dirty="0"/>
              <a:t>The use of the word </a:t>
            </a:r>
            <a:r>
              <a:rPr lang="en-US" dirty="0" smtClean="0"/>
              <a:t>“predict” </a:t>
            </a:r>
            <a:r>
              <a:rPr lang="en-US" dirty="0"/>
              <a:t>indicates the use of a </a:t>
            </a:r>
            <a:r>
              <a:rPr lang="en-US" b="1" u="sng" dirty="0" smtClean="0"/>
              <a:t>regression analysis</a:t>
            </a:r>
            <a:r>
              <a:rPr lang="en-US" dirty="0" smtClean="0"/>
              <a:t>. </a:t>
            </a:r>
          </a:p>
          <a:p>
            <a:r>
              <a:rPr lang="en-US" dirty="0" smtClean="0"/>
              <a:t>The </a:t>
            </a:r>
            <a:r>
              <a:rPr lang="en-US" dirty="0"/>
              <a:t>use of the word </a:t>
            </a:r>
            <a:r>
              <a:rPr lang="en-US" dirty="0" smtClean="0"/>
              <a:t>“correlate” </a:t>
            </a:r>
            <a:r>
              <a:rPr lang="en-US" dirty="0"/>
              <a:t>indicates the use of a simple </a:t>
            </a:r>
            <a:r>
              <a:rPr lang="en-US" b="1" u="sng" dirty="0"/>
              <a:t>correlation analysis. </a:t>
            </a:r>
            <a:endParaRPr lang="en-US" b="1" u="sng" dirty="0" smtClean="0"/>
          </a:p>
          <a:p>
            <a:r>
              <a:rPr lang="en-US" dirty="0" smtClean="0"/>
              <a:t>N.B. If </a:t>
            </a:r>
            <a:r>
              <a:rPr lang="en-US" dirty="0" smtClean="0"/>
              <a:t>we use </a:t>
            </a:r>
            <a:r>
              <a:rPr lang="en-US" dirty="0"/>
              <a:t>the word </a:t>
            </a:r>
            <a:r>
              <a:rPr lang="en-US" dirty="0" smtClean="0"/>
              <a:t>“difference”, </a:t>
            </a:r>
            <a:r>
              <a:rPr lang="en-US" dirty="0" smtClean="0"/>
              <a:t>we have </a:t>
            </a:r>
            <a:r>
              <a:rPr lang="en-US" dirty="0"/>
              <a:t>created a </a:t>
            </a:r>
            <a:r>
              <a:rPr lang="en-US" b="1" u="sng" dirty="0"/>
              <a:t>comparative research question. </a:t>
            </a:r>
            <a:endParaRPr lang="en-US" b="1" u="sng" dirty="0" smtClean="0"/>
          </a:p>
          <a:p>
            <a:r>
              <a:rPr lang="en-US" dirty="0" smtClean="0"/>
              <a:t>If </a:t>
            </a:r>
            <a:r>
              <a:rPr lang="en-US" dirty="0"/>
              <a:t>you use the word </a:t>
            </a:r>
            <a:r>
              <a:rPr lang="en-US" dirty="0" smtClean="0"/>
              <a:t>“relationship”, </a:t>
            </a:r>
            <a:r>
              <a:rPr lang="en-US" dirty="0"/>
              <a:t>you have created a </a:t>
            </a:r>
            <a:r>
              <a:rPr lang="en-US" b="1" u="sng" dirty="0"/>
              <a:t>relational research question </a:t>
            </a:r>
            <a:r>
              <a:rPr lang="en-US" dirty="0"/>
              <a:t>that is more general than using the words predict or correlate, leaving you with more options when it comes down to cementing your data analysis. </a:t>
            </a:r>
            <a:endParaRPr lang="en-US" dirty="0" smtClean="0"/>
          </a:p>
          <a:p>
            <a:r>
              <a:rPr lang="en-US" dirty="0" smtClean="0"/>
              <a:t>The </a:t>
            </a:r>
            <a:r>
              <a:rPr lang="en-US" dirty="0"/>
              <a:t>terms positive and negative are augmenting words that can be added to your research question if you want </a:t>
            </a:r>
            <a:r>
              <a:rPr lang="en-US" dirty="0" smtClean="0"/>
              <a:t>to be </a:t>
            </a:r>
            <a:r>
              <a:rPr lang="en-US" dirty="0"/>
              <a:t>specific with the </a:t>
            </a:r>
            <a:r>
              <a:rPr lang="en-US" dirty="0" smtClean="0"/>
              <a:t>hypothesised </a:t>
            </a:r>
            <a:r>
              <a:rPr lang="en-US" dirty="0"/>
              <a:t>direction of the relationship between variables. </a:t>
            </a:r>
            <a:endParaRPr lang="en-US" dirty="0" smtClean="0"/>
          </a:p>
          <a:p>
            <a:r>
              <a:rPr lang="en-US" dirty="0" smtClean="0"/>
              <a:t>These </a:t>
            </a:r>
            <a:r>
              <a:rPr lang="en-US" dirty="0"/>
              <a:t>should only be used when there is significant evidence in the literature to support your research question and associated hypotheses, as using these terms limits your ability to reject your null hypothesis. </a:t>
            </a:r>
            <a:endParaRPr lang="en-CA" dirty="0"/>
          </a:p>
        </p:txBody>
      </p:sp>
    </p:spTree>
    <p:extLst>
      <p:ext uri="{BB962C8B-B14F-4D97-AF65-F5344CB8AC3E}">
        <p14:creationId xmlns:p14="http://schemas.microsoft.com/office/powerpoint/2010/main" val="2455383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0622"/>
            <a:ext cx="8596668" cy="462845"/>
          </a:xfrm>
        </p:spPr>
        <p:txBody>
          <a:bodyPr>
            <a:normAutofit/>
          </a:bodyPr>
          <a:lstStyle/>
          <a:p>
            <a:r>
              <a:rPr lang="en-CA" sz="2400" b="1" dirty="0">
                <a:solidFill>
                  <a:schemeClr val="tx1"/>
                </a:solidFill>
              </a:rPr>
              <a:t>Quantitative Data Analysis</a:t>
            </a:r>
            <a:endParaRPr lang="en-CA" sz="2400" dirty="0"/>
          </a:p>
        </p:txBody>
      </p:sp>
      <p:sp>
        <p:nvSpPr>
          <p:cNvPr id="3" name="Content Placeholder 2"/>
          <p:cNvSpPr>
            <a:spLocks noGrp="1"/>
          </p:cNvSpPr>
          <p:nvPr>
            <p:ph idx="1"/>
          </p:nvPr>
        </p:nvSpPr>
        <p:spPr>
          <a:xfrm>
            <a:off x="677334" y="643467"/>
            <a:ext cx="8596668" cy="6005689"/>
          </a:xfrm>
        </p:spPr>
        <p:txBody>
          <a:bodyPr>
            <a:normAutofit lnSpcReduction="10000"/>
          </a:bodyPr>
          <a:lstStyle/>
          <a:p>
            <a:r>
              <a:rPr lang="en-US" dirty="0"/>
              <a:t>For example, if you </a:t>
            </a:r>
            <a:r>
              <a:rPr lang="en-US" dirty="0" smtClean="0"/>
              <a:t>had asked</a:t>
            </a:r>
            <a:r>
              <a:rPr lang="en-US" dirty="0"/>
              <a:t>:</a:t>
            </a:r>
          </a:p>
          <a:p>
            <a:pPr marL="0" indent="0">
              <a:buNone/>
            </a:pPr>
            <a:r>
              <a:rPr lang="en-US" dirty="0" smtClean="0"/>
              <a:t>• </a:t>
            </a:r>
            <a:r>
              <a:rPr lang="en-US" dirty="0"/>
              <a:t>Is there a significant positive correlation between age and the job satisfaction of ice cream shop employees?</a:t>
            </a:r>
          </a:p>
          <a:p>
            <a:r>
              <a:rPr lang="en-US" dirty="0"/>
              <a:t>Your null hypothesis would be:</a:t>
            </a:r>
          </a:p>
          <a:p>
            <a:pPr marL="0" indent="0">
              <a:buNone/>
            </a:pPr>
            <a:r>
              <a:rPr lang="en-US" dirty="0"/>
              <a:t>• There is no significant positive correlation between age and the job satisfaction of ice cream shop employees</a:t>
            </a:r>
            <a:r>
              <a:rPr lang="en-US" dirty="0" smtClean="0"/>
              <a:t>.</a:t>
            </a:r>
          </a:p>
          <a:p>
            <a:pPr>
              <a:buFont typeface="Wingdings" panose="05000000000000000000" pitchFamily="2" charset="2"/>
              <a:buChar char="Ø"/>
            </a:pPr>
            <a:r>
              <a:rPr lang="en-US" dirty="0"/>
              <a:t>Suppose you ran your results and actually found that there is a significant negative correlation between the two variables. </a:t>
            </a:r>
            <a:endParaRPr lang="en-US" dirty="0" smtClean="0"/>
          </a:p>
          <a:p>
            <a:pPr>
              <a:buFont typeface="Wingdings" panose="05000000000000000000" pitchFamily="2" charset="2"/>
              <a:buChar char="Ø"/>
            </a:pPr>
            <a:r>
              <a:rPr lang="en-US" dirty="0" smtClean="0"/>
              <a:t>You </a:t>
            </a:r>
            <a:r>
              <a:rPr lang="en-US" dirty="0"/>
              <a:t>found a significant result, but you still could not reject your null hypothesis, as you did not find a positive correlation. </a:t>
            </a:r>
            <a:endParaRPr lang="en-US" dirty="0" smtClean="0"/>
          </a:p>
          <a:p>
            <a:pPr>
              <a:buFont typeface="Wingdings" panose="05000000000000000000" pitchFamily="2" charset="2"/>
              <a:buChar char="Ø"/>
            </a:pPr>
            <a:r>
              <a:rPr lang="en-US" dirty="0" smtClean="0"/>
              <a:t>N.B Use </a:t>
            </a:r>
            <a:r>
              <a:rPr lang="en-US" dirty="0"/>
              <a:t>these only when you want to make a specific directional hypothesis and there is substantial evidence in the literature to guide your </a:t>
            </a:r>
            <a:r>
              <a:rPr lang="en-US" dirty="0" smtClean="0"/>
              <a:t>hypothesis.</a:t>
            </a:r>
          </a:p>
          <a:p>
            <a:r>
              <a:rPr lang="en-US" dirty="0" smtClean="0"/>
              <a:t>How </a:t>
            </a:r>
            <a:r>
              <a:rPr lang="en-US" dirty="0"/>
              <a:t>you word your research question affects whether you can make any sort of inference—for example, if you only ask a descriptive question, you cannot assess whether your independent variable predicts your dependent variable, or if there are any differences between groups. </a:t>
            </a:r>
            <a:endParaRPr lang="en-US" dirty="0" smtClean="0"/>
          </a:p>
          <a:p>
            <a:r>
              <a:rPr lang="en-US" dirty="0" smtClean="0"/>
              <a:t>Your </a:t>
            </a:r>
            <a:r>
              <a:rPr lang="en-US" dirty="0"/>
              <a:t>entire </a:t>
            </a:r>
            <a:r>
              <a:rPr lang="en-US" dirty="0" smtClean="0"/>
              <a:t>dissertation or thesis </a:t>
            </a:r>
            <a:r>
              <a:rPr lang="en-US" dirty="0"/>
              <a:t>should be carefully planned and orchestrated, even down to the specific wording of your research questions! </a:t>
            </a:r>
            <a:endParaRPr lang="en-CA" dirty="0"/>
          </a:p>
        </p:txBody>
      </p:sp>
    </p:spTree>
    <p:extLst>
      <p:ext uri="{BB962C8B-B14F-4D97-AF65-F5344CB8AC3E}">
        <p14:creationId xmlns:p14="http://schemas.microsoft.com/office/powerpoint/2010/main" val="1783347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7333"/>
          </a:xfrm>
        </p:spPr>
        <p:txBody>
          <a:bodyPr>
            <a:normAutofit fontScale="90000"/>
          </a:bodyPr>
          <a:lstStyle/>
          <a:p>
            <a:r>
              <a:rPr lang="en-US" sz="2400" dirty="0">
                <a:solidFill>
                  <a:schemeClr val="tx1"/>
                </a:solidFill>
              </a:rPr>
              <a:t>Everything you need to complete your </a:t>
            </a:r>
            <a:r>
              <a:rPr lang="en-US" sz="2400" dirty="0" smtClean="0">
                <a:solidFill>
                  <a:schemeClr val="tx1"/>
                </a:solidFill>
              </a:rPr>
              <a:t>quantitative data </a:t>
            </a:r>
            <a:r>
              <a:rPr lang="en-US" sz="2400" dirty="0">
                <a:solidFill>
                  <a:schemeClr val="tx1"/>
                </a:solidFill>
              </a:rPr>
              <a:t>analysis</a:t>
            </a:r>
            <a:endParaRPr lang="en-CA" sz="2400" dirty="0">
              <a:solidFill>
                <a:schemeClr val="tx1"/>
              </a:solidFill>
            </a:endParaRPr>
          </a:p>
        </p:txBody>
      </p:sp>
      <p:sp>
        <p:nvSpPr>
          <p:cNvPr id="3" name="Content Placeholder 2"/>
          <p:cNvSpPr>
            <a:spLocks noGrp="1"/>
          </p:cNvSpPr>
          <p:nvPr>
            <p:ph idx="1"/>
          </p:nvPr>
        </p:nvSpPr>
        <p:spPr>
          <a:xfrm>
            <a:off x="677334" y="1286933"/>
            <a:ext cx="8596668" cy="4754429"/>
          </a:xfrm>
        </p:spPr>
        <p:txBody>
          <a:bodyPr/>
          <a:lstStyle/>
          <a:p>
            <a:r>
              <a:rPr lang="en-US" dirty="0"/>
              <a:t>If </a:t>
            </a:r>
            <a:r>
              <a:rPr lang="en-US" dirty="0" smtClean="0"/>
              <a:t>you are analysing quantitative data </a:t>
            </a:r>
            <a:r>
              <a:rPr lang="en-US" dirty="0"/>
              <a:t>as part of your dissertation, thesis or research </a:t>
            </a:r>
            <a:r>
              <a:rPr lang="en-US" dirty="0" smtClean="0"/>
              <a:t>project it is my hope that the following comprehensive</a:t>
            </a:r>
            <a:r>
              <a:rPr lang="en-US" dirty="0"/>
              <a:t>, step-by-step </a:t>
            </a:r>
            <a:r>
              <a:rPr lang="en-US" dirty="0" smtClean="0"/>
              <a:t>guide will help you. </a:t>
            </a:r>
          </a:p>
          <a:p>
            <a:pPr>
              <a:buAutoNum type="arabicParenBoth"/>
            </a:pPr>
            <a:r>
              <a:rPr lang="en-US" dirty="0" smtClean="0"/>
              <a:t>select </a:t>
            </a:r>
            <a:r>
              <a:rPr lang="en-US" dirty="0"/>
              <a:t>the correct </a:t>
            </a:r>
            <a:r>
              <a:rPr lang="en-US" dirty="0" smtClean="0"/>
              <a:t>inferential statistical </a:t>
            </a:r>
            <a:r>
              <a:rPr lang="en-US" dirty="0"/>
              <a:t>tests to analyse your data </a:t>
            </a:r>
            <a:r>
              <a:rPr lang="en-US" dirty="0" smtClean="0"/>
              <a:t>with.</a:t>
            </a:r>
          </a:p>
          <a:p>
            <a:pPr>
              <a:buAutoNum type="arabicParenBoth"/>
            </a:pPr>
            <a:r>
              <a:rPr lang="en-US" dirty="0" smtClean="0"/>
              <a:t>carry </a:t>
            </a:r>
            <a:r>
              <a:rPr lang="en-US" dirty="0"/>
              <a:t>out those statistical test using IBM SPSS </a:t>
            </a:r>
            <a:r>
              <a:rPr lang="en-US" dirty="0" smtClean="0"/>
              <a:t>Statistics.</a:t>
            </a:r>
          </a:p>
          <a:p>
            <a:pPr>
              <a:buAutoNum type="arabicParenBoth"/>
            </a:pPr>
            <a:r>
              <a:rPr lang="en-US" dirty="0" smtClean="0"/>
              <a:t>understand </a:t>
            </a:r>
            <a:r>
              <a:rPr lang="en-US" dirty="0"/>
              <a:t>and write up your results.</a:t>
            </a:r>
            <a:endParaRPr lang="en-CA" dirty="0"/>
          </a:p>
        </p:txBody>
      </p:sp>
    </p:spTree>
    <p:extLst>
      <p:ext uri="{BB962C8B-B14F-4D97-AF65-F5344CB8AC3E}">
        <p14:creationId xmlns:p14="http://schemas.microsoft.com/office/powerpoint/2010/main" val="4096266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6667"/>
          </a:xfrm>
        </p:spPr>
        <p:txBody>
          <a:bodyPr>
            <a:normAutofit/>
          </a:bodyPr>
          <a:lstStyle/>
          <a:p>
            <a:r>
              <a:rPr lang="en-US" sz="2400" dirty="0" smtClean="0">
                <a:solidFill>
                  <a:schemeClr val="tx1"/>
                </a:solidFill>
              </a:rPr>
              <a:t>Select </a:t>
            </a:r>
            <a:r>
              <a:rPr lang="en-US" sz="2400" dirty="0">
                <a:solidFill>
                  <a:schemeClr val="tx1"/>
                </a:solidFill>
              </a:rPr>
              <a:t>the </a:t>
            </a:r>
            <a:r>
              <a:rPr lang="en-US" sz="2400" dirty="0" smtClean="0">
                <a:solidFill>
                  <a:schemeClr val="tx1"/>
                </a:solidFill>
              </a:rPr>
              <a:t>commonly used correct inferential statistical </a:t>
            </a:r>
            <a:r>
              <a:rPr lang="en-US" sz="2400" dirty="0">
                <a:solidFill>
                  <a:schemeClr val="tx1"/>
                </a:solidFill>
              </a:rPr>
              <a:t>tests to analyse your data with</a:t>
            </a:r>
            <a:endParaRPr lang="en-CA" sz="2400" dirty="0">
              <a:solidFill>
                <a:schemeClr val="tx1"/>
              </a:solidFill>
            </a:endParaRPr>
          </a:p>
        </p:txBody>
      </p:sp>
      <p:sp>
        <p:nvSpPr>
          <p:cNvPr id="3" name="Content Placeholder 2"/>
          <p:cNvSpPr>
            <a:spLocks noGrp="1"/>
          </p:cNvSpPr>
          <p:nvPr>
            <p:ph idx="1"/>
          </p:nvPr>
        </p:nvSpPr>
        <p:spPr>
          <a:xfrm>
            <a:off x="677334" y="1580444"/>
            <a:ext cx="8596668" cy="4460918"/>
          </a:xfrm>
        </p:spPr>
        <p:txBody>
          <a:bodyPr>
            <a:normAutofit lnSpcReduction="10000"/>
          </a:bodyPr>
          <a:lstStyle/>
          <a:p>
            <a:r>
              <a:rPr lang="en-US" dirty="0" smtClean="0"/>
              <a:t>The theories behind selection of correct inferential statistical tests to analyse data</a:t>
            </a:r>
          </a:p>
          <a:p>
            <a:pPr>
              <a:buAutoNum type="arabicParenBoth"/>
            </a:pPr>
            <a:r>
              <a:rPr lang="en-US" b="1" dirty="0" smtClean="0"/>
              <a:t>THEORY OF DIFFERENCES BETWEEN GROUPS</a:t>
            </a:r>
          </a:p>
          <a:p>
            <a:pPr>
              <a:buFont typeface="Wingdings" panose="05000000000000000000" pitchFamily="2" charset="2"/>
              <a:buChar char="q"/>
            </a:pPr>
            <a:r>
              <a:rPr lang="en-US" dirty="0"/>
              <a:t>Independent-samples t-test</a:t>
            </a:r>
          </a:p>
          <a:p>
            <a:pPr>
              <a:buFont typeface="Wingdings" panose="05000000000000000000" pitchFamily="2" charset="2"/>
              <a:buChar char="q"/>
            </a:pPr>
            <a:r>
              <a:rPr lang="en-US" dirty="0"/>
              <a:t>Paired-samples t-test</a:t>
            </a:r>
          </a:p>
          <a:p>
            <a:pPr>
              <a:buFont typeface="Wingdings" panose="05000000000000000000" pitchFamily="2" charset="2"/>
              <a:buChar char="q"/>
            </a:pPr>
            <a:r>
              <a:rPr lang="en-US" dirty="0"/>
              <a:t>One-way </a:t>
            </a:r>
            <a:r>
              <a:rPr lang="en-US" dirty="0" smtClean="0"/>
              <a:t>ANOVA </a:t>
            </a:r>
          </a:p>
          <a:p>
            <a:pPr>
              <a:buFont typeface="Wingdings" panose="05000000000000000000" pitchFamily="2" charset="2"/>
              <a:buChar char="Ø"/>
            </a:pPr>
            <a:r>
              <a:rPr lang="en-US" dirty="0"/>
              <a:t>One sample</a:t>
            </a:r>
            <a:endParaRPr lang="en-US" dirty="0" smtClean="0"/>
          </a:p>
          <a:p>
            <a:pPr>
              <a:buFont typeface="Wingdings" panose="05000000000000000000" pitchFamily="2" charset="2"/>
              <a:buChar char="q"/>
            </a:pPr>
            <a:r>
              <a:rPr lang="en-US" dirty="0"/>
              <a:t>One-sample </a:t>
            </a:r>
            <a:r>
              <a:rPr lang="en-US" dirty="0" smtClean="0"/>
              <a:t>t-test </a:t>
            </a:r>
            <a:endParaRPr lang="en-US" dirty="0"/>
          </a:p>
          <a:p>
            <a:pPr>
              <a:buFont typeface="Wingdings" panose="05000000000000000000" pitchFamily="2" charset="2"/>
              <a:buChar char="q"/>
            </a:pPr>
            <a:r>
              <a:rPr lang="en-US" dirty="0"/>
              <a:t>Chi-square goodness-of-fit</a:t>
            </a:r>
          </a:p>
          <a:p>
            <a:pPr marL="0" indent="0">
              <a:buNone/>
            </a:pPr>
            <a:r>
              <a:rPr lang="en-US" dirty="0" smtClean="0"/>
              <a:t>(2</a:t>
            </a:r>
            <a:r>
              <a:rPr lang="en-US" dirty="0"/>
              <a:t>) </a:t>
            </a:r>
            <a:r>
              <a:rPr lang="en-US" b="1" dirty="0" smtClean="0"/>
              <a:t>THEORY OF PREDICTING SCORES</a:t>
            </a:r>
          </a:p>
          <a:p>
            <a:pPr>
              <a:buFont typeface="Wingdings" panose="05000000000000000000" pitchFamily="2" charset="2"/>
              <a:buChar char="q"/>
            </a:pPr>
            <a:r>
              <a:rPr lang="en-CA" b="1" dirty="0"/>
              <a:t>Linear regression</a:t>
            </a:r>
          </a:p>
          <a:p>
            <a:pPr>
              <a:buFont typeface="Wingdings" panose="05000000000000000000" pitchFamily="2" charset="2"/>
              <a:buChar char="q"/>
            </a:pPr>
            <a:r>
              <a:rPr lang="en-CA" b="1" dirty="0"/>
              <a:t>Multiple regression</a:t>
            </a:r>
          </a:p>
        </p:txBody>
      </p:sp>
    </p:spTree>
    <p:extLst>
      <p:ext uri="{BB962C8B-B14F-4D97-AF65-F5344CB8AC3E}">
        <p14:creationId xmlns:p14="http://schemas.microsoft.com/office/powerpoint/2010/main" val="868852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69244"/>
          </a:xfrm>
        </p:spPr>
        <p:txBody>
          <a:bodyPr>
            <a:normAutofit/>
          </a:bodyPr>
          <a:lstStyle/>
          <a:p>
            <a:r>
              <a:rPr lang="en-US" sz="2400" dirty="0">
                <a:solidFill>
                  <a:schemeClr val="tx1"/>
                </a:solidFill>
              </a:rPr>
              <a:t>Select the commonly used correct </a:t>
            </a:r>
            <a:r>
              <a:rPr lang="en-US" sz="2400" dirty="0" smtClean="0">
                <a:solidFill>
                  <a:schemeClr val="tx1"/>
                </a:solidFill>
              </a:rPr>
              <a:t>inferential statistical </a:t>
            </a:r>
            <a:r>
              <a:rPr lang="en-US" sz="2400" dirty="0">
                <a:solidFill>
                  <a:schemeClr val="tx1"/>
                </a:solidFill>
              </a:rPr>
              <a:t>tests to analyse your data </a:t>
            </a:r>
            <a:r>
              <a:rPr lang="en-US" sz="2400" dirty="0" smtClean="0">
                <a:solidFill>
                  <a:schemeClr val="tx1"/>
                </a:solidFill>
              </a:rPr>
              <a:t>with, continued</a:t>
            </a:r>
            <a:endParaRPr lang="en-CA" sz="2400" dirty="0"/>
          </a:p>
        </p:txBody>
      </p:sp>
      <p:sp>
        <p:nvSpPr>
          <p:cNvPr id="3" name="Content Placeholder 2"/>
          <p:cNvSpPr>
            <a:spLocks noGrp="1"/>
          </p:cNvSpPr>
          <p:nvPr>
            <p:ph idx="1"/>
          </p:nvPr>
        </p:nvSpPr>
        <p:spPr>
          <a:xfrm>
            <a:off x="677334" y="1478845"/>
            <a:ext cx="8596668" cy="4562518"/>
          </a:xfrm>
        </p:spPr>
        <p:txBody>
          <a:bodyPr/>
          <a:lstStyle/>
          <a:p>
            <a:pPr marL="0" indent="0">
              <a:buNone/>
            </a:pPr>
            <a:r>
              <a:rPr lang="en-US" b="1" dirty="0" smtClean="0"/>
              <a:t>(3</a:t>
            </a:r>
            <a:r>
              <a:rPr lang="en-US" b="1" dirty="0"/>
              <a:t>) </a:t>
            </a:r>
            <a:r>
              <a:rPr lang="en-US" b="1" dirty="0" smtClean="0"/>
              <a:t>THEORY OF ASSOCIATIONS</a:t>
            </a:r>
          </a:p>
          <a:p>
            <a:pPr>
              <a:buFont typeface="Wingdings" panose="05000000000000000000" pitchFamily="2" charset="2"/>
              <a:buChar char="q"/>
            </a:pPr>
            <a:r>
              <a:rPr lang="en-CA" b="1" dirty="0"/>
              <a:t>Pearson's </a:t>
            </a:r>
            <a:r>
              <a:rPr lang="en-CA" b="1" dirty="0" smtClean="0"/>
              <a:t>correlation</a:t>
            </a:r>
          </a:p>
          <a:p>
            <a:pPr>
              <a:buFont typeface="Wingdings" panose="05000000000000000000" pitchFamily="2" charset="2"/>
              <a:buChar char="q"/>
            </a:pPr>
            <a:r>
              <a:rPr lang="en-CA" b="1" dirty="0"/>
              <a:t>Spearman's </a:t>
            </a:r>
            <a:r>
              <a:rPr lang="en-CA" b="1" dirty="0" smtClean="0"/>
              <a:t>correlation</a:t>
            </a:r>
          </a:p>
          <a:p>
            <a:pPr>
              <a:buFont typeface="Wingdings" panose="05000000000000000000" pitchFamily="2" charset="2"/>
              <a:buChar char="q"/>
            </a:pPr>
            <a:r>
              <a:rPr lang="en-US" b="1" dirty="0"/>
              <a:t>Chi-square test for association (2x2)</a:t>
            </a:r>
          </a:p>
          <a:p>
            <a:pPr>
              <a:buFont typeface="Wingdings" panose="05000000000000000000" pitchFamily="2" charset="2"/>
              <a:buChar char="q"/>
            </a:pPr>
            <a:r>
              <a:rPr lang="en-US" b="1" dirty="0"/>
              <a:t>Chi-square test of independence (RxC)</a:t>
            </a:r>
          </a:p>
          <a:p>
            <a:pPr>
              <a:buFont typeface="Wingdings" panose="05000000000000000000" pitchFamily="2" charset="2"/>
              <a:buChar char="q"/>
            </a:pPr>
            <a:r>
              <a:rPr lang="en-US" b="1" dirty="0"/>
              <a:t>Fisher's exact test (2x2) for independence</a:t>
            </a:r>
            <a:endParaRPr lang="en-CA" b="1" dirty="0"/>
          </a:p>
        </p:txBody>
      </p:sp>
    </p:spTree>
    <p:extLst>
      <p:ext uri="{BB962C8B-B14F-4D97-AF65-F5344CB8AC3E}">
        <p14:creationId xmlns:p14="http://schemas.microsoft.com/office/powerpoint/2010/main" val="273932200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2217</TotalTime>
  <Words>3276</Words>
  <Application>Microsoft Office PowerPoint</Application>
  <PresentationFormat>Widescreen</PresentationFormat>
  <Paragraphs>191</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Trebuchet MS</vt:lpstr>
      <vt:lpstr>Wingdings</vt:lpstr>
      <vt:lpstr>Wingdings 3</vt:lpstr>
      <vt:lpstr>Facet</vt:lpstr>
      <vt:lpstr>Quantitative Data Analysis (Theory and Practice)   **Purpose of inferential statistics and common inferential statistical tests </vt:lpstr>
      <vt:lpstr>Quantitative Data Analysis</vt:lpstr>
      <vt:lpstr>Quantitative Data Analysis</vt:lpstr>
      <vt:lpstr>Quantitative Data Analysis</vt:lpstr>
      <vt:lpstr>Quantitative Data Analysis</vt:lpstr>
      <vt:lpstr>Quantitative Data Analysis</vt:lpstr>
      <vt:lpstr>Everything you need to complete your quantitative data analysis</vt:lpstr>
      <vt:lpstr>Select the commonly used correct inferential statistical tests to analyse your data with</vt:lpstr>
      <vt:lpstr>Select the commonly used correct inferential statistical tests to analyse your data with, continued</vt:lpstr>
      <vt:lpstr>Two independent samples t-test</vt:lpstr>
      <vt:lpstr>One sample t-test</vt:lpstr>
      <vt:lpstr>Paired t-test</vt:lpstr>
      <vt:lpstr>Chi-square test</vt:lpstr>
      <vt:lpstr>One-way ANOVA</vt:lpstr>
      <vt:lpstr>Linear Regression Analysis</vt:lpstr>
      <vt:lpstr>Linear Regression Analysis</vt:lpstr>
      <vt:lpstr>Linear Regression Analysis</vt:lpstr>
      <vt:lpstr>Linear Regression Analysis</vt:lpstr>
      <vt:lpstr>Multiple Regression Analysis</vt:lpstr>
      <vt:lpstr>Multiple Regression Analysis</vt:lpstr>
      <vt:lpstr>Multiple Regression Analysis</vt:lpstr>
      <vt:lpstr>Multiple Regression Analysis</vt:lpstr>
      <vt:lpstr>Multiple Regression Analysis</vt:lpstr>
      <vt:lpstr>Multiple Regression Analysis</vt:lpstr>
      <vt:lpstr>Multiple Regression Analysis</vt:lpstr>
      <vt:lpstr>Correlation Analysis</vt:lpstr>
      <vt:lpstr>Correlation Analysis</vt:lpstr>
      <vt:lpstr>Correlation Analysis</vt:lpstr>
      <vt:lpstr>Correlation Analysis</vt:lpstr>
      <vt:lpstr>Correlation Analysis</vt:lpstr>
      <vt:lpstr>Correlation Analysis</vt:lpstr>
    </vt:vector>
  </TitlesOfParts>
  <Company>Eshowe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Data Analysis (Theory and Practice)</dc:title>
  <dc:creator>Bongani Ngwenya</dc:creator>
  <cp:lastModifiedBy>Bongani Ngwenya</cp:lastModifiedBy>
  <cp:revision>74</cp:revision>
  <dcterms:created xsi:type="dcterms:W3CDTF">2020-09-08T14:45:11Z</dcterms:created>
  <dcterms:modified xsi:type="dcterms:W3CDTF">2020-09-30T17:37:07Z</dcterms:modified>
</cp:coreProperties>
</file>