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49de8afb9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249de8afb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49de8afb9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49de8afb9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49de8afb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49de8afb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49de8afb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249de8afb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49de8afb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49de8afb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49de8afb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249de8afb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49de8afb9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49de8afb9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49de8afb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49de8afb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49de8afb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249de8afb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49de8afb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49de8afb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49de8af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49de8a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49de8afb9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49de8afb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49de8afb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249de8afb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249de8afb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249de8afb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49de8afb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249de8afb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49de8afb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249de8afb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49de8afb9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249de8afb9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49de8afb9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49de8afb9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49de8afb9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49de8afb9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49de8afb9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249de8afb9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49de8afb9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249de8afb9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49de8af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49de8af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249de8afb9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249de8afb9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49de8afb9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49de8afb9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49de8afb9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49de8afb9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49de8afb9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49de8afb9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249de8afb9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249de8afb9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249de8afb9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249de8afb9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249de8afb9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249de8afb9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249de8afb9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249de8afb9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249de8afb9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249de8afb9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49de8afb9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249de8afb9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49de8afb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49de8afb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49de8afb9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249de8afb9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249de8afb9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249de8afb9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49de8afb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49de8afb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49de8afb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49de8afb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49de8afb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49de8afb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49de8afb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49de8afb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49de8afb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49de8afb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Relationship Id="rId4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Relationship Id="rId4" Type="http://schemas.openxmlformats.org/officeDocument/2006/relationships/image" Target="../media/image5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Relationship Id="rId4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42.png"/><Relationship Id="rId6" Type="http://schemas.openxmlformats.org/officeDocument/2006/relationships/image" Target="../media/image31.png"/><Relationship Id="rId7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Relationship Id="rId4" Type="http://schemas.openxmlformats.org/officeDocument/2006/relationships/image" Target="../media/image5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5.png"/><Relationship Id="rId4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Relationship Id="rId4" Type="http://schemas.openxmlformats.org/officeDocument/2006/relationships/image" Target="../media/image50.png"/><Relationship Id="rId5" Type="http://schemas.openxmlformats.org/officeDocument/2006/relationships/image" Target="../media/image4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6.png"/><Relationship Id="rId4" Type="http://schemas.openxmlformats.org/officeDocument/2006/relationships/image" Target="../media/image48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NMR Spectroscopy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713075" y="2688625"/>
            <a:ext cx="32148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</a:t>
            </a:r>
            <a:r>
              <a:rPr lang="en" sz="1800">
                <a:solidFill>
                  <a:schemeClr val="dk2"/>
                </a:solidFill>
              </a:rPr>
              <a:t>u</a:t>
            </a:r>
            <a:r>
              <a:rPr lang="en" sz="1800">
                <a:solidFill>
                  <a:schemeClr val="dk2"/>
                </a:solidFill>
              </a:rPr>
              <a:t>clear M</a:t>
            </a:r>
            <a:r>
              <a:rPr lang="en" sz="1800">
                <a:solidFill>
                  <a:schemeClr val="dk2"/>
                </a:solidFill>
              </a:rPr>
              <a:t>a</a:t>
            </a:r>
            <a:r>
              <a:rPr lang="en" sz="1800">
                <a:solidFill>
                  <a:schemeClr val="dk2"/>
                </a:solidFill>
              </a:rPr>
              <a:t>gnetic Resonance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Paper Questions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38" y="661600"/>
            <a:ext cx="8954924" cy="25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222800" y="3397250"/>
            <a:ext cx="83280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</a:rPr>
              <a:t>A</a:t>
            </a:r>
            <a:endParaRPr sz="1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Only 29% of students got this answer correct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671" y="1492396"/>
            <a:ext cx="2856625" cy="25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Paper Questions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4" y="572704"/>
            <a:ext cx="8768839" cy="1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311700" y="2571750"/>
            <a:ext cx="8328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FF00"/>
                </a:solidFill>
              </a:rPr>
              <a:t>Hydrogen atoms/protons are in the same environment</a:t>
            </a:r>
            <a:endParaRPr sz="19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411825" y="3642025"/>
            <a:ext cx="3366900" cy="8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Therefore there’s a 3:1 ratio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4492625" y="824550"/>
            <a:ext cx="433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2 unique hydrogen environments </a:t>
            </a:r>
            <a:endParaRPr b="1"/>
          </a:p>
        </p:txBody>
      </p:sp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11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 aka Chemical shift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24550"/>
            <a:ext cx="3908550" cy="25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582875" y="994200"/>
            <a:ext cx="1549500" cy="2274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2670750" y="968388"/>
            <a:ext cx="1549500" cy="2274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/>
          <p:nvPr/>
        </p:nvSpPr>
        <p:spPr>
          <a:xfrm>
            <a:off x="2061375" y="994200"/>
            <a:ext cx="609300" cy="22746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4539175" y="1397250"/>
            <a:ext cx="3908400" cy="19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6 hydrogens in 1 unique environment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2 hydrogens in 1 unique environment</a:t>
            </a:r>
            <a:endParaRPr b="1">
              <a:solidFill>
                <a:srgbClr val="00FF00"/>
              </a:solidFill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400" y="3386824"/>
            <a:ext cx="3649975" cy="15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 aka Chemical Shift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0" y="935250"/>
            <a:ext cx="9144000" cy="1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The more electronegative the atom is → The lower the electron density is around hydrogen </a:t>
            </a:r>
            <a:r>
              <a:rPr lang="en" sz="1200"/>
              <a:t>→ The greater the chemical shift (ppm)</a:t>
            </a:r>
            <a:endParaRPr sz="1200"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0250"/>
            <a:ext cx="2283050" cy="34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5175" y="1500650"/>
            <a:ext cx="6117129" cy="2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(Propanol)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47" y="985847"/>
            <a:ext cx="4051301" cy="23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3030350"/>
            <a:ext cx="433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4</a:t>
            </a:r>
            <a:r>
              <a:rPr b="1" lang="en"/>
              <a:t> unique hydrogen environments </a:t>
            </a:r>
            <a:endParaRPr b="1"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02500"/>
            <a:ext cx="4188001" cy="300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(Propanol)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47" y="985847"/>
            <a:ext cx="4051301" cy="23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11700" y="3030350"/>
            <a:ext cx="433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4 unique hydrogen environments </a:t>
            </a:r>
            <a:endParaRPr b="1"/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 b="0" l="913" r="913" t="0"/>
          <a:stretch/>
        </p:blipFill>
        <p:spPr>
          <a:xfrm>
            <a:off x="4572000" y="802500"/>
            <a:ext cx="4188000" cy="300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(Propanol)</a:t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47" y="985847"/>
            <a:ext cx="4051301" cy="23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311700" y="3030350"/>
            <a:ext cx="433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4 unique hydrogen environments </a:t>
            </a:r>
            <a:endParaRPr b="1"/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 b="0" l="3840" r="3840" t="0"/>
          <a:stretch/>
        </p:blipFill>
        <p:spPr>
          <a:xfrm>
            <a:off x="4572000" y="802500"/>
            <a:ext cx="4188001" cy="300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(Propanol)</a:t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47" y="985847"/>
            <a:ext cx="4051301" cy="23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311700" y="3030350"/>
            <a:ext cx="433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4 unique hydrogen environments </a:t>
            </a:r>
            <a:endParaRPr b="1"/>
          </a:p>
        </p:txBody>
      </p:sp>
      <p:pic>
        <p:nvPicPr>
          <p:cNvPr id="195" name="Google Shape;195;p29"/>
          <p:cNvPicPr preferRelativeResize="0"/>
          <p:nvPr/>
        </p:nvPicPr>
        <p:blipFill rotWithShape="1">
          <a:blip r:embed="rId4">
            <a:alphaModFix/>
          </a:blip>
          <a:srcRect b="0" l="3462" r="3453" t="0"/>
          <a:stretch/>
        </p:blipFill>
        <p:spPr>
          <a:xfrm>
            <a:off x="4572000" y="802500"/>
            <a:ext cx="4188001" cy="300895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2740525" y="3811450"/>
            <a:ext cx="5516700" cy="8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To get the full understanding of the structure, we would have to get the integration ratios at each peak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(Propanol)</a:t>
            </a:r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47" y="985847"/>
            <a:ext cx="4051301" cy="23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3030350"/>
            <a:ext cx="433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4 unique hydrogen environments </a:t>
            </a:r>
            <a:endParaRPr b="1"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4">
            <a:alphaModFix/>
          </a:blip>
          <a:srcRect b="-7989" l="0" r="0" t="-11256"/>
          <a:stretch/>
        </p:blipFill>
        <p:spPr>
          <a:xfrm>
            <a:off x="4456950" y="594100"/>
            <a:ext cx="4478062" cy="32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Paper Questions</a:t>
            </a:r>
            <a:endParaRPr/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5" y="572700"/>
            <a:ext cx="9073774" cy="445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/>
          <p:nvPr/>
        </p:nvSpPr>
        <p:spPr>
          <a:xfrm>
            <a:off x="897175" y="3188750"/>
            <a:ext cx="12699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00"/>
                </a:solidFill>
              </a:rPr>
              <a:t>2</a:t>
            </a:r>
            <a:endParaRPr sz="1500">
              <a:solidFill>
                <a:srgbClr val="00FF00"/>
              </a:solidFill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897175" y="4226600"/>
            <a:ext cx="12699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00"/>
                </a:solidFill>
              </a:rPr>
              <a:t>3 : 2 or 6 : 4</a:t>
            </a:r>
            <a:endParaRPr sz="1500">
              <a:solidFill>
                <a:srgbClr val="00FF00"/>
              </a:solidFill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2525" y="425921"/>
            <a:ext cx="2699775" cy="16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NMR Spectroscopy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NMR Spectroscopy is a technique used to analyze hydrogen-containing compounds in organic chemistry.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enables the number of unique hydrogen or proton environments in a molecule to be determined and information about possible groups bonded to these hydrogen environments can be predicted, </a:t>
            </a:r>
            <a:r>
              <a:rPr lang="en" u="sng"/>
              <a:t>giving useful information about the structure of a compound.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Paper Questions</a:t>
            </a:r>
            <a:endParaRPr/>
          </a:p>
        </p:txBody>
      </p:sp>
      <p:pic>
        <p:nvPicPr>
          <p:cNvPr id="219" name="Google Shape;219;p32"/>
          <p:cNvPicPr preferRelativeResize="0"/>
          <p:nvPr/>
        </p:nvPicPr>
        <p:blipFill rotWithShape="1">
          <a:blip r:embed="rId3">
            <a:alphaModFix/>
          </a:blip>
          <a:srcRect b="15540" l="0" r="0" t="0"/>
          <a:stretch/>
        </p:blipFill>
        <p:spPr>
          <a:xfrm>
            <a:off x="127000" y="572700"/>
            <a:ext cx="8635325" cy="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31900"/>
            <a:ext cx="8577900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280663" y="3200400"/>
            <a:ext cx="8328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FF00"/>
                </a:solidFill>
              </a:rPr>
              <a:t>Number of signals = three</a:t>
            </a:r>
            <a:endParaRPr sz="1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FF00"/>
                </a:solidFill>
              </a:rPr>
              <a:t>Relative areas = 2 : 2 : 1</a:t>
            </a:r>
            <a:endParaRPr sz="19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311775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TMS reference</a:t>
            </a:r>
            <a:endParaRPr/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3041400" y="834975"/>
            <a:ext cx="610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Tetramethylsilane (TMS) is a common standard used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Only 1 unique hydrogen environment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 has low electronegativity ∴</a:t>
            </a:r>
            <a:r>
              <a:rPr lang="en"/>
              <a:t>High electron density around ¹H nucleus → shielded from external magnetic field </a:t>
            </a:r>
            <a:r>
              <a:rPr lang="en"/>
              <a:t>→ Lower frequency radio wave absorbed for ‘resonance’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(that’s why it appears at “0” on the PPM spectrum)</a:t>
            </a:r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75" y="700224"/>
            <a:ext cx="2729625" cy="25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 rotWithShape="1">
          <a:blip r:embed="rId4">
            <a:alphaModFix/>
          </a:blip>
          <a:srcRect b="0" l="75948" r="0" t="20534"/>
          <a:stretch/>
        </p:blipFill>
        <p:spPr>
          <a:xfrm>
            <a:off x="2088825" y="3141575"/>
            <a:ext cx="843349" cy="20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Paper Questions</a:t>
            </a:r>
            <a:endParaRPr/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2700"/>
            <a:ext cx="5830425" cy="44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/>
          <p:nvPr/>
        </p:nvSpPr>
        <p:spPr>
          <a:xfrm>
            <a:off x="217775" y="3649025"/>
            <a:ext cx="609300" cy="5727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/>
        </p:nvSpPr>
        <p:spPr>
          <a:xfrm>
            <a:off x="311700" y="2571750"/>
            <a:ext cx="8328000" cy="22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00"/>
                </a:solidFill>
              </a:rPr>
              <a:t>D</a:t>
            </a:r>
            <a:endParaRPr sz="1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The "strongest signal in a 1H NMR spectrum" indicates the presence of the highest number of equivalent hydrogen atoms in a molecule, which results in a more intense peak in the spectrum.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Equivalent hydrogen atoms = hydrogen atoms in a molecule that are in the same chemical environment and experience the same magnetic field</a:t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Only 47% of students got this question correct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42" name="Google Shape;242;p3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Paper Questions</a:t>
            </a:r>
            <a:endParaRPr/>
          </a:p>
        </p:txBody>
      </p:sp>
      <p:pic>
        <p:nvPicPr>
          <p:cNvPr id="243" name="Google Shape;2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2699"/>
            <a:ext cx="8328001" cy="19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Peak Splitting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idx="1" type="body"/>
          </p:nvPr>
        </p:nvSpPr>
        <p:spPr>
          <a:xfrm>
            <a:off x="486625" y="4031225"/>
            <a:ext cx="5462400" cy="8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</a:rPr>
              <a:t>Adjacent Carbon</a:t>
            </a:r>
            <a:endParaRPr b="1" sz="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rgbClr val="FF0000"/>
                </a:solidFill>
              </a:rPr>
              <a:t>Bonded to 3 H atoms ∴bonded to different atoms and groups to the first ∴Non-equivalent 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254" name="Google Shape;254;p3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Peak Splitting</a:t>
            </a:r>
            <a:endParaRPr/>
          </a:p>
        </p:txBody>
      </p:sp>
      <p:sp>
        <p:nvSpPr>
          <p:cNvPr id="255" name="Google Shape;255;p37"/>
          <p:cNvSpPr txBox="1"/>
          <p:nvPr/>
        </p:nvSpPr>
        <p:spPr>
          <a:xfrm>
            <a:off x="311700" y="572700"/>
            <a:ext cx="83280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Peak splitting gives information about hydrogen atoms bonded to </a:t>
            </a:r>
            <a:r>
              <a:rPr b="1" lang="en" sz="2000" u="sng">
                <a:solidFill>
                  <a:schemeClr val="dk2"/>
                </a:solidFill>
              </a:rPr>
              <a:t>adjacent, non-equivalent carbon atoms.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06325"/>
            <a:ext cx="3753425" cy="2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4275300" y="1606325"/>
            <a:ext cx="45570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Peak splitting gives information about hydrogen atoms bonded to </a:t>
            </a:r>
            <a:r>
              <a:rPr b="1" lang="en" sz="2000" u="sng">
                <a:solidFill>
                  <a:schemeClr val="dk2"/>
                </a:solidFill>
              </a:rPr>
              <a:t>adjacent, non-equivalent carbon atoms.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582875" y="1664100"/>
            <a:ext cx="1225500" cy="2274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7"/>
          <p:cNvSpPr/>
          <p:nvPr/>
        </p:nvSpPr>
        <p:spPr>
          <a:xfrm>
            <a:off x="1952788" y="1664100"/>
            <a:ext cx="609300" cy="22746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 txBox="1"/>
          <p:nvPr>
            <p:ph idx="1" type="body"/>
          </p:nvPr>
        </p:nvSpPr>
        <p:spPr>
          <a:xfrm>
            <a:off x="4355025" y="2945050"/>
            <a:ext cx="4557000" cy="8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</a:rPr>
              <a:t>Adjacent = carbon “next door”</a:t>
            </a:r>
            <a:endParaRPr b="1" sz="17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chemeClr val="accent1"/>
                </a:solidFill>
              </a:rPr>
              <a:t>Non-equivalent = bonded to different atoms and groups</a:t>
            </a:r>
            <a:endParaRPr b="1"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(Ethanal)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3985400" y="572700"/>
            <a:ext cx="50385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Let’s take a look at the CH₃ group in ethanal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25" y="572700"/>
            <a:ext cx="3655133" cy="26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976" y="1489075"/>
            <a:ext cx="4615153" cy="17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>
            <a:off x="501325" y="572700"/>
            <a:ext cx="1691400" cy="25806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0" name="Google Shape;270;p38"/>
          <p:cNvCxnSpPr>
            <a:stCxn id="269" idx="7"/>
          </p:cNvCxnSpPr>
          <p:nvPr/>
        </p:nvCxnSpPr>
        <p:spPr>
          <a:xfrm>
            <a:off x="1945025" y="950620"/>
            <a:ext cx="4889700" cy="837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38"/>
          <p:cNvSpPr txBox="1"/>
          <p:nvPr/>
        </p:nvSpPr>
        <p:spPr>
          <a:xfrm>
            <a:off x="3725975" y="3415475"/>
            <a:ext cx="50385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This would give a large peak in an NMR spectrum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(Ethanal)</a:t>
            </a:r>
            <a:endParaRPr/>
          </a:p>
        </p:txBody>
      </p:sp>
      <p:sp>
        <p:nvSpPr>
          <p:cNvPr id="277" name="Google Shape;277;p39"/>
          <p:cNvSpPr txBox="1"/>
          <p:nvPr/>
        </p:nvSpPr>
        <p:spPr>
          <a:xfrm>
            <a:off x="3985400" y="572700"/>
            <a:ext cx="5038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The splitting can only be seen if a high resolution is used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25" y="572700"/>
            <a:ext cx="3655133" cy="26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5976" y="1489075"/>
            <a:ext cx="4615153" cy="17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/>
          <p:nvPr/>
        </p:nvSpPr>
        <p:spPr>
          <a:xfrm>
            <a:off x="501325" y="572700"/>
            <a:ext cx="1691400" cy="25806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9"/>
          <p:cNvSpPr/>
          <p:nvPr/>
        </p:nvSpPr>
        <p:spPr>
          <a:xfrm>
            <a:off x="2290850" y="1468800"/>
            <a:ext cx="609300" cy="1582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1699100" y="2867775"/>
            <a:ext cx="1792800" cy="8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rgbClr val="FF0000"/>
                </a:solidFill>
              </a:rPr>
              <a:t>Adjacent Carbon and non-equivalent</a:t>
            </a:r>
            <a:endParaRPr b="1" sz="1300">
              <a:solidFill>
                <a:srgbClr val="FF0000"/>
              </a:solidFill>
            </a:endParaRPr>
          </a:p>
        </p:txBody>
      </p:sp>
      <p:pic>
        <p:nvPicPr>
          <p:cNvPr id="283" name="Google Shape;28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98" y="3255900"/>
            <a:ext cx="4829328" cy="17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9"/>
          <p:cNvSpPr txBox="1"/>
          <p:nvPr/>
        </p:nvSpPr>
        <p:spPr>
          <a:xfrm>
            <a:off x="311700" y="3711831"/>
            <a:ext cx="30471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The adjacent non-equivalent carbon causes the CH₃ peak to split into two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cxnSp>
        <p:nvCxnSpPr>
          <p:cNvPr id="285" name="Google Shape;285;p39"/>
          <p:cNvCxnSpPr/>
          <p:nvPr/>
        </p:nvCxnSpPr>
        <p:spPr>
          <a:xfrm>
            <a:off x="2900150" y="2690520"/>
            <a:ext cx="3967800" cy="801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9"/>
          <p:cNvCxnSpPr/>
          <p:nvPr/>
        </p:nvCxnSpPr>
        <p:spPr>
          <a:xfrm>
            <a:off x="2097425" y="1103020"/>
            <a:ext cx="4889700" cy="837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9"/>
          <p:cNvCxnSpPr/>
          <p:nvPr/>
        </p:nvCxnSpPr>
        <p:spPr>
          <a:xfrm>
            <a:off x="1844775" y="2876620"/>
            <a:ext cx="4889700" cy="8373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Peak Splitting</a:t>
            </a:r>
            <a:endParaRPr/>
          </a:p>
        </p:txBody>
      </p:sp>
      <p:sp>
        <p:nvSpPr>
          <p:cNvPr id="293" name="Google Shape;293;p40"/>
          <p:cNvSpPr txBox="1"/>
          <p:nvPr/>
        </p:nvSpPr>
        <p:spPr>
          <a:xfrm>
            <a:off x="311700" y="572700"/>
            <a:ext cx="37992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Different number of hydrogen atoms on adjacent non-equivalent carbon atoms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875675" y="806650"/>
            <a:ext cx="379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Different peak splitting patterns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95" name="Google Shape;295;p40"/>
          <p:cNvSpPr txBox="1"/>
          <p:nvPr/>
        </p:nvSpPr>
        <p:spPr>
          <a:xfrm>
            <a:off x="3993825" y="806650"/>
            <a:ext cx="100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=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96" name="Google Shape;296;p40"/>
          <p:cNvSpPr txBox="1"/>
          <p:nvPr/>
        </p:nvSpPr>
        <p:spPr>
          <a:xfrm>
            <a:off x="311700" y="1892825"/>
            <a:ext cx="83280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dk2"/>
                </a:solidFill>
              </a:rPr>
              <a:t>Number of times a peak is split = n + 1</a:t>
            </a:r>
            <a:endParaRPr b="1" sz="20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n</a:t>
            </a:r>
            <a:r>
              <a:rPr lang="en" sz="2000">
                <a:solidFill>
                  <a:schemeClr val="dk2"/>
                </a:solidFill>
              </a:rPr>
              <a:t> = number of hydrogen atoms bonded to adjacent non-equivalent carbon atoms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/>
        </p:nvSpPr>
        <p:spPr>
          <a:xfrm>
            <a:off x="2544500" y="449350"/>
            <a:ext cx="40677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If n = 0, peak isn’t split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0 + 1 = 1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302" name="Google Shape;3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575" y="24550"/>
            <a:ext cx="16764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00" y="267900"/>
            <a:ext cx="18669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425" y="1967648"/>
            <a:ext cx="1399850" cy="12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5625" y="1855500"/>
            <a:ext cx="16954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425" y="3343872"/>
            <a:ext cx="1676400" cy="12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0837" y="3219725"/>
            <a:ext cx="1575888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1"/>
          <p:cNvSpPr txBox="1"/>
          <p:nvPr/>
        </p:nvSpPr>
        <p:spPr>
          <a:xfrm>
            <a:off x="2538150" y="2123138"/>
            <a:ext cx="40677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If n = 1, peak is split into two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1 + 1 = 1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2538150" y="3688025"/>
            <a:ext cx="40677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If n = 2, peak is split into three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2 + 1 = 1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10" name="Google Shape;310;p4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 + 1 rule</a:t>
            </a:r>
            <a:endParaRPr/>
          </a:p>
        </p:txBody>
      </p:sp>
      <p:sp>
        <p:nvSpPr>
          <p:cNvPr id="311" name="Google Shape;311;p41"/>
          <p:cNvSpPr txBox="1"/>
          <p:nvPr/>
        </p:nvSpPr>
        <p:spPr>
          <a:xfrm>
            <a:off x="6347400" y="4629125"/>
            <a:ext cx="27966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dk2"/>
                </a:solidFill>
              </a:rPr>
              <a:t>Four peaks = quartet</a:t>
            </a:r>
            <a:endParaRPr b="1" sz="1700" u="sng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Hydrogen (proton) environment</a:t>
            </a:r>
            <a:r>
              <a:rPr lang="en"/>
              <a:t>: A hydrogen atom and its bond to another atom.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Unique hydrogen environment</a:t>
            </a:r>
            <a:r>
              <a:rPr lang="en"/>
              <a:t>: A hydrogen atom is bonded to </a:t>
            </a:r>
            <a:r>
              <a:rPr b="1" lang="en"/>
              <a:t>different</a:t>
            </a:r>
            <a:r>
              <a:rPr lang="en"/>
              <a:t> atoms or groups compared to other hydrogen atoms in the molecule.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The number of unique chemical environments in a molecule is governed by the (a)symmetry within that molecule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 + 1 Rule (example: Ethanol)</a:t>
            </a:r>
            <a:endParaRPr/>
          </a:p>
        </p:txBody>
      </p:sp>
      <p:pic>
        <p:nvPicPr>
          <p:cNvPr id="317" name="Google Shape;3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75" y="572700"/>
            <a:ext cx="3753425" cy="2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2"/>
          <p:cNvSpPr txBox="1"/>
          <p:nvPr/>
        </p:nvSpPr>
        <p:spPr>
          <a:xfrm>
            <a:off x="3985400" y="572700"/>
            <a:ext cx="503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Unique hydrogen environment = 3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∴3 peaks in the NMR spectra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319" name="Google Shape;3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400" y="2255375"/>
            <a:ext cx="4534608" cy="19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+ 1 Rule (example: Ethanol)</a:t>
            </a:r>
            <a:endParaRPr/>
          </a:p>
        </p:txBody>
      </p:sp>
      <p:pic>
        <p:nvPicPr>
          <p:cNvPr id="325" name="Google Shape;3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75" y="572700"/>
            <a:ext cx="3753425" cy="2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3"/>
          <p:cNvSpPr txBox="1"/>
          <p:nvPr/>
        </p:nvSpPr>
        <p:spPr>
          <a:xfrm>
            <a:off x="3985400" y="572700"/>
            <a:ext cx="503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00"/>
                </a:solidFill>
              </a:rPr>
              <a:t>H</a:t>
            </a:r>
            <a:r>
              <a:rPr lang="en" sz="2000">
                <a:solidFill>
                  <a:schemeClr val="dk1"/>
                </a:solidFill>
              </a:rPr>
              <a:t> isn’t bonded to a carbon, therefore there are no adjacent carbons bonded to it either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∴n = 0, meaning there is only one peak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(0 + 1 = 1)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327" name="Google Shape;32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400" y="2255375"/>
            <a:ext cx="4534608" cy="19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3"/>
          <p:cNvSpPr/>
          <p:nvPr/>
        </p:nvSpPr>
        <p:spPr>
          <a:xfrm>
            <a:off x="3442375" y="1466400"/>
            <a:ext cx="543000" cy="4680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3"/>
          <p:cNvSpPr/>
          <p:nvPr/>
        </p:nvSpPr>
        <p:spPr>
          <a:xfrm>
            <a:off x="6452275" y="2654850"/>
            <a:ext cx="543000" cy="10215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963" y="2454775"/>
            <a:ext cx="4855280" cy="19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+ 1 Rule (example: Ethanol)</a:t>
            </a:r>
            <a:endParaRPr/>
          </a:p>
        </p:txBody>
      </p:sp>
      <p:pic>
        <p:nvPicPr>
          <p:cNvPr id="336" name="Google Shape;3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975" y="572700"/>
            <a:ext cx="3753425" cy="2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 txBox="1"/>
          <p:nvPr/>
        </p:nvSpPr>
        <p:spPr>
          <a:xfrm>
            <a:off x="3985400" y="572700"/>
            <a:ext cx="503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00"/>
                </a:solidFill>
              </a:rPr>
              <a:t>H</a:t>
            </a:r>
            <a:r>
              <a:rPr lang="en" sz="2000">
                <a:solidFill>
                  <a:schemeClr val="dk1"/>
                </a:solidFill>
              </a:rPr>
              <a:t> does have adjacent non-equivalent carbon atom (</a:t>
            </a:r>
            <a:r>
              <a:rPr lang="en" sz="2000">
                <a:solidFill>
                  <a:srgbClr val="FF0000"/>
                </a:solidFill>
              </a:rPr>
              <a:t>CH₃</a:t>
            </a:r>
            <a:r>
              <a:rPr lang="en" sz="2000">
                <a:solidFill>
                  <a:schemeClr val="dk1"/>
                </a:solidFill>
              </a:rPr>
              <a:t>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∴n = 3, meaning there is only four peaks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(3 + 1 = 4)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38" name="Google Shape;338;p44"/>
          <p:cNvSpPr/>
          <p:nvPr/>
        </p:nvSpPr>
        <p:spPr>
          <a:xfrm>
            <a:off x="1938425" y="677400"/>
            <a:ext cx="543000" cy="21132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4"/>
          <p:cNvSpPr/>
          <p:nvPr/>
        </p:nvSpPr>
        <p:spPr>
          <a:xfrm>
            <a:off x="445375" y="572700"/>
            <a:ext cx="1401900" cy="2217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4"/>
          <p:cNvSpPr txBox="1"/>
          <p:nvPr>
            <p:ph idx="1" type="body"/>
          </p:nvPr>
        </p:nvSpPr>
        <p:spPr>
          <a:xfrm>
            <a:off x="249925" y="2790600"/>
            <a:ext cx="1792800" cy="8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rgbClr val="FF0000"/>
                </a:solidFill>
              </a:rPr>
              <a:t>Adjacent Carbon and non-equivalent</a:t>
            </a:r>
            <a:endParaRPr b="1" sz="13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+ 1 Rule (example: Ethanol)</a:t>
            </a:r>
            <a:endParaRPr/>
          </a:p>
        </p:txBody>
      </p:sp>
      <p:pic>
        <p:nvPicPr>
          <p:cNvPr id="346" name="Google Shape;3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75" y="572700"/>
            <a:ext cx="3753425" cy="2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5"/>
          <p:cNvSpPr txBox="1"/>
          <p:nvPr/>
        </p:nvSpPr>
        <p:spPr>
          <a:xfrm>
            <a:off x="3985400" y="572700"/>
            <a:ext cx="503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FF00"/>
                </a:solidFill>
              </a:rPr>
              <a:t>H</a:t>
            </a:r>
            <a:r>
              <a:rPr lang="en" sz="2000">
                <a:solidFill>
                  <a:schemeClr val="dk1"/>
                </a:solidFill>
              </a:rPr>
              <a:t> does have adjacent non-equivalent carbon atom (</a:t>
            </a:r>
            <a:r>
              <a:rPr lang="en" sz="2000">
                <a:solidFill>
                  <a:srgbClr val="FF0000"/>
                </a:solidFill>
              </a:rPr>
              <a:t>CH₂</a:t>
            </a:r>
            <a:r>
              <a:rPr lang="en" sz="2000">
                <a:solidFill>
                  <a:schemeClr val="dk1"/>
                </a:solidFill>
              </a:rPr>
              <a:t>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∴n = 2, meaning there is only three peaks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(2 + 1 = 3)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48" name="Google Shape;348;p45"/>
          <p:cNvSpPr/>
          <p:nvPr/>
        </p:nvSpPr>
        <p:spPr>
          <a:xfrm>
            <a:off x="1938425" y="677400"/>
            <a:ext cx="543000" cy="2113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5"/>
          <p:cNvSpPr/>
          <p:nvPr/>
        </p:nvSpPr>
        <p:spPr>
          <a:xfrm>
            <a:off x="445375" y="572700"/>
            <a:ext cx="1401900" cy="22179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9683" y="2382950"/>
            <a:ext cx="5262616" cy="2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5"/>
          <p:cNvSpPr txBox="1"/>
          <p:nvPr>
            <p:ph idx="1" type="body"/>
          </p:nvPr>
        </p:nvSpPr>
        <p:spPr>
          <a:xfrm>
            <a:off x="1532000" y="2700675"/>
            <a:ext cx="1792800" cy="8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rgbClr val="FF0000"/>
                </a:solidFill>
              </a:rPr>
              <a:t>Adjacent Carbon and non-equivalent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352" name="Google Shape;352;p45"/>
          <p:cNvSpPr txBox="1"/>
          <p:nvPr/>
        </p:nvSpPr>
        <p:spPr>
          <a:xfrm>
            <a:off x="128525" y="3642900"/>
            <a:ext cx="41628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2"/>
                </a:solidFill>
              </a:rPr>
              <a:t>Remember that the splits are based purely on the number of hydrogens </a:t>
            </a:r>
            <a:r>
              <a:rPr b="1" lang="en" sz="2000" u="sng">
                <a:solidFill>
                  <a:schemeClr val="dk2"/>
                </a:solidFill>
              </a:rPr>
              <a:t>ON the </a:t>
            </a:r>
            <a:r>
              <a:rPr b="1" lang="en" sz="2000" u="sng">
                <a:solidFill>
                  <a:srgbClr val="FF0000"/>
                </a:solidFill>
              </a:rPr>
              <a:t>adjacent non-equivalent carbon</a:t>
            </a:r>
            <a:endParaRPr b="1" sz="20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+ 1 Rule (example: Ethanol)</a:t>
            </a:r>
            <a:endParaRPr/>
          </a:p>
        </p:txBody>
      </p:sp>
      <p:pic>
        <p:nvPicPr>
          <p:cNvPr id="358" name="Google Shape;3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75" y="572700"/>
            <a:ext cx="3753425" cy="2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6"/>
          <p:cNvSpPr txBox="1"/>
          <p:nvPr/>
        </p:nvSpPr>
        <p:spPr>
          <a:xfrm>
            <a:off x="231975" y="2944025"/>
            <a:ext cx="41628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2"/>
                </a:solidFill>
              </a:rPr>
              <a:t>Remember that the splits are based purely on the number of hydrogens </a:t>
            </a:r>
            <a:r>
              <a:rPr b="1" lang="en" sz="2000" u="sng">
                <a:solidFill>
                  <a:schemeClr val="dk2"/>
                </a:solidFill>
              </a:rPr>
              <a:t>ON the </a:t>
            </a:r>
            <a:r>
              <a:rPr b="1" lang="en" sz="2000" u="sng">
                <a:solidFill>
                  <a:srgbClr val="FF0000"/>
                </a:solidFill>
              </a:rPr>
              <a:t>adjacent non-equivalent carbon</a:t>
            </a:r>
            <a:endParaRPr b="1" sz="20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60" name="Google Shape;360;p46"/>
          <p:cNvSpPr txBox="1"/>
          <p:nvPr/>
        </p:nvSpPr>
        <p:spPr>
          <a:xfrm>
            <a:off x="4196350" y="3297125"/>
            <a:ext cx="472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You only get that information from the ratio of areas under each peak in the spectra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361" name="Google Shape;36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338" y="773762"/>
            <a:ext cx="4550325" cy="19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875" y="503850"/>
            <a:ext cx="5334000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Paper Questions</a:t>
            </a:r>
            <a:endParaRPr/>
          </a:p>
        </p:txBody>
      </p:sp>
      <p:pic>
        <p:nvPicPr>
          <p:cNvPr id="368" name="Google Shape;36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72700"/>
            <a:ext cx="2842525" cy="429007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7"/>
          <p:cNvSpPr/>
          <p:nvPr/>
        </p:nvSpPr>
        <p:spPr>
          <a:xfrm>
            <a:off x="3251875" y="3753175"/>
            <a:ext cx="1177800" cy="4680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7"/>
          <p:cNvSpPr txBox="1"/>
          <p:nvPr/>
        </p:nvSpPr>
        <p:spPr>
          <a:xfrm>
            <a:off x="5599050" y="3753175"/>
            <a:ext cx="31113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Majority of students got this question correct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371" name="Google Shape;37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450" y="1021113"/>
            <a:ext cx="800100" cy="542925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2" name="Google Shape;37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3363" y="572688"/>
            <a:ext cx="733425" cy="314325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3" name="Google Shape;373;p47"/>
          <p:cNvSpPr txBox="1"/>
          <p:nvPr/>
        </p:nvSpPr>
        <p:spPr>
          <a:xfrm>
            <a:off x="6013200" y="1847025"/>
            <a:ext cx="133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0000"/>
                </a:solidFill>
              </a:rPr>
              <a:t>Not possible, since aldehyde is at the very end already</a:t>
            </a:r>
            <a:endParaRPr sz="800">
              <a:solidFill>
                <a:srgbClr val="FF0000"/>
              </a:solidFill>
            </a:endParaRPr>
          </a:p>
        </p:txBody>
      </p:sp>
      <p:pic>
        <p:nvPicPr>
          <p:cNvPr id="374" name="Google Shape;374;p47"/>
          <p:cNvPicPr preferRelativeResize="0"/>
          <p:nvPr/>
        </p:nvPicPr>
        <p:blipFill rotWithShape="1">
          <a:blip r:embed="rId7">
            <a:alphaModFix/>
          </a:blip>
          <a:srcRect b="0" l="33770" r="28118" t="0"/>
          <a:stretch/>
        </p:blipFill>
        <p:spPr>
          <a:xfrm>
            <a:off x="6130875" y="955100"/>
            <a:ext cx="787875" cy="89192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2700"/>
            <a:ext cx="2842525" cy="429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8"/>
          <p:cNvPicPr preferRelativeResize="0"/>
          <p:nvPr/>
        </p:nvPicPr>
        <p:blipFill rotWithShape="1">
          <a:blip r:embed="rId4">
            <a:alphaModFix/>
          </a:blip>
          <a:srcRect b="-3247" l="0" r="0" t="-3237"/>
          <a:stretch/>
        </p:blipFill>
        <p:spPr>
          <a:xfrm>
            <a:off x="3357425" y="572700"/>
            <a:ext cx="5305887" cy="42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8"/>
          <p:cNvSpPr/>
          <p:nvPr/>
        </p:nvSpPr>
        <p:spPr>
          <a:xfrm>
            <a:off x="3277275" y="3422650"/>
            <a:ext cx="1053300" cy="4680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Paper Questions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2700"/>
            <a:ext cx="2842525" cy="429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425" y="572700"/>
            <a:ext cx="5305886" cy="42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9"/>
          <p:cNvSpPr/>
          <p:nvPr/>
        </p:nvSpPr>
        <p:spPr>
          <a:xfrm>
            <a:off x="3251875" y="3803200"/>
            <a:ext cx="2463000" cy="4680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9"/>
          <p:cNvSpPr txBox="1"/>
          <p:nvPr/>
        </p:nvSpPr>
        <p:spPr>
          <a:xfrm>
            <a:off x="6471200" y="3422650"/>
            <a:ext cx="24630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Just over 50% of students got this answer correct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91" name="Google Shape;391;p4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Paper Questions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875" y="572700"/>
            <a:ext cx="4840676" cy="44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72700"/>
            <a:ext cx="2842525" cy="429007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0"/>
          <p:cNvSpPr/>
          <p:nvPr/>
        </p:nvSpPr>
        <p:spPr>
          <a:xfrm>
            <a:off x="3154225" y="4716600"/>
            <a:ext cx="1417800" cy="3579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0"/>
          <p:cNvSpPr txBox="1"/>
          <p:nvPr/>
        </p:nvSpPr>
        <p:spPr>
          <a:xfrm>
            <a:off x="6369300" y="3648550"/>
            <a:ext cx="27081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Just under 70% of students identified the correct answer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400" name="Google Shape;400;p5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Paper Questions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650" y="572688"/>
            <a:ext cx="5581650" cy="43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72700"/>
            <a:ext cx="2842525" cy="4290074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1"/>
          <p:cNvSpPr/>
          <p:nvPr/>
        </p:nvSpPr>
        <p:spPr>
          <a:xfrm>
            <a:off x="3154225" y="4548675"/>
            <a:ext cx="1417800" cy="357900"/>
          </a:xfrm>
          <a:prstGeom prst="ellipse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Paper Questions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27488" l="0" r="61826" t="0"/>
          <a:stretch/>
        </p:blipFill>
        <p:spPr>
          <a:xfrm>
            <a:off x="285775" y="1368427"/>
            <a:ext cx="1898900" cy="15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422825" y="1017725"/>
            <a:ext cx="1624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Ethane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126225" y="1189400"/>
            <a:ext cx="6732000" cy="20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6 hydrogen (proton) environment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There are six hydrogen atoms and therefore six hydrogen or proton environments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ONLY </a:t>
            </a:r>
            <a:r>
              <a:rPr b="1" lang="en" sz="1800">
                <a:solidFill>
                  <a:schemeClr val="dk2"/>
                </a:solidFill>
              </a:rPr>
              <a:t>1 unique </a:t>
            </a:r>
            <a:r>
              <a:rPr lang="en" sz="1800">
                <a:solidFill>
                  <a:schemeClr val="dk2"/>
                </a:solidFill>
              </a:rPr>
              <a:t>hydrogen (protron) environment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All six hydrogen atoms are bonded to the exact same atoms and groups 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 carbon atom bonded to two other hydrogen atoms and a CH₃ group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311700" y="1570700"/>
            <a:ext cx="1016700" cy="1284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1167975" y="1570700"/>
            <a:ext cx="1016700" cy="1284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Paper Questions</a:t>
            </a:r>
            <a:endParaRPr/>
          </a:p>
        </p:txBody>
      </p:sp>
      <p:pic>
        <p:nvPicPr>
          <p:cNvPr id="414" name="Google Shape;4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2700"/>
            <a:ext cx="8448375" cy="18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050" y="2571750"/>
            <a:ext cx="3076575" cy="4191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6" name="Google Shape;41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6450" y="2153050"/>
            <a:ext cx="3877901" cy="29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Paper Questions</a:t>
            </a:r>
            <a:endParaRPr/>
          </a:p>
        </p:txBody>
      </p:sp>
      <p:pic>
        <p:nvPicPr>
          <p:cNvPr id="422" name="Google Shape;42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72700"/>
            <a:ext cx="5125299" cy="253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25" y="3204975"/>
            <a:ext cx="5106276" cy="17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7074" y="908700"/>
            <a:ext cx="1495425" cy="1076325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5" name="Google Shape;425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374" y="2503875"/>
            <a:ext cx="3295650" cy="3810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6" name="Google Shape;426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6796" y="3204971"/>
            <a:ext cx="3998094" cy="1728725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422825" y="1017725"/>
            <a:ext cx="1624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Ethanol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834250" y="1189400"/>
            <a:ext cx="5024100" cy="20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6 hydrogen (proton) environment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There are six hydrogen atoms and therefore six hydrogen or proton environments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2"/>
                </a:solidFill>
              </a:rPr>
              <a:t>3</a:t>
            </a:r>
            <a:r>
              <a:rPr b="1" lang="en" sz="1800" u="sng">
                <a:solidFill>
                  <a:schemeClr val="dk2"/>
                </a:solidFill>
              </a:rPr>
              <a:t> unique</a:t>
            </a:r>
            <a:r>
              <a:rPr b="1"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hydrogen (protron) environment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All six hydrogen atoms are bonded to the exact same atoms and groups 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 carbon atom bonded to two other hydrogen atoms and a CH₃ group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50" y="1635100"/>
            <a:ext cx="3407750" cy="18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210850" y="1507975"/>
            <a:ext cx="1320600" cy="212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1531450" y="1483850"/>
            <a:ext cx="783000" cy="212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2414050" y="2127550"/>
            <a:ext cx="1320600" cy="830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 aka Chemical Shift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5309025" y="1152475"/>
            <a:ext cx="352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Number of peaks = number of unique hydrogen environments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4"/>
            <a:ext cx="4872050" cy="29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1151400" y="3026075"/>
            <a:ext cx="34206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 hydrogen environments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 unique hydrogen environment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Practise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2812" r="2803" t="0"/>
          <a:stretch/>
        </p:blipFill>
        <p:spPr>
          <a:xfrm>
            <a:off x="1673788" y="673450"/>
            <a:ext cx="5960875" cy="24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4823275" y="3026075"/>
            <a:ext cx="34206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5</a:t>
            </a:r>
            <a:r>
              <a:rPr lang="en" sz="1800">
                <a:solidFill>
                  <a:schemeClr val="dk2"/>
                </a:solidFill>
              </a:rPr>
              <a:t> hydrogen environments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 unique hydrogen environment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151400" y="4111500"/>
            <a:ext cx="3420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1 peak in the NMR spectrum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921950" y="4111500"/>
            <a:ext cx="3420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</a:t>
            </a:r>
            <a:r>
              <a:rPr lang="en" sz="1800">
                <a:solidFill>
                  <a:srgbClr val="FF0000"/>
                </a:solidFill>
              </a:rPr>
              <a:t> peaks in the NMR spectrum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Practise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750" y="1017725"/>
            <a:ext cx="4262500" cy="24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2861700" y="3239875"/>
            <a:ext cx="34206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9</a:t>
            </a:r>
            <a:r>
              <a:rPr lang="en" sz="1800">
                <a:solidFill>
                  <a:schemeClr val="dk2"/>
                </a:solidFill>
              </a:rPr>
              <a:t> hydrogen environments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 unique hydrogen environment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2861700" y="4259525"/>
            <a:ext cx="3420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4</a:t>
            </a:r>
            <a:r>
              <a:rPr lang="en" sz="1800">
                <a:solidFill>
                  <a:srgbClr val="FF0000"/>
                </a:solidFill>
              </a:rPr>
              <a:t> peaks in the NMR spectrum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1806" l="0" r="0" t="0"/>
          <a:stretch/>
        </p:blipFill>
        <p:spPr>
          <a:xfrm>
            <a:off x="430775" y="572700"/>
            <a:ext cx="4581750" cy="44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Practise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68225" y="1261550"/>
            <a:ext cx="265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9</a:t>
            </a:r>
            <a:r>
              <a:rPr lang="en" sz="1200">
                <a:solidFill>
                  <a:schemeClr val="dk2"/>
                </a:solidFill>
              </a:rPr>
              <a:t> hydrogen environments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4 unique hydrogen environment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158450" y="2625150"/>
            <a:ext cx="265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8</a:t>
            </a:r>
            <a:r>
              <a:rPr lang="en" sz="1200">
                <a:solidFill>
                  <a:schemeClr val="dk2"/>
                </a:solidFill>
              </a:rPr>
              <a:t> hydrogen environments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2</a:t>
            </a:r>
            <a:r>
              <a:rPr lang="en" sz="1200">
                <a:solidFill>
                  <a:schemeClr val="dk2"/>
                </a:solidFill>
              </a:rPr>
              <a:t> unique hydrogen environment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8225" y="4146775"/>
            <a:ext cx="265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8 hydrogen environments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3</a:t>
            </a:r>
            <a:r>
              <a:rPr lang="en" sz="1200">
                <a:solidFill>
                  <a:schemeClr val="dk2"/>
                </a:solidFill>
              </a:rPr>
              <a:t> unique hydrogen environment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682175" y="1368625"/>
            <a:ext cx="265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10</a:t>
            </a:r>
            <a:r>
              <a:rPr lang="en" sz="1200">
                <a:solidFill>
                  <a:schemeClr val="dk2"/>
                </a:solidFill>
              </a:rPr>
              <a:t> hydrogen environments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2</a:t>
            </a:r>
            <a:r>
              <a:rPr lang="en" sz="1200">
                <a:solidFill>
                  <a:schemeClr val="dk2"/>
                </a:solidFill>
              </a:rPr>
              <a:t> unique hydrogen environment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2682175" y="2625150"/>
            <a:ext cx="265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6</a:t>
            </a:r>
            <a:r>
              <a:rPr lang="en" sz="1200">
                <a:solidFill>
                  <a:schemeClr val="dk2"/>
                </a:solidFill>
              </a:rPr>
              <a:t> hydrogen environments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4</a:t>
            </a:r>
            <a:r>
              <a:rPr lang="en" sz="1200">
                <a:solidFill>
                  <a:schemeClr val="dk2"/>
                </a:solidFill>
              </a:rPr>
              <a:t> unique hydrogen environment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9095">
            <a:off x="5729775" y="1590675"/>
            <a:ext cx="24955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5723400" y="3296625"/>
            <a:ext cx="3420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</a:rPr>
              <a:t>CH₃ is cis to one hydrogen and trans to the other hydrogen, therefore different spatial relationship therefore different environments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4762525" y="4407125"/>
            <a:ext cx="265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16</a:t>
            </a:r>
            <a:r>
              <a:rPr lang="en" sz="1200">
                <a:solidFill>
                  <a:schemeClr val="dk2"/>
                </a:solidFill>
              </a:rPr>
              <a:t> hydrogen environments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4 unique hydrogen environment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