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64" r:id="rId3"/>
    <p:sldId id="265" r:id="rId4"/>
    <p:sldId id="266" r:id="rId5"/>
  </p:sldIdLst>
  <p:sldSz cx="18288000" cy="10287000"/>
  <p:notesSz cx="6858000" cy="9144000"/>
  <p:embeddedFontLst>
    <p:embeddedFont>
      <p:font typeface="Agrandir" pitchFamily="2" charset="77"/>
      <p:regular r:id="rId6"/>
    </p:embeddedFont>
    <p:embeddedFont>
      <p:font typeface="Agrandir Medium" pitchFamily="2" charset="77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Londrina Solid" pitchFamily="2" charset="77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5" autoAdjust="0"/>
  </p:normalViewPr>
  <p:slideViewPr>
    <p:cSldViewPr>
      <p:cViewPr varScale="1">
        <p:scale>
          <a:sx n="60" d="100"/>
          <a:sy n="60" d="100"/>
        </p:scale>
        <p:origin x="200" y="5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871526" y="1028700"/>
            <a:ext cx="786366" cy="895448"/>
          </a:xfrm>
          <a:custGeom>
            <a:avLst/>
            <a:gdLst/>
            <a:ahLst/>
            <a:cxnLst/>
            <a:rect l="l" t="t" r="r" b="b"/>
            <a:pathLst>
              <a:path w="786366" h="895448">
                <a:moveTo>
                  <a:pt x="0" y="0"/>
                </a:moveTo>
                <a:lnTo>
                  <a:pt x="786367" y="0"/>
                </a:lnTo>
                <a:lnTo>
                  <a:pt x="786367" y="895448"/>
                </a:lnTo>
                <a:lnTo>
                  <a:pt x="0" y="89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940472" y="7145223"/>
            <a:ext cx="393183" cy="447724"/>
          </a:xfrm>
          <a:custGeom>
            <a:avLst/>
            <a:gdLst/>
            <a:ahLst/>
            <a:cxnLst/>
            <a:rect l="l" t="t" r="r" b="b"/>
            <a:pathLst>
              <a:path w="393183" h="447724">
                <a:moveTo>
                  <a:pt x="0" y="0"/>
                </a:moveTo>
                <a:lnTo>
                  <a:pt x="393183" y="0"/>
                </a:lnTo>
                <a:lnTo>
                  <a:pt x="393183" y="447724"/>
                </a:lnTo>
                <a:lnTo>
                  <a:pt x="0" y="4477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002754">
            <a:off x="-694052" y="736194"/>
            <a:ext cx="3276935" cy="1806410"/>
          </a:xfrm>
          <a:custGeom>
            <a:avLst/>
            <a:gdLst/>
            <a:ahLst/>
            <a:cxnLst/>
            <a:rect l="l" t="t" r="r" b="b"/>
            <a:pathLst>
              <a:path w="3276935" h="1806410">
                <a:moveTo>
                  <a:pt x="0" y="0"/>
                </a:moveTo>
                <a:lnTo>
                  <a:pt x="3276934" y="0"/>
                </a:lnTo>
                <a:lnTo>
                  <a:pt x="3276934" y="1806411"/>
                </a:lnTo>
                <a:lnTo>
                  <a:pt x="0" y="1806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819588" y="3525070"/>
            <a:ext cx="581312" cy="661950"/>
          </a:xfrm>
          <a:custGeom>
            <a:avLst/>
            <a:gdLst/>
            <a:ahLst/>
            <a:cxnLst/>
            <a:rect l="l" t="t" r="r" b="b"/>
            <a:pathLst>
              <a:path w="581312" h="661950">
                <a:moveTo>
                  <a:pt x="0" y="0"/>
                </a:moveTo>
                <a:lnTo>
                  <a:pt x="581313" y="0"/>
                </a:lnTo>
                <a:lnTo>
                  <a:pt x="581313" y="661950"/>
                </a:lnTo>
                <a:lnTo>
                  <a:pt x="0" y="661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937449" y="9258300"/>
            <a:ext cx="172796" cy="196766"/>
          </a:xfrm>
          <a:custGeom>
            <a:avLst/>
            <a:gdLst/>
            <a:ahLst/>
            <a:cxnLst/>
            <a:rect l="l" t="t" r="r" b="b"/>
            <a:pathLst>
              <a:path w="172796" h="196766">
                <a:moveTo>
                  <a:pt x="0" y="0"/>
                </a:moveTo>
                <a:lnTo>
                  <a:pt x="172795" y="0"/>
                </a:lnTo>
                <a:lnTo>
                  <a:pt x="172795" y="196766"/>
                </a:lnTo>
                <a:lnTo>
                  <a:pt x="0" y="1967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463350" y="1492642"/>
            <a:ext cx="712476" cy="811308"/>
          </a:xfrm>
          <a:custGeom>
            <a:avLst/>
            <a:gdLst/>
            <a:ahLst/>
            <a:cxnLst/>
            <a:rect l="l" t="t" r="r" b="b"/>
            <a:pathLst>
              <a:path w="712476" h="811308">
                <a:moveTo>
                  <a:pt x="0" y="0"/>
                </a:moveTo>
                <a:lnTo>
                  <a:pt x="712476" y="0"/>
                </a:lnTo>
                <a:lnTo>
                  <a:pt x="712476" y="811309"/>
                </a:lnTo>
                <a:lnTo>
                  <a:pt x="0" y="8113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6881767" y="3525070"/>
            <a:ext cx="451888" cy="514572"/>
          </a:xfrm>
          <a:custGeom>
            <a:avLst/>
            <a:gdLst/>
            <a:ahLst/>
            <a:cxnLst/>
            <a:rect l="l" t="t" r="r" b="b"/>
            <a:pathLst>
              <a:path w="451888" h="514572">
                <a:moveTo>
                  <a:pt x="451888" y="0"/>
                </a:moveTo>
                <a:lnTo>
                  <a:pt x="0" y="0"/>
                </a:lnTo>
                <a:lnTo>
                  <a:pt x="0" y="514572"/>
                </a:lnTo>
                <a:lnTo>
                  <a:pt x="451888" y="514572"/>
                </a:lnTo>
                <a:lnTo>
                  <a:pt x="45188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149325" y="6664424"/>
            <a:ext cx="314025" cy="357585"/>
          </a:xfrm>
          <a:custGeom>
            <a:avLst/>
            <a:gdLst/>
            <a:ahLst/>
            <a:cxnLst/>
            <a:rect l="l" t="t" r="r" b="b"/>
            <a:pathLst>
              <a:path w="314025" h="357585">
                <a:moveTo>
                  <a:pt x="0" y="0"/>
                </a:moveTo>
                <a:lnTo>
                  <a:pt x="314025" y="0"/>
                </a:lnTo>
                <a:lnTo>
                  <a:pt x="314025" y="357586"/>
                </a:lnTo>
                <a:lnTo>
                  <a:pt x="0" y="3575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2">
            <a:extLst>
              <a:ext uri="{FF2B5EF4-FFF2-40B4-BE49-F238E27FC236}">
                <a16:creationId xmlns:a16="http://schemas.microsoft.com/office/drawing/2014/main" id="{466B7723-ADCB-F0CE-43F8-E043EF0BA806}"/>
              </a:ext>
            </a:extLst>
          </p:cNvPr>
          <p:cNvSpPr/>
          <p:nvPr/>
        </p:nvSpPr>
        <p:spPr>
          <a:xfrm rot="1361091">
            <a:off x="15873858" y="6857002"/>
            <a:ext cx="2507614" cy="3288674"/>
          </a:xfrm>
          <a:custGeom>
            <a:avLst/>
            <a:gdLst/>
            <a:ahLst/>
            <a:cxnLst/>
            <a:rect l="l" t="t" r="r" b="b"/>
            <a:pathLst>
              <a:path w="2507614" h="3288674">
                <a:moveTo>
                  <a:pt x="0" y="0"/>
                </a:moveTo>
                <a:lnTo>
                  <a:pt x="2507613" y="0"/>
                </a:lnTo>
                <a:lnTo>
                  <a:pt x="2507613" y="3288674"/>
                </a:lnTo>
                <a:lnTo>
                  <a:pt x="0" y="328867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4">
            <a:extLst>
              <a:ext uri="{FF2B5EF4-FFF2-40B4-BE49-F238E27FC236}">
                <a16:creationId xmlns:a16="http://schemas.microsoft.com/office/drawing/2014/main" id="{E8F30EB7-A097-3000-B862-06BBEB36B266}"/>
              </a:ext>
            </a:extLst>
          </p:cNvPr>
          <p:cNvGrpSpPr/>
          <p:nvPr/>
        </p:nvGrpSpPr>
        <p:grpSpPr>
          <a:xfrm>
            <a:off x="2938967" y="1642184"/>
            <a:ext cx="12410067" cy="7002631"/>
            <a:chOff x="0" y="0"/>
            <a:chExt cx="5661227" cy="3194462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E9A8C0AC-3344-3AF8-E9A3-BF6F97E7117B}"/>
                </a:ext>
              </a:extLst>
            </p:cNvPr>
            <p:cNvSpPr/>
            <p:nvPr/>
          </p:nvSpPr>
          <p:spPr>
            <a:xfrm>
              <a:off x="0" y="-1270"/>
              <a:ext cx="5662497" cy="3193192"/>
            </a:xfrm>
            <a:custGeom>
              <a:avLst/>
              <a:gdLst/>
              <a:ahLst/>
              <a:cxnLst/>
              <a:rect l="l" t="t" r="r" b="b"/>
              <a:pathLst>
                <a:path w="5662497" h="3193192">
                  <a:moveTo>
                    <a:pt x="5651067" y="27940"/>
                  </a:moveTo>
                  <a:cubicBezTo>
                    <a:pt x="5642177" y="24130"/>
                    <a:pt x="5633287" y="21590"/>
                    <a:pt x="5624397" y="21590"/>
                  </a:cubicBezTo>
                  <a:cubicBezTo>
                    <a:pt x="5597727" y="20320"/>
                    <a:pt x="5514250" y="20320"/>
                    <a:pt x="5420723" y="17780"/>
                  </a:cubicBezTo>
                  <a:cubicBezTo>
                    <a:pt x="5206947" y="12700"/>
                    <a:pt x="4997624" y="6350"/>
                    <a:pt x="4783848" y="3810"/>
                  </a:cubicBezTo>
                  <a:cubicBezTo>
                    <a:pt x="4610154" y="1270"/>
                    <a:pt x="4440915" y="3810"/>
                    <a:pt x="4267221" y="2540"/>
                  </a:cubicBezTo>
                  <a:cubicBezTo>
                    <a:pt x="4191509" y="2540"/>
                    <a:pt x="4115796" y="0"/>
                    <a:pt x="4040084" y="2540"/>
                  </a:cubicBezTo>
                  <a:cubicBezTo>
                    <a:pt x="3857483" y="10160"/>
                    <a:pt x="3674883" y="11430"/>
                    <a:pt x="3487829" y="8890"/>
                  </a:cubicBezTo>
                  <a:cubicBezTo>
                    <a:pt x="3394301" y="7620"/>
                    <a:pt x="3300774" y="7620"/>
                    <a:pt x="3207247" y="7620"/>
                  </a:cubicBezTo>
                  <a:cubicBezTo>
                    <a:pt x="3038007" y="7620"/>
                    <a:pt x="2868768" y="7620"/>
                    <a:pt x="2699528" y="6350"/>
                  </a:cubicBezTo>
                  <a:cubicBezTo>
                    <a:pt x="2521381" y="5080"/>
                    <a:pt x="766633" y="2540"/>
                    <a:pt x="592940" y="1270"/>
                  </a:cubicBezTo>
                  <a:cubicBezTo>
                    <a:pt x="450423" y="0"/>
                    <a:pt x="312359" y="1270"/>
                    <a:pt x="169841" y="1270"/>
                  </a:cubicBezTo>
                  <a:cubicBezTo>
                    <a:pt x="7186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67218"/>
                    <a:pt x="16510" y="307693"/>
                    <a:pt x="17780" y="445703"/>
                  </a:cubicBezTo>
                  <a:cubicBezTo>
                    <a:pt x="19050" y="586177"/>
                    <a:pt x="17780" y="726652"/>
                    <a:pt x="16510" y="869591"/>
                  </a:cubicBezTo>
                  <a:cubicBezTo>
                    <a:pt x="15240" y="1014995"/>
                    <a:pt x="2540" y="2540500"/>
                    <a:pt x="2540" y="2685903"/>
                  </a:cubicBezTo>
                  <a:cubicBezTo>
                    <a:pt x="2540" y="2828842"/>
                    <a:pt x="1270" y="2971782"/>
                    <a:pt x="0" y="3114721"/>
                  </a:cubicBezTo>
                  <a:cubicBezTo>
                    <a:pt x="0" y="3138582"/>
                    <a:pt x="3810" y="3148742"/>
                    <a:pt x="15240" y="3153822"/>
                  </a:cubicBezTo>
                  <a:cubicBezTo>
                    <a:pt x="22860" y="3157632"/>
                    <a:pt x="31750" y="3160172"/>
                    <a:pt x="40640" y="3161442"/>
                  </a:cubicBezTo>
                  <a:cubicBezTo>
                    <a:pt x="165387" y="3166522"/>
                    <a:pt x="334627" y="3170332"/>
                    <a:pt x="503867" y="3175412"/>
                  </a:cubicBezTo>
                  <a:cubicBezTo>
                    <a:pt x="597394" y="3177952"/>
                    <a:pt x="690921" y="3183032"/>
                    <a:pt x="784448" y="3184302"/>
                  </a:cubicBezTo>
                  <a:cubicBezTo>
                    <a:pt x="940327" y="3186842"/>
                    <a:pt x="2677260" y="3188112"/>
                    <a:pt x="2833138" y="3189382"/>
                  </a:cubicBezTo>
                  <a:cubicBezTo>
                    <a:pt x="2855407" y="3189382"/>
                    <a:pt x="2877675" y="3189382"/>
                    <a:pt x="2899943" y="3189382"/>
                  </a:cubicBezTo>
                  <a:cubicBezTo>
                    <a:pt x="3006832" y="3189382"/>
                    <a:pt x="3118173" y="3188112"/>
                    <a:pt x="3225061" y="3188112"/>
                  </a:cubicBezTo>
                  <a:cubicBezTo>
                    <a:pt x="3349764" y="3188112"/>
                    <a:pt x="3470013" y="3189382"/>
                    <a:pt x="3594716" y="3189382"/>
                  </a:cubicBezTo>
                  <a:cubicBezTo>
                    <a:pt x="3777317" y="3189382"/>
                    <a:pt x="3964372" y="3189382"/>
                    <a:pt x="4146972" y="3189382"/>
                  </a:cubicBezTo>
                  <a:cubicBezTo>
                    <a:pt x="4316211" y="3189382"/>
                    <a:pt x="4485451" y="3190652"/>
                    <a:pt x="4654691" y="3191922"/>
                  </a:cubicBezTo>
                  <a:cubicBezTo>
                    <a:pt x="4730403" y="3191922"/>
                    <a:pt x="4810570" y="3193192"/>
                    <a:pt x="4886282" y="3193192"/>
                  </a:cubicBezTo>
                  <a:cubicBezTo>
                    <a:pt x="5131234" y="3191922"/>
                    <a:pt x="5371733" y="3185572"/>
                    <a:pt x="5601537" y="3185572"/>
                  </a:cubicBezTo>
                  <a:cubicBezTo>
                    <a:pt x="5605347" y="3185572"/>
                    <a:pt x="5610427" y="3183032"/>
                    <a:pt x="5614237" y="3180492"/>
                  </a:cubicBezTo>
                  <a:cubicBezTo>
                    <a:pt x="5619317" y="3176682"/>
                    <a:pt x="5621857" y="3170332"/>
                    <a:pt x="5624397" y="3167792"/>
                  </a:cubicBezTo>
                  <a:cubicBezTo>
                    <a:pt x="5625667" y="3097469"/>
                    <a:pt x="5626937" y="2993962"/>
                    <a:pt x="5628207" y="2890454"/>
                  </a:cubicBezTo>
                  <a:cubicBezTo>
                    <a:pt x="5629477" y="2730264"/>
                    <a:pt x="5639637" y="1192436"/>
                    <a:pt x="5640907" y="1032246"/>
                  </a:cubicBezTo>
                  <a:cubicBezTo>
                    <a:pt x="5640907" y="936132"/>
                    <a:pt x="5642177" y="840017"/>
                    <a:pt x="5643447" y="743903"/>
                  </a:cubicBezTo>
                  <a:cubicBezTo>
                    <a:pt x="5644717" y="640395"/>
                    <a:pt x="5645987" y="536888"/>
                    <a:pt x="5648527" y="433380"/>
                  </a:cubicBezTo>
                  <a:cubicBezTo>
                    <a:pt x="5649797" y="371769"/>
                    <a:pt x="5649797" y="307692"/>
                    <a:pt x="5654877" y="246081"/>
                  </a:cubicBezTo>
                  <a:cubicBezTo>
                    <a:pt x="5659957" y="172147"/>
                    <a:pt x="5662497" y="100677"/>
                    <a:pt x="5661227" y="44450"/>
                  </a:cubicBezTo>
                  <a:cubicBezTo>
                    <a:pt x="5661227" y="38100"/>
                    <a:pt x="5657417" y="30480"/>
                    <a:pt x="5651067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20" name="Freeform 6">
            <a:extLst>
              <a:ext uri="{FF2B5EF4-FFF2-40B4-BE49-F238E27FC236}">
                <a16:creationId xmlns:a16="http://schemas.microsoft.com/office/drawing/2014/main" id="{DD47582A-64BB-686F-4A85-7A7A83E21609}"/>
              </a:ext>
            </a:extLst>
          </p:cNvPr>
          <p:cNvSpPr/>
          <p:nvPr/>
        </p:nvSpPr>
        <p:spPr>
          <a:xfrm>
            <a:off x="14957180" y="4548901"/>
            <a:ext cx="1516343" cy="1726685"/>
          </a:xfrm>
          <a:custGeom>
            <a:avLst/>
            <a:gdLst/>
            <a:ahLst/>
            <a:cxnLst/>
            <a:rect l="l" t="t" r="r" b="b"/>
            <a:pathLst>
              <a:path w="1516343" h="1726685">
                <a:moveTo>
                  <a:pt x="0" y="0"/>
                </a:moveTo>
                <a:lnTo>
                  <a:pt x="1516343" y="0"/>
                </a:lnTo>
                <a:lnTo>
                  <a:pt x="1516343" y="1726685"/>
                </a:lnTo>
                <a:lnTo>
                  <a:pt x="0" y="17266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0D9BC275-E382-ADAF-B387-05C61737DBDC}"/>
              </a:ext>
            </a:extLst>
          </p:cNvPr>
          <p:cNvSpPr/>
          <p:nvPr/>
        </p:nvSpPr>
        <p:spPr>
          <a:xfrm>
            <a:off x="1987687" y="6504479"/>
            <a:ext cx="2503851" cy="2851177"/>
          </a:xfrm>
          <a:custGeom>
            <a:avLst/>
            <a:gdLst/>
            <a:ahLst/>
            <a:cxnLst/>
            <a:rect l="l" t="t" r="r" b="b"/>
            <a:pathLst>
              <a:path w="2503851" h="2851177">
                <a:moveTo>
                  <a:pt x="0" y="0"/>
                </a:moveTo>
                <a:lnTo>
                  <a:pt x="2503852" y="0"/>
                </a:lnTo>
                <a:lnTo>
                  <a:pt x="2503852" y="2851177"/>
                </a:lnTo>
                <a:lnTo>
                  <a:pt x="0" y="285117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0">
            <a:extLst>
              <a:ext uri="{FF2B5EF4-FFF2-40B4-BE49-F238E27FC236}">
                <a16:creationId xmlns:a16="http://schemas.microsoft.com/office/drawing/2014/main" id="{2C4E471D-4380-1522-D350-D3F851702C39}"/>
              </a:ext>
            </a:extLst>
          </p:cNvPr>
          <p:cNvSpPr/>
          <p:nvPr/>
        </p:nvSpPr>
        <p:spPr>
          <a:xfrm rot="143447">
            <a:off x="7396102" y="1071014"/>
            <a:ext cx="4073934" cy="1340695"/>
          </a:xfrm>
          <a:custGeom>
            <a:avLst/>
            <a:gdLst/>
            <a:ahLst/>
            <a:cxnLst/>
            <a:rect l="l" t="t" r="r" b="b"/>
            <a:pathLst>
              <a:path w="4073934" h="1340695">
                <a:moveTo>
                  <a:pt x="0" y="0"/>
                </a:moveTo>
                <a:lnTo>
                  <a:pt x="4073933" y="0"/>
                </a:lnTo>
                <a:lnTo>
                  <a:pt x="4073933" y="1340695"/>
                </a:lnTo>
                <a:lnTo>
                  <a:pt x="0" y="134069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6A85AD2D-50EA-1F5F-B4EA-88D3FE94989E}"/>
              </a:ext>
            </a:extLst>
          </p:cNvPr>
          <p:cNvSpPr txBox="1"/>
          <p:nvPr/>
        </p:nvSpPr>
        <p:spPr>
          <a:xfrm>
            <a:off x="3132064" y="3271137"/>
            <a:ext cx="10032086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0"/>
              </a:lnSpc>
            </a:pPr>
            <a:r>
              <a:rPr lang="en-US" sz="10000" dirty="0">
                <a:solidFill>
                  <a:srgbClr val="282325"/>
                </a:solidFill>
                <a:latin typeface="Londrina Solid"/>
              </a:rPr>
              <a:t>Scientific Notation </a:t>
            </a:r>
          </a:p>
          <a:p>
            <a:pPr algn="ctr">
              <a:lnSpc>
                <a:spcPts val="9999"/>
              </a:lnSpc>
            </a:pPr>
            <a:r>
              <a:rPr lang="en-US" sz="9999" dirty="0">
                <a:solidFill>
                  <a:srgbClr val="282325"/>
                </a:solidFill>
                <a:latin typeface="Londrina Solid"/>
              </a:rPr>
              <a:t>IB Math AI SL</a:t>
            </a:r>
          </a:p>
        </p:txBody>
      </p:sp>
      <p:sp>
        <p:nvSpPr>
          <p:cNvPr id="27" name="TextBox 13">
            <a:extLst>
              <a:ext uri="{FF2B5EF4-FFF2-40B4-BE49-F238E27FC236}">
                <a16:creationId xmlns:a16="http://schemas.microsoft.com/office/drawing/2014/main" id="{BF867897-6CB8-6236-AD2F-9DC9C69A0994}"/>
              </a:ext>
            </a:extLst>
          </p:cNvPr>
          <p:cNvSpPr txBox="1"/>
          <p:nvPr/>
        </p:nvSpPr>
        <p:spPr>
          <a:xfrm>
            <a:off x="3728291" y="6618648"/>
            <a:ext cx="10831418" cy="1231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dirty="0">
                <a:solidFill>
                  <a:srgbClr val="282325"/>
                </a:solidFill>
                <a:latin typeface="Agrandir Medium"/>
              </a:rPr>
              <a:t>Topic 1: Number and Algebra</a:t>
            </a:r>
          </a:p>
          <a:p>
            <a:pPr algn="ctr">
              <a:lnSpc>
                <a:spcPts val="4550"/>
              </a:lnSpc>
            </a:pPr>
            <a:r>
              <a:rPr lang="en-US" sz="3500" dirty="0">
                <a:solidFill>
                  <a:srgbClr val="282325"/>
                </a:solidFill>
                <a:latin typeface="Agrandir Medium"/>
              </a:rPr>
              <a:t>by @TUTORIO.MATH</a:t>
            </a:r>
          </a:p>
        </p:txBody>
      </p:sp>
      <p:sp>
        <p:nvSpPr>
          <p:cNvPr id="2" name="Freeform 2"/>
          <p:cNvSpPr/>
          <p:nvPr/>
        </p:nvSpPr>
        <p:spPr>
          <a:xfrm>
            <a:off x="12437220" y="1898296"/>
            <a:ext cx="4527822" cy="9532256"/>
          </a:xfrm>
          <a:custGeom>
            <a:avLst/>
            <a:gdLst/>
            <a:ahLst/>
            <a:cxnLst/>
            <a:rect l="l" t="t" r="r" b="b"/>
            <a:pathLst>
              <a:path w="4527822" h="9532256">
                <a:moveTo>
                  <a:pt x="0" y="0"/>
                </a:moveTo>
                <a:lnTo>
                  <a:pt x="4527822" y="0"/>
                </a:lnTo>
                <a:lnTo>
                  <a:pt x="4527822" y="9532255"/>
                </a:lnTo>
                <a:lnTo>
                  <a:pt x="0" y="953225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white board with numbers and figures on it&#10;&#10;Description automatically generated">
            <a:extLst>
              <a:ext uri="{FF2B5EF4-FFF2-40B4-BE49-F238E27FC236}">
                <a16:creationId xmlns:a16="http://schemas.microsoft.com/office/drawing/2014/main" id="{4AD33B55-53D8-DA7B-AD2E-B92D7483C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874774" y="2095500"/>
            <a:ext cx="10538452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9"/>
              </a:lnSpc>
            </a:pPr>
            <a:r>
              <a:rPr lang="en-US" sz="7499" dirty="0">
                <a:solidFill>
                  <a:srgbClr val="282325"/>
                </a:solidFill>
                <a:latin typeface="Londrina Solid"/>
              </a:rPr>
              <a:t>Scientific Notation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597258" y="3585630"/>
            <a:ext cx="3093484" cy="892351"/>
            <a:chOff x="0" y="0"/>
            <a:chExt cx="4124645" cy="118980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124645" cy="1189801"/>
            </a:xfrm>
            <a:custGeom>
              <a:avLst/>
              <a:gdLst/>
              <a:ahLst/>
              <a:cxnLst/>
              <a:rect l="l" t="t" r="r" b="b"/>
              <a:pathLst>
                <a:path w="4124645" h="1189801">
                  <a:moveTo>
                    <a:pt x="0" y="0"/>
                  </a:moveTo>
                  <a:lnTo>
                    <a:pt x="4124645" y="0"/>
                  </a:lnTo>
                  <a:lnTo>
                    <a:pt x="4124645" y="1189801"/>
                  </a:lnTo>
                  <a:lnTo>
                    <a:pt x="0" y="11898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874774" y="2041341"/>
            <a:ext cx="10538452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9"/>
              </a:lnSpc>
            </a:pPr>
            <a:r>
              <a:rPr lang="en-US" sz="7499">
                <a:solidFill>
                  <a:srgbClr val="282325"/>
                </a:solidFill>
                <a:latin typeface="Londrina Solid"/>
              </a:rPr>
              <a:t>Practice 1</a:t>
            </a:r>
          </a:p>
        </p:txBody>
      </p:sp>
      <p:sp>
        <p:nvSpPr>
          <p:cNvPr id="6" name="Freeform 6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8700" y="1552579"/>
            <a:ext cx="2007175" cy="2033050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040798" y="7744538"/>
            <a:ext cx="3599502" cy="2123706"/>
          </a:xfrm>
          <a:custGeom>
            <a:avLst/>
            <a:gdLst/>
            <a:ahLst/>
            <a:cxnLst/>
            <a:rect l="l" t="t" r="r" b="b"/>
            <a:pathLst>
              <a:path w="3599502" h="2123706">
                <a:moveTo>
                  <a:pt x="0" y="0"/>
                </a:moveTo>
                <a:lnTo>
                  <a:pt x="3599502" y="0"/>
                </a:lnTo>
                <a:lnTo>
                  <a:pt x="3599502" y="2123707"/>
                </a:lnTo>
                <a:lnTo>
                  <a:pt x="0" y="21237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128067" y="3344587"/>
            <a:ext cx="6015933" cy="253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9"/>
              </a:lnSpc>
            </a:pPr>
            <a:r>
              <a:rPr lang="en-US" sz="3699" dirty="0">
                <a:solidFill>
                  <a:srgbClr val="000000"/>
                </a:solidFill>
                <a:latin typeface="Agrandir"/>
              </a:rPr>
              <a:t>Write in scientific notation:</a:t>
            </a:r>
          </a:p>
          <a:p>
            <a:pPr>
              <a:lnSpc>
                <a:spcPts val="4809"/>
              </a:lnSpc>
            </a:pPr>
            <a:r>
              <a:rPr lang="en-US" sz="3699" dirty="0">
                <a:solidFill>
                  <a:srgbClr val="000000"/>
                </a:solidFill>
                <a:latin typeface="Agrandir"/>
              </a:rPr>
              <a:t>a. 44000</a:t>
            </a:r>
          </a:p>
          <a:p>
            <a:pPr>
              <a:lnSpc>
                <a:spcPts val="4809"/>
              </a:lnSpc>
            </a:pPr>
            <a:r>
              <a:rPr lang="en-US" sz="3699" dirty="0">
                <a:solidFill>
                  <a:srgbClr val="000000"/>
                </a:solidFill>
                <a:latin typeface="Agrandir"/>
              </a:rPr>
              <a:t>b. 0.0000684</a:t>
            </a:r>
          </a:p>
          <a:p>
            <a:pPr>
              <a:lnSpc>
                <a:spcPts val="4809"/>
              </a:lnSpc>
            </a:pPr>
            <a:r>
              <a:rPr lang="en-US" sz="3699" dirty="0">
                <a:solidFill>
                  <a:srgbClr val="000000"/>
                </a:solidFill>
                <a:latin typeface="Agrandir"/>
              </a:rPr>
              <a:t>c. 526000000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874774" y="2041341"/>
            <a:ext cx="10538452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9"/>
              </a:lnSpc>
            </a:pPr>
            <a:r>
              <a:rPr lang="en-US" sz="7499">
                <a:solidFill>
                  <a:srgbClr val="282325"/>
                </a:solidFill>
                <a:latin typeface="Londrina Solid"/>
              </a:rPr>
              <a:t>Practice 2</a:t>
            </a:r>
          </a:p>
        </p:txBody>
      </p:sp>
      <p:sp>
        <p:nvSpPr>
          <p:cNvPr id="6" name="Freeform 6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8700" y="1552579"/>
            <a:ext cx="2007175" cy="2033050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040798" y="7744538"/>
            <a:ext cx="3599502" cy="2123706"/>
          </a:xfrm>
          <a:custGeom>
            <a:avLst/>
            <a:gdLst/>
            <a:ahLst/>
            <a:cxnLst/>
            <a:rect l="l" t="t" r="r" b="b"/>
            <a:pathLst>
              <a:path w="3599502" h="2123706">
                <a:moveTo>
                  <a:pt x="0" y="0"/>
                </a:moveTo>
                <a:lnTo>
                  <a:pt x="3599502" y="0"/>
                </a:lnTo>
                <a:lnTo>
                  <a:pt x="3599502" y="2123707"/>
                </a:lnTo>
                <a:lnTo>
                  <a:pt x="0" y="21237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128067" y="3344587"/>
            <a:ext cx="12558856" cy="1315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9"/>
              </a:lnSpc>
            </a:pPr>
            <a:r>
              <a:rPr lang="en-US" sz="3699">
                <a:solidFill>
                  <a:srgbClr val="000000"/>
                </a:solidFill>
                <a:latin typeface="Agrandir"/>
              </a:rPr>
              <a:t>Use calculator to evaluate, then give your answers in scientific notation.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680308" y="4964472"/>
            <a:ext cx="8826435" cy="836629"/>
            <a:chOff x="0" y="0"/>
            <a:chExt cx="11768579" cy="111550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768579" cy="1115505"/>
            </a:xfrm>
            <a:custGeom>
              <a:avLst/>
              <a:gdLst/>
              <a:ahLst/>
              <a:cxnLst/>
              <a:rect l="l" t="t" r="r" b="b"/>
              <a:pathLst>
                <a:path w="11768579" h="1115505">
                  <a:moveTo>
                    <a:pt x="0" y="0"/>
                  </a:moveTo>
                  <a:lnTo>
                    <a:pt x="11768579" y="0"/>
                  </a:lnTo>
                  <a:lnTo>
                    <a:pt x="11768579" y="1115505"/>
                  </a:lnTo>
                  <a:lnTo>
                    <a:pt x="0" y="1115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2680308" y="6887231"/>
            <a:ext cx="3777216" cy="1402966"/>
            <a:chOff x="0" y="0"/>
            <a:chExt cx="5036288" cy="187062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036288" cy="1870621"/>
            </a:xfrm>
            <a:custGeom>
              <a:avLst/>
              <a:gdLst/>
              <a:ahLst/>
              <a:cxnLst/>
              <a:rect l="l" t="t" r="r" b="b"/>
              <a:pathLst>
                <a:path w="5036288" h="1870621">
                  <a:moveTo>
                    <a:pt x="0" y="0"/>
                  </a:moveTo>
                  <a:lnTo>
                    <a:pt x="5036288" y="0"/>
                  </a:lnTo>
                  <a:lnTo>
                    <a:pt x="5036288" y="1870621"/>
                  </a:lnTo>
                  <a:lnTo>
                    <a:pt x="0" y="18706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50</Words>
  <Application>Microsoft Macintosh PowerPoint</Application>
  <PresentationFormat>Custom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Londrina Solid</vt:lpstr>
      <vt:lpstr>Agrandir</vt:lpstr>
      <vt:lpstr>Agrandir Medium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 AISL Topic 1 Part 1</dc:title>
  <cp:lastModifiedBy>Mario Willyam (Student)</cp:lastModifiedBy>
  <cp:revision>9</cp:revision>
  <dcterms:created xsi:type="dcterms:W3CDTF">2006-08-16T00:00:00Z</dcterms:created>
  <dcterms:modified xsi:type="dcterms:W3CDTF">2024-02-05T10:05:45Z</dcterms:modified>
  <dc:identifier>DAF755k-0dU</dc:identifier>
</cp:coreProperties>
</file>