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5A4D"/>
    <a:srgbClr val="736458"/>
    <a:srgbClr val="ACBEC4"/>
    <a:srgbClr val="9CAEB2"/>
    <a:srgbClr val="A7B9BD"/>
    <a:srgbClr val="B6C8CF"/>
    <a:srgbClr val="CFC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7"/>
    <p:restoredTop sz="96197"/>
  </p:normalViewPr>
  <p:slideViewPr>
    <p:cSldViewPr snapToGrid="0" snapToObjects="1">
      <p:cViewPr varScale="1">
        <p:scale>
          <a:sx n="114" d="100"/>
          <a:sy n="114" d="100"/>
        </p:scale>
        <p:origin x="19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02:04:2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02:05:3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0 671 24575,'0'32'0,"0"16"0,5 18 0,5 11 0,4-28 0,4 2 0,5 4 0,2 0 0,3 2 0,0 0 0,1 0 0,-2-3 0,16 29 0,-6-11 0,-3-7 0,2 0 0,1 3 0,3 1 0,1 0 0,4 4 0,4 3 0,5 2 0,1 2 0,4-3 0,4-2 0,-30-37 0,2-1 0,2-1 0,0 0 0,35 31 0,-4-7 0,-4-11 0,-10-11 0,-3-8 0,-4-8 0,4-8 0,6-7 0,10-4 0,12-3 0,12 0 0,-40 0 0,2 0 0,1 0 0,0 0 0,0 0 0,0-1 0,-1-3 0,0-1 0,-1-2 0,-1-2 0,1-2 0,-1-2 0,1-2 0,-1 0 0,0-1 0,1-1 0,3-1 0,2-1 0,4-2 0,1-2 0,5-3 0,2-3 0,2-2 0,-1-2 0,-1-2 0,-2-1 0,-3-1 0,-3-1 0,-7 4 0,-2-2 0,-3 2 0,-1-1 0,-2-2 0,0-1 0,1-1 0,0-1 0,5-1 0,-1 0 0,-2 1 0,-2 1 0,-2 2 0,-1-1 0,-1 0 0,-2-1 0,-1-2 0,-1 0 0,3-2 0,-1-1 0,-2 1 0,-2 0 0,26-34 0,-15 10 0,-10 3 0,-5-4 0,1-4 0,-2 2 0,-5 12 0,-8 12 0,-7 4 0,-5-5 0,-4-6 0,0 1 0,-3 7 0,0 8 0,-5-4 0,-9-13 0,-11-5 0,-7-2 0,-4 12 0,6 14 0,1 6 0,-5 0 0,-3-5 0,-8-3 0,-6-1 0,-3 5 0,-5 6 0,-5 2 0,-1 7 0,-2 5 0,3 4 0,5 5 0,5 1 0,7 3 0,5 0 0,3 0 0,2 5 0,1 6 0,-1 7 0,3 5 0,1 1 0,2 0 0,1 4 0,0 3 0,2 6 0,1 3 0,4-1 0,3 2 0,2 1 0,1 4 0,1 8 0,1 2 0,1 1 0,4 3 0,0 0 0,4 6 0,2 4 0,1 0 0,3-4 0,0-5 0,0-3 0,0 1 0,0 4 0,0 5 0,4 1 0,6-1 0,8-4 0,6-3 0,2-4 0,2-4 0,1 0 0,2-6 0,2-4 0,-1-5 0,2-4 0,4 1 0,5 4 0,5 6 0,4 4 0,-3-1 0,-1-4 0,-3-8 0,-4-8 0,-1-2 0,1-2 0,7-1 0,7-1 0,4-3 0,4-5 0,-1-3 0,0-3 0,-3-2 0,-4-1 0,-3-2 0,4-2 0,5-1 0,7 0 0,13 0 0,4 0 0,-1-3 0,-6-5 0,-5-5 0,-3-6 0,1-3 0,-2-2 0,-4-3 0,-1 1 0,-4-4 0,-2 0 0,-3 0 0,-5 1 0,-4 0 0,-3 0 0,-8 1 0,-2 3 0,-1 1 0,8-6 0,12-12 0,14-12 0,-27 22 0,0 0 0,36-29 0,-7 6 0,-10 4 0,-9 6 0,-1-3 0,0 2 0,-2 2 0,-5 2 0,-6 4 0,-4 0 0,0 0 0,2 0 0,2-4 0,-1-2 0,-2 1 0,-3 4 0,-6 8 0,-3 5 0,-2-1 0,0-3 0,2-1 0,1-3 0,3 1 0,0 2 0,-3 2 0,-2 3 0,-4 5 0,-4 3 0,-1 0 0,-5 9 0,1-2 0,-3 6 0,0-3 0,-1 3 0,-2-5 0,0 3 0,0-1 0,0-1 0,0 2 0,5-2 0,-3 3 0,2-2 0,-4 3 0,5 0 0,-3 0 0,5-2 0,-1-3 0,2-4 0,3-3 0,3-3 0,-5 8 0,1-1 0,-7 8 0,-1-1 0,0 1 0,1 3 0,0-1 0,-1 1 0,0-1 0,1-1 0,0 0 0,1-4 0,1-3 0,2-4 0,-3 4 0,0 1 0,-4 8 0,0-1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6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7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9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0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9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7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3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7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8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7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449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llow water and pink sunset sky view">
            <a:extLst>
              <a:ext uri="{FF2B5EF4-FFF2-40B4-BE49-F238E27FC236}">
                <a16:creationId xmlns:a16="http://schemas.microsoft.com/office/drawing/2014/main" id="{9E75BFC8-A5C3-7F40-BB8A-F093036DF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ACA23-0BB7-D94B-9F4F-EAF94C5DF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b="1" dirty="0"/>
              <a:t>weather idioms</a:t>
            </a:r>
            <a:br>
              <a:rPr lang="en-HK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D659C-AF0C-5843-A3EE-9B51124D8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Graphic 6" descr="Send with solid fill">
            <a:extLst>
              <a:ext uri="{FF2B5EF4-FFF2-40B4-BE49-F238E27FC236}">
                <a16:creationId xmlns:a16="http://schemas.microsoft.com/office/drawing/2014/main" id="{19D0EFB6-2D39-8344-9FE0-74DC0A274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0075" y="1300737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FE91B0C-E155-7743-BB05-1AA5442F744A}"/>
                  </a:ext>
                </a:extLst>
              </p14:cNvPr>
              <p14:cNvContentPartPr/>
              <p14:nvPr/>
            </p14:nvContentPartPr>
            <p14:xfrm>
              <a:off x="7598465" y="-138999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FE91B0C-E155-7743-BB05-1AA5442F74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89825" y="-13986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2093C9-4A29-3843-BDB0-1822494C6F20}"/>
                  </a:ext>
                </a:extLst>
              </p14:cNvPr>
              <p14:cNvContentPartPr/>
              <p14:nvPr/>
            </p14:nvContentPartPr>
            <p14:xfrm>
              <a:off x="5559425" y="2038643"/>
              <a:ext cx="2530440" cy="977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2093C9-4A29-3843-BDB0-1822494C6F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50425" y="2029643"/>
                <a:ext cx="2548080" cy="9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740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88000">
              <a:srgbClr val="ADC1E9"/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9000"/>
                <a:lumOff val="91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kydiver mid-air">
            <a:extLst>
              <a:ext uri="{FF2B5EF4-FFF2-40B4-BE49-F238E27FC236}">
                <a16:creationId xmlns:a16="http://schemas.microsoft.com/office/drawing/2014/main" id="{9A1865E0-6E05-A04D-9527-FAB60224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FCC5EC-E858-154D-99F6-3A4519749975}"/>
              </a:ext>
            </a:extLst>
          </p:cNvPr>
          <p:cNvSpPr/>
          <p:nvPr/>
        </p:nvSpPr>
        <p:spPr>
          <a:xfrm>
            <a:off x="-161924" y="4600575"/>
            <a:ext cx="9163050" cy="1326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DBC28-C94E-404E-A882-9B00C7D1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524" y="460931"/>
            <a:ext cx="11029616" cy="988332"/>
          </a:xfrm>
        </p:spPr>
        <p:txBody>
          <a:bodyPr>
            <a:normAutofit/>
          </a:bodyPr>
          <a:lstStyle/>
          <a:p>
            <a:r>
              <a:rPr lang="en-HK" b="1" dirty="0"/>
              <a:t>Throw caution to the wind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6BB62-0A6D-B74E-B4BC-35E15D4B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9701" y="2151284"/>
            <a:ext cx="7632700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What does this really mean?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3FE02-4492-9148-9977-4002568F79E3}"/>
              </a:ext>
            </a:extLst>
          </p:cNvPr>
          <p:cNvSpPr txBox="1"/>
          <p:nvPr/>
        </p:nvSpPr>
        <p:spPr>
          <a:xfrm>
            <a:off x="335727" y="5024013"/>
            <a:ext cx="7632701" cy="4616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2400" dirty="0"/>
              <a:t>It means : To act in a completely reckless manner.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4B930E-D4F6-0A47-AA7B-54B20313930D}"/>
              </a:ext>
            </a:extLst>
          </p:cNvPr>
          <p:cNvSpPr/>
          <p:nvPr/>
        </p:nvSpPr>
        <p:spPr>
          <a:xfrm>
            <a:off x="8044628" y="4600575"/>
            <a:ext cx="1743075" cy="12858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A9810D12-FAFF-DF41-ABCD-CB99A9CF4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78" y="1888174"/>
            <a:ext cx="4696591" cy="33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FCEB37E-2A09-8344-944E-77BA7D5D14DD}"/>
              </a:ext>
            </a:extLst>
          </p:cNvPr>
          <p:cNvSpPr/>
          <p:nvPr/>
        </p:nvSpPr>
        <p:spPr>
          <a:xfrm>
            <a:off x="8136265" y="4210412"/>
            <a:ext cx="2177722" cy="1597636"/>
          </a:xfrm>
          <a:prstGeom prst="ellipse">
            <a:avLst/>
          </a:prstGeom>
          <a:solidFill>
            <a:srgbClr val="715A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CC5EC-E858-154D-99F6-3A4519749975}"/>
              </a:ext>
            </a:extLst>
          </p:cNvPr>
          <p:cNvSpPr/>
          <p:nvPr/>
        </p:nvSpPr>
        <p:spPr>
          <a:xfrm>
            <a:off x="-77788" y="4210412"/>
            <a:ext cx="9377363" cy="1597636"/>
          </a:xfrm>
          <a:prstGeom prst="rect">
            <a:avLst/>
          </a:prstGeom>
          <a:solidFill>
            <a:srgbClr val="71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DBC28-C94E-404E-A882-9B00C7D1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b="1" dirty="0"/>
              <a:t>Steal someone’s thunder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6BB62-0A6D-B74E-B4BC-35E15D4B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11" y="2852707"/>
            <a:ext cx="7632700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What does this really mean?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3FE02-4492-9148-9977-4002568F79E3}"/>
              </a:ext>
            </a:extLst>
          </p:cNvPr>
          <p:cNvSpPr txBox="1"/>
          <p:nvPr/>
        </p:nvSpPr>
        <p:spPr>
          <a:xfrm>
            <a:off x="11097" y="4238388"/>
            <a:ext cx="9377363" cy="1569660"/>
          </a:xfrm>
          <a:prstGeom prst="rect">
            <a:avLst/>
          </a:prstGeom>
          <a:solidFill>
            <a:srgbClr val="71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2400" dirty="0"/>
              <a:t>It means : To prevent another person from getting success or attention by doing or saying something they were planning to do; to take credit for someone else’s idea, or to overshadow someone.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40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 world of possibilities to weather the perfect storm | Greenbiz">
            <a:extLst>
              <a:ext uri="{FF2B5EF4-FFF2-40B4-BE49-F238E27FC236}">
                <a16:creationId xmlns:a16="http://schemas.microsoft.com/office/drawing/2014/main" id="{B3009A6B-BD30-B644-8475-EC4BD4181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FCEB37E-2A09-8344-944E-77BA7D5D14DD}"/>
              </a:ext>
            </a:extLst>
          </p:cNvPr>
          <p:cNvSpPr/>
          <p:nvPr/>
        </p:nvSpPr>
        <p:spPr>
          <a:xfrm>
            <a:off x="8136265" y="4210412"/>
            <a:ext cx="2177722" cy="15976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CC5EC-E858-154D-99F6-3A4519749975}"/>
              </a:ext>
            </a:extLst>
          </p:cNvPr>
          <p:cNvSpPr/>
          <p:nvPr/>
        </p:nvSpPr>
        <p:spPr>
          <a:xfrm>
            <a:off x="-77788" y="4210412"/>
            <a:ext cx="9377363" cy="1597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DBC28-C94E-404E-A882-9B00C7D1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361" y="321157"/>
            <a:ext cx="11029616" cy="988332"/>
          </a:xfrm>
        </p:spPr>
        <p:txBody>
          <a:bodyPr>
            <a:normAutofit/>
          </a:bodyPr>
          <a:lstStyle/>
          <a:p>
            <a:r>
              <a:rPr lang="en-HK" b="1" dirty="0"/>
              <a:t>Weather the storm</a:t>
            </a:r>
            <a:endParaRPr lang="en-HK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6BB62-0A6D-B74E-B4BC-35E15D4B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3306" y="2359441"/>
            <a:ext cx="7632700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What does this really mean?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3FE02-4492-9148-9977-4002568F79E3}"/>
              </a:ext>
            </a:extLst>
          </p:cNvPr>
          <p:cNvSpPr txBox="1"/>
          <p:nvPr/>
        </p:nvSpPr>
        <p:spPr>
          <a:xfrm>
            <a:off x="496093" y="4655287"/>
            <a:ext cx="82296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2000" dirty="0"/>
              <a:t>It means : To deal with a difficult situation without being harmed or damaged too much.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15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Rain Room at Jackalope Pavilion">
            <a:extLst>
              <a:ext uri="{FF2B5EF4-FFF2-40B4-BE49-F238E27FC236}">
                <a16:creationId xmlns:a16="http://schemas.microsoft.com/office/drawing/2014/main" id="{BD12929D-0DDE-0B4E-99AE-E92A7C25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FCEB37E-2A09-8344-944E-77BA7D5D14DD}"/>
              </a:ext>
            </a:extLst>
          </p:cNvPr>
          <p:cNvSpPr/>
          <p:nvPr/>
        </p:nvSpPr>
        <p:spPr>
          <a:xfrm>
            <a:off x="8136265" y="4210412"/>
            <a:ext cx="2177722" cy="15976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CC5EC-E858-154D-99F6-3A4519749975}"/>
              </a:ext>
            </a:extLst>
          </p:cNvPr>
          <p:cNvSpPr/>
          <p:nvPr/>
        </p:nvSpPr>
        <p:spPr>
          <a:xfrm>
            <a:off x="-77788" y="4210412"/>
            <a:ext cx="9377363" cy="1597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DBC28-C94E-404E-A882-9B00C7D1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b="1" dirty="0"/>
              <a:t>When it rains, it pours</a:t>
            </a:r>
            <a:endParaRPr lang="en-HK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6BB62-0A6D-B74E-B4BC-35E15D4B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788" y="2584167"/>
            <a:ext cx="7632700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What does this really mean?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3FE02-4492-9148-9977-4002568F79E3}"/>
              </a:ext>
            </a:extLst>
          </p:cNvPr>
          <p:cNvSpPr txBox="1"/>
          <p:nvPr/>
        </p:nvSpPr>
        <p:spPr>
          <a:xfrm>
            <a:off x="575894" y="4439843"/>
            <a:ext cx="8229600" cy="1138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2200" dirty="0"/>
              <a:t>It means : Misfortunes or difficult situations tend to follow each other in rapid succession or arrive all at the same time.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9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0 Dazzling Rare Qualities of a Unicorn Marketer | Inc.com">
            <a:extLst>
              <a:ext uri="{FF2B5EF4-FFF2-40B4-BE49-F238E27FC236}">
                <a16:creationId xmlns:a16="http://schemas.microsoft.com/office/drawing/2014/main" id="{2E920AF3-12B2-4E48-AA93-E081925F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DBC28-C94E-404E-A882-9B00C7D1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1389"/>
            <a:ext cx="7414114" cy="988332"/>
          </a:xfrm>
        </p:spPr>
        <p:txBody>
          <a:bodyPr>
            <a:normAutofit/>
          </a:bodyPr>
          <a:lstStyle/>
          <a:p>
            <a:r>
              <a:rPr lang="en-HK" b="1" dirty="0"/>
              <a:t>Life isn’t all rainbows and unicorns</a:t>
            </a:r>
            <a:endParaRPr lang="en-HK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6BB62-0A6D-B74E-B4BC-35E15D4B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357" y="2158733"/>
            <a:ext cx="7632700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bg2"/>
                </a:solidFill>
                <a:latin typeface="+mn-lt"/>
              </a:rPr>
              <a:t>What does this really mean?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3FE02-4492-9148-9977-4002568F79E3}"/>
              </a:ext>
            </a:extLst>
          </p:cNvPr>
          <p:cNvSpPr txBox="1"/>
          <p:nvPr/>
        </p:nvSpPr>
        <p:spPr>
          <a:xfrm>
            <a:off x="6338807" y="3913776"/>
            <a:ext cx="5853193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2200" dirty="0"/>
              <a:t>It means : Real life does not just consist of innocent, carefree happiness; there is more hardship or suffering in reality than one realises.</a:t>
            </a:r>
          </a:p>
          <a:p>
            <a:endParaRPr lang="en-HK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5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3FCEB37E-2A09-8344-944E-77BA7D5D14DD}"/>
              </a:ext>
            </a:extLst>
          </p:cNvPr>
          <p:cNvSpPr/>
          <p:nvPr/>
        </p:nvSpPr>
        <p:spPr>
          <a:xfrm>
            <a:off x="8136265" y="4210412"/>
            <a:ext cx="2177722" cy="15976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CC5EC-E858-154D-99F6-3A4519749975}"/>
              </a:ext>
            </a:extLst>
          </p:cNvPr>
          <p:cNvSpPr/>
          <p:nvPr/>
        </p:nvSpPr>
        <p:spPr>
          <a:xfrm>
            <a:off x="-77788" y="4210412"/>
            <a:ext cx="9377363" cy="1597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DBC28-C94E-404E-A882-9B00C7D1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b="1" dirty="0"/>
              <a:t>It’s a breeze</a:t>
            </a:r>
            <a:endParaRPr lang="en-HK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6BB62-0A6D-B74E-B4BC-35E15D4B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59441"/>
            <a:ext cx="7632700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What does this really mean?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3FE02-4492-9148-9977-4002568F79E3}"/>
              </a:ext>
            </a:extLst>
          </p:cNvPr>
          <p:cNvSpPr txBox="1"/>
          <p:nvPr/>
        </p:nvSpPr>
        <p:spPr>
          <a:xfrm>
            <a:off x="575894" y="4681894"/>
            <a:ext cx="8229600" cy="892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2400" dirty="0"/>
              <a:t>It means : very easy to do or achieve.</a:t>
            </a:r>
          </a:p>
          <a:p>
            <a:endParaRPr lang="en-US" sz="2800" dirty="0"/>
          </a:p>
        </p:txBody>
      </p:sp>
      <p:pic>
        <p:nvPicPr>
          <p:cNvPr id="22530" name="Picture 2" descr="Winter breeze blow Stock vektory, Royalty Free Winter breeze blow Ilustrace  | Depositphotos®">
            <a:extLst>
              <a:ext uri="{FF2B5EF4-FFF2-40B4-BE49-F238E27FC236}">
                <a16:creationId xmlns:a16="http://schemas.microsoft.com/office/drawing/2014/main" id="{2782FDD4-396E-0F44-917B-782277EA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667" r="90167">
                        <a14:foregroundMark x1="8667" y1="63250" x2="21167" y2="55500"/>
                        <a14:foregroundMark x1="21167" y1="55500" x2="23667" y2="54750"/>
                        <a14:foregroundMark x1="44000" y1="56000" x2="44000" y2="56000"/>
                        <a14:foregroundMark x1="29667" y1="54750" x2="29667" y2="54750"/>
                        <a14:foregroundMark x1="32833" y1="56000" x2="32833" y2="56000"/>
                        <a14:foregroundMark x1="33667" y1="55000" x2="33667" y2="55000"/>
                        <a14:foregroundMark x1="21833" y1="54750" x2="29500" y2="53500"/>
                        <a14:foregroundMark x1="29500" y1="53500" x2="34333" y2="54500"/>
                        <a14:foregroundMark x1="68667" y1="36750" x2="74833" y2="43000"/>
                        <a14:foregroundMark x1="74833" y1="43000" x2="81667" y2="44750"/>
                        <a14:foregroundMark x1="81667" y1="44750" x2="88500" y2="42500"/>
                        <a14:foregroundMark x1="88500" y1="42500" x2="90167" y2="41000"/>
                        <a14:foregroundMark x1="65333" y1="31000" x2="68667" y2="35250"/>
                        <a14:foregroundMark x1="29333" y1="40750" x2="63833" y2="55000"/>
                        <a14:foregroundMark x1="25667" y1="71000" x2="40167" y2="60500"/>
                        <a14:foregroundMark x1="40167" y1="60500" x2="47167" y2="53250"/>
                        <a14:foregroundMark x1="49500" y1="36500" x2="54000" y2="36750"/>
                        <a14:backgroundMark x1="13917" y1="57003" x2="14167" y2="56750"/>
                        <a14:backgroundMark x1="8000" y1="63000" x2="9146" y2="61839"/>
                        <a14:backgroundMark x1="14167" y1="56750" x2="14530" y2="5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02" y="913709"/>
            <a:ext cx="4873346" cy="32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inter breeze blow Stock vektory, Royalty Free Winter breeze blow Ilustrace  | Depositphotos®">
            <a:extLst>
              <a:ext uri="{FF2B5EF4-FFF2-40B4-BE49-F238E27FC236}">
                <a16:creationId xmlns:a16="http://schemas.microsoft.com/office/drawing/2014/main" id="{FDAA27E7-17D8-4341-B814-6ED86DBD0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667" r="90167">
                        <a14:foregroundMark x1="8667" y1="63250" x2="21167" y2="55500"/>
                        <a14:foregroundMark x1="21167" y1="55500" x2="23667" y2="54750"/>
                        <a14:foregroundMark x1="44000" y1="56000" x2="44000" y2="56000"/>
                        <a14:foregroundMark x1="29667" y1="54750" x2="29667" y2="54750"/>
                        <a14:foregroundMark x1="32833" y1="56000" x2="32833" y2="56000"/>
                        <a14:foregroundMark x1="33667" y1="55000" x2="33667" y2="55000"/>
                        <a14:foregroundMark x1="21833" y1="54750" x2="29500" y2="53500"/>
                        <a14:foregroundMark x1="29500" y1="53500" x2="34333" y2="54500"/>
                        <a14:foregroundMark x1="68667" y1="36750" x2="74833" y2="43000"/>
                        <a14:foregroundMark x1="74833" y1="43000" x2="81667" y2="44750"/>
                        <a14:foregroundMark x1="81667" y1="44750" x2="88500" y2="42500"/>
                        <a14:foregroundMark x1="88500" y1="42500" x2="90167" y2="41000"/>
                        <a14:foregroundMark x1="65333" y1="31000" x2="68667" y2="35250"/>
                        <a14:foregroundMark x1="29333" y1="40750" x2="63833" y2="55000"/>
                        <a14:foregroundMark x1="25667" y1="71000" x2="40167" y2="60500"/>
                        <a14:foregroundMark x1="40167" y1="60500" x2="47167" y2="53250"/>
                        <a14:foregroundMark x1="49500" y1="36500" x2="54000" y2="36750"/>
                        <a14:backgroundMark x1="13917" y1="57003" x2="14167" y2="56750"/>
                        <a14:backgroundMark x1="8000" y1="63000" x2="9146" y2="61839"/>
                        <a14:backgroundMark x1="14167" y1="56750" x2="14530" y2="5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4" y="2279461"/>
            <a:ext cx="3880838" cy="2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inter breeze blow Stock vektory, Royalty Free Winter breeze blow Ilustrace  | Depositphotos®">
            <a:extLst>
              <a:ext uri="{FF2B5EF4-FFF2-40B4-BE49-F238E27FC236}">
                <a16:creationId xmlns:a16="http://schemas.microsoft.com/office/drawing/2014/main" id="{7D06374B-CCC7-2044-BF3B-C2035AAF4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667" r="90167">
                        <a14:foregroundMark x1="8667" y1="63250" x2="21167" y2="55500"/>
                        <a14:foregroundMark x1="21167" y1="55500" x2="23667" y2="54750"/>
                        <a14:foregroundMark x1="44000" y1="56000" x2="44000" y2="56000"/>
                        <a14:foregroundMark x1="29667" y1="54750" x2="29667" y2="54750"/>
                        <a14:foregroundMark x1="32833" y1="56000" x2="32833" y2="56000"/>
                        <a14:foregroundMark x1="33667" y1="55000" x2="33667" y2="55000"/>
                        <a14:foregroundMark x1="21833" y1="54750" x2="29500" y2="53500"/>
                        <a14:foregroundMark x1="29500" y1="53500" x2="34333" y2="54500"/>
                        <a14:foregroundMark x1="68667" y1="36750" x2="74833" y2="43000"/>
                        <a14:foregroundMark x1="74833" y1="43000" x2="81667" y2="44750"/>
                        <a14:foregroundMark x1="81667" y1="44750" x2="88500" y2="42500"/>
                        <a14:foregroundMark x1="88500" y1="42500" x2="90167" y2="41000"/>
                        <a14:foregroundMark x1="65333" y1="31000" x2="68667" y2="35250"/>
                        <a14:foregroundMark x1="29333" y1="40750" x2="63833" y2="55000"/>
                        <a14:foregroundMark x1="25667" y1="71000" x2="40167" y2="60500"/>
                        <a14:foregroundMark x1="40167" y1="60500" x2="47167" y2="53250"/>
                        <a14:foregroundMark x1="49500" y1="36500" x2="54000" y2="36750"/>
                        <a14:backgroundMark x1="13917" y1="57003" x2="14167" y2="56750"/>
                        <a14:backgroundMark x1="8000" y1="63000" x2="9146" y2="61839"/>
                        <a14:backgroundMark x1="14167" y1="56750" x2="14530" y2="5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68" y="4503893"/>
            <a:ext cx="4873346" cy="32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FCC5EC-E858-154D-99F6-3A4519749975}"/>
              </a:ext>
            </a:extLst>
          </p:cNvPr>
          <p:cNvSpPr/>
          <p:nvPr/>
        </p:nvSpPr>
        <p:spPr>
          <a:xfrm>
            <a:off x="-304800" y="3745890"/>
            <a:ext cx="9228083" cy="134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DBC28-C94E-404E-A882-9B00C7D1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sz="3600" b="1" dirty="0"/>
              <a:t>Storm in a teacup</a:t>
            </a:r>
            <a:br>
              <a:rPr lang="en-HK" sz="3200" dirty="0"/>
            </a:br>
            <a:endParaRPr lang="en-US" sz="32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6BB62-0A6D-B74E-B4BC-35E15D4B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61" y="2309430"/>
            <a:ext cx="7632700" cy="5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What does this really mean?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3FE02-4492-9148-9977-4002568F79E3}"/>
              </a:ext>
            </a:extLst>
          </p:cNvPr>
          <p:cNvSpPr txBox="1"/>
          <p:nvPr/>
        </p:nvSpPr>
        <p:spPr>
          <a:xfrm>
            <a:off x="2228850" y="3818387"/>
            <a:ext cx="6170011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2400" dirty="0"/>
              <a:t>It means :Great outrage or excitement about a trivial matter.</a:t>
            </a:r>
          </a:p>
          <a:p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740F4E-9ED7-554C-BF66-B0FBE8AC3C12}"/>
              </a:ext>
            </a:extLst>
          </p:cNvPr>
          <p:cNvSpPr/>
          <p:nvPr/>
        </p:nvSpPr>
        <p:spPr>
          <a:xfrm>
            <a:off x="8023553" y="3745889"/>
            <a:ext cx="1799460" cy="1345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orm in a Teacup stock illustration. Illustration of elaborate - 116074228">
            <a:extLst>
              <a:ext uri="{FF2B5EF4-FFF2-40B4-BE49-F238E27FC236}">
                <a16:creationId xmlns:a16="http://schemas.microsoft.com/office/drawing/2014/main" id="{3CD5B04A-257F-0347-B9D5-266F5FFB7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850" y1="82828" x2="55118" y2="81818"/>
                        <a14:foregroundMark x1="44488" y1="82323" x2="53543" y2="82323"/>
                        <a14:foregroundMark x1="53543" y1="82323" x2="56693" y2="81313"/>
                        <a14:backgroundMark x1="28740" y1="76768" x2="35827" y2="83333"/>
                        <a14:backgroundMark x1="35827" y1="83333" x2="42955" y2="85412"/>
                        <a14:backgroundMark x1="55472" y1="84158" x2="67323" y2="82323"/>
                        <a14:backgroundMark x1="66535" y1="82828" x2="74016" y2="76768"/>
                        <a14:backgroundMark x1="74016" y1="76768" x2="75591" y2="74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61" y="1223824"/>
            <a:ext cx="4477945" cy="350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9000"/>
                <a:lumOff val="91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BC28-C94E-404E-A882-9B00C7D1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sz="3600" b="1" dirty="0"/>
              <a:t>Snowed under</a:t>
            </a:r>
            <a:br>
              <a:rPr lang="en-HK" sz="3200" dirty="0"/>
            </a:br>
            <a:endParaRPr lang="en-US" sz="32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6BB62-0A6D-B74E-B4BC-35E15D4B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61" y="2309430"/>
            <a:ext cx="7632700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What does this really mean?</a:t>
            </a:r>
          </a:p>
        </p:txBody>
      </p:sp>
      <p:pic>
        <p:nvPicPr>
          <p:cNvPr id="2050" name="Picture 2" descr="Snowed under | Confessions of the Linguistic Spy">
            <a:extLst>
              <a:ext uri="{FF2B5EF4-FFF2-40B4-BE49-F238E27FC236}">
                <a16:creationId xmlns:a16="http://schemas.microsoft.com/office/drawing/2014/main" id="{8379CD13-D648-024E-A995-9EACB7F6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76" y="1973833"/>
            <a:ext cx="2664593" cy="199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FCC5EC-E858-154D-99F6-3A4519749975}"/>
              </a:ext>
            </a:extLst>
          </p:cNvPr>
          <p:cNvSpPr/>
          <p:nvPr/>
        </p:nvSpPr>
        <p:spPr>
          <a:xfrm>
            <a:off x="-304800" y="3745890"/>
            <a:ext cx="9228083" cy="134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3FE02-4492-9148-9977-4002568F79E3}"/>
              </a:ext>
            </a:extLst>
          </p:cNvPr>
          <p:cNvSpPr txBox="1"/>
          <p:nvPr/>
        </p:nvSpPr>
        <p:spPr>
          <a:xfrm>
            <a:off x="766161" y="3818387"/>
            <a:ext cx="7632701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2400" dirty="0"/>
              <a:t>It means : To be overwhelmed with a very large amount of something, especially work.</a:t>
            </a:r>
          </a:p>
          <a:p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F62BAE-293B-0D4B-845E-A29FD45FCB07}"/>
              </a:ext>
            </a:extLst>
          </p:cNvPr>
          <p:cNvSpPr/>
          <p:nvPr/>
        </p:nvSpPr>
        <p:spPr>
          <a:xfrm>
            <a:off x="8023553" y="3745889"/>
            <a:ext cx="1799460" cy="1345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ientists Have Always Known Lightning Does Strike Twice in the Same Place,  But Now They Think They Know Why | The Weather Channel - Articles from The  Weather Channel | weather.com">
            <a:extLst>
              <a:ext uri="{FF2B5EF4-FFF2-40B4-BE49-F238E27FC236}">
                <a16:creationId xmlns:a16="http://schemas.microsoft.com/office/drawing/2014/main" id="{E82DA769-5077-784E-81A5-5437CF557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FCC5EC-E858-154D-99F6-3A4519749975}"/>
              </a:ext>
            </a:extLst>
          </p:cNvPr>
          <p:cNvSpPr/>
          <p:nvPr/>
        </p:nvSpPr>
        <p:spPr>
          <a:xfrm>
            <a:off x="-304800" y="3745890"/>
            <a:ext cx="9228083" cy="134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DBC28-C94E-404E-A882-9B00C7D1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248599"/>
            <a:ext cx="11029616" cy="988332"/>
          </a:xfrm>
        </p:spPr>
        <p:txBody>
          <a:bodyPr>
            <a:normAutofit fontScale="90000"/>
          </a:bodyPr>
          <a:lstStyle/>
          <a:p>
            <a:r>
              <a:rPr lang="en-HK" sz="3600" b="1" dirty="0"/>
              <a:t>Lightning never strikes the same place twice</a:t>
            </a:r>
            <a:br>
              <a:rPr lang="en-HK" sz="3200" dirty="0"/>
            </a:br>
            <a:endParaRPr lang="en-US" sz="32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6BB62-0A6D-B74E-B4BC-35E15D4B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61" y="2309430"/>
            <a:ext cx="7632700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What does this really mean?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37F017-0BAA-644D-8C01-7CFA620D19CA}"/>
              </a:ext>
            </a:extLst>
          </p:cNvPr>
          <p:cNvSpPr/>
          <p:nvPr/>
        </p:nvSpPr>
        <p:spPr>
          <a:xfrm>
            <a:off x="8023553" y="3745889"/>
            <a:ext cx="1799460" cy="1345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3FE02-4492-9148-9977-4002568F79E3}"/>
              </a:ext>
            </a:extLst>
          </p:cNvPr>
          <p:cNvSpPr txBox="1"/>
          <p:nvPr/>
        </p:nvSpPr>
        <p:spPr>
          <a:xfrm>
            <a:off x="242889" y="3818387"/>
            <a:ext cx="8155974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2400" dirty="0"/>
              <a:t>It means : A lucky or unusual situation or event is unlikely to happen again in exactly the same circumstances or to the same person.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40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0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accent1">
                <a:lumMod val="28769"/>
                <a:lumOff val="71231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FCC5EC-E858-154D-99F6-3A4519749975}"/>
              </a:ext>
            </a:extLst>
          </p:cNvPr>
          <p:cNvSpPr/>
          <p:nvPr/>
        </p:nvSpPr>
        <p:spPr>
          <a:xfrm>
            <a:off x="-304800" y="3745890"/>
            <a:ext cx="9228083" cy="134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DBC28-C94E-404E-A882-9B00C7D1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3600" b="1" dirty="0"/>
              <a:t>The calm before the storm</a:t>
            </a:r>
            <a:endParaRPr lang="en-US" sz="32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6BB62-0A6D-B74E-B4BC-35E15D4B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61" y="2309430"/>
            <a:ext cx="7632700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What does this really mean?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3C7B38-12F8-AD4A-9DED-438C1C053F78}"/>
              </a:ext>
            </a:extLst>
          </p:cNvPr>
          <p:cNvSpPr/>
          <p:nvPr/>
        </p:nvSpPr>
        <p:spPr>
          <a:xfrm>
            <a:off x="8023553" y="3745889"/>
            <a:ext cx="1799460" cy="1345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3FE02-4492-9148-9977-4002568F79E3}"/>
              </a:ext>
            </a:extLst>
          </p:cNvPr>
          <p:cNvSpPr txBox="1"/>
          <p:nvPr/>
        </p:nvSpPr>
        <p:spPr>
          <a:xfrm>
            <a:off x="766161" y="3818387"/>
            <a:ext cx="76327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2400" dirty="0"/>
              <a:t>It means : A period of unusual tranquillity or stability that comes before difficult times.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70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ghtning in a Bottle (Moombahton Version) by Mdpc on Amazon Music -  Amazon.com">
            <a:extLst>
              <a:ext uri="{FF2B5EF4-FFF2-40B4-BE49-F238E27FC236}">
                <a16:creationId xmlns:a16="http://schemas.microsoft.com/office/drawing/2014/main" id="{14151971-D57D-644D-9D41-974B8088B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344">
            <a:off x="8479458" y="1625368"/>
            <a:ext cx="5397301" cy="539730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FCC5EC-E858-154D-99F6-3A4519749975}"/>
              </a:ext>
            </a:extLst>
          </p:cNvPr>
          <p:cNvSpPr/>
          <p:nvPr/>
        </p:nvSpPr>
        <p:spPr>
          <a:xfrm>
            <a:off x="-304800" y="3745890"/>
            <a:ext cx="9228083" cy="134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DBC28-C94E-404E-A882-9B00C7D1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b="1" dirty="0"/>
              <a:t>To catch lightning in a bottle</a:t>
            </a:r>
            <a:endParaRPr lang="en-HK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6BB62-0A6D-B74E-B4BC-35E15D4B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61" y="2309430"/>
            <a:ext cx="7632700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What does this really mean?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3FE02-4492-9148-9977-4002568F79E3}"/>
              </a:ext>
            </a:extLst>
          </p:cNvPr>
          <p:cNvSpPr txBox="1"/>
          <p:nvPr/>
        </p:nvSpPr>
        <p:spPr>
          <a:xfrm>
            <a:off x="766161" y="3818387"/>
            <a:ext cx="76327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2400" dirty="0"/>
              <a:t>It means : to succeed in a way that is very lucky or unlikely..</a:t>
            </a:r>
          </a:p>
          <a:p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FDBC58-793F-AD4F-B191-4B8691214B1E}"/>
              </a:ext>
            </a:extLst>
          </p:cNvPr>
          <p:cNvSpPr/>
          <p:nvPr/>
        </p:nvSpPr>
        <p:spPr>
          <a:xfrm>
            <a:off x="8023553" y="3745889"/>
            <a:ext cx="1799460" cy="1345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FCC5EC-E858-154D-99F6-3A4519749975}"/>
              </a:ext>
            </a:extLst>
          </p:cNvPr>
          <p:cNvSpPr/>
          <p:nvPr/>
        </p:nvSpPr>
        <p:spPr>
          <a:xfrm>
            <a:off x="-304800" y="3745890"/>
            <a:ext cx="9228083" cy="134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DBC28-C94E-404E-A882-9B00C7D1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b="1" dirty="0"/>
              <a:t>Rain or shine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6BB62-0A6D-B74E-B4BC-35E15D4B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61" y="2309430"/>
            <a:ext cx="7632700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What does this really mean?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3FE02-4492-9148-9977-4002568F79E3}"/>
              </a:ext>
            </a:extLst>
          </p:cNvPr>
          <p:cNvSpPr txBox="1"/>
          <p:nvPr/>
        </p:nvSpPr>
        <p:spPr>
          <a:xfrm>
            <a:off x="766161" y="4082625"/>
            <a:ext cx="7632701" cy="83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2400" dirty="0"/>
              <a:t>It means : Whatever the weather or circumstance.</a:t>
            </a:r>
          </a:p>
          <a:p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9CE5BA-2F58-994B-8F6A-90FC87EE8BE0}"/>
              </a:ext>
            </a:extLst>
          </p:cNvPr>
          <p:cNvSpPr/>
          <p:nvPr/>
        </p:nvSpPr>
        <p:spPr>
          <a:xfrm>
            <a:off x="8023553" y="3745889"/>
            <a:ext cx="1799460" cy="1345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owy mountain through clouds">
            <a:extLst>
              <a:ext uri="{FF2B5EF4-FFF2-40B4-BE49-F238E27FC236}">
                <a16:creationId xmlns:a16="http://schemas.microsoft.com/office/drawing/2014/main" id="{D4181AAD-96B7-7641-8B56-1C6EC8069B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DBC28-C94E-404E-A882-9B00C7D1375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HK" b="1" dirty="0"/>
              <a:t>On cloud nine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6BB62-0A6D-B74E-B4BC-35E15D4B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61" y="2309430"/>
            <a:ext cx="7632700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What does this really mean?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88B74A-5A9A-C646-8972-6095C75F64DA}"/>
              </a:ext>
            </a:extLst>
          </p:cNvPr>
          <p:cNvSpPr/>
          <p:nvPr/>
        </p:nvSpPr>
        <p:spPr>
          <a:xfrm>
            <a:off x="-161924" y="4600575"/>
            <a:ext cx="9163050" cy="1326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8FBAF9-4C97-1B4E-AF05-9F6937924519}"/>
              </a:ext>
            </a:extLst>
          </p:cNvPr>
          <p:cNvSpPr/>
          <p:nvPr/>
        </p:nvSpPr>
        <p:spPr>
          <a:xfrm>
            <a:off x="8101396" y="4600575"/>
            <a:ext cx="1799460" cy="13269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3FE02-4492-9148-9977-4002568F79E3}"/>
              </a:ext>
            </a:extLst>
          </p:cNvPr>
          <p:cNvSpPr txBox="1"/>
          <p:nvPr/>
        </p:nvSpPr>
        <p:spPr>
          <a:xfrm>
            <a:off x="603250" y="4795058"/>
            <a:ext cx="7632701" cy="4616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2400" dirty="0"/>
              <a:t>It means : To be extremely happy.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3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se-up of raindrops falling off an umbrella">
            <a:extLst>
              <a:ext uri="{FF2B5EF4-FFF2-40B4-BE49-F238E27FC236}">
                <a16:creationId xmlns:a16="http://schemas.microsoft.com/office/drawing/2014/main" id="{B748B807-54EE-E348-9EA8-E1FF3ED882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FCC5EC-E858-154D-99F6-3A4519749975}"/>
              </a:ext>
            </a:extLst>
          </p:cNvPr>
          <p:cNvSpPr/>
          <p:nvPr/>
        </p:nvSpPr>
        <p:spPr>
          <a:xfrm>
            <a:off x="-304800" y="3745890"/>
            <a:ext cx="9228083" cy="134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DBC28-C94E-404E-A882-9B00C7D1375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HK" b="1" dirty="0"/>
              <a:t>Rain on someone’s parade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E6BB62-0A6D-B74E-B4BC-35E15D4B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61" y="2309430"/>
            <a:ext cx="7632700" cy="5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What does this really mean?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9079E8-A62F-954F-AB93-94AF4198BAD6}"/>
              </a:ext>
            </a:extLst>
          </p:cNvPr>
          <p:cNvSpPr/>
          <p:nvPr/>
        </p:nvSpPr>
        <p:spPr>
          <a:xfrm>
            <a:off x="8023553" y="3745889"/>
            <a:ext cx="1799460" cy="1345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3FE02-4492-9148-9977-4002568F79E3}"/>
              </a:ext>
            </a:extLst>
          </p:cNvPr>
          <p:cNvSpPr txBox="1"/>
          <p:nvPr/>
        </p:nvSpPr>
        <p:spPr>
          <a:xfrm>
            <a:off x="766161" y="3818387"/>
            <a:ext cx="7632701" cy="83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2400" dirty="0"/>
              <a:t>It means : To prevent someone from enjoying an event; spoil someone’s plans.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60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  <p:bldP spid="5" grpId="0" animBg="1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{00D8ADE0-D265-7A43-89C3-862CB4BB0A68}tf10001123</Template>
  <TotalTime>320</TotalTime>
  <Words>392</Words>
  <Application>Microsoft Macintosh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Gill Sans MT</vt:lpstr>
      <vt:lpstr>Wingdings 2</vt:lpstr>
      <vt:lpstr>Dividend</vt:lpstr>
      <vt:lpstr>weather idioms </vt:lpstr>
      <vt:lpstr>Storm in a teacup </vt:lpstr>
      <vt:lpstr>Snowed under </vt:lpstr>
      <vt:lpstr>Lightning never strikes the same place twice </vt:lpstr>
      <vt:lpstr>The calm before the storm</vt:lpstr>
      <vt:lpstr>To catch lightning in a bottle</vt:lpstr>
      <vt:lpstr>Rain or shine</vt:lpstr>
      <vt:lpstr>On cloud nine</vt:lpstr>
      <vt:lpstr>Rain on someone’s parade</vt:lpstr>
      <vt:lpstr>Throw caution to the wind</vt:lpstr>
      <vt:lpstr>Steal someone’s thunder</vt:lpstr>
      <vt:lpstr>Weather the storm</vt:lpstr>
      <vt:lpstr>When it rains, it pours</vt:lpstr>
      <vt:lpstr>Life isn’t all rainbows and unicorns</vt:lpstr>
      <vt:lpstr>It’s a breeze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idioms </dc:title>
  <dc:creator>1</dc:creator>
  <cp:lastModifiedBy>1</cp:lastModifiedBy>
  <cp:revision>3</cp:revision>
  <dcterms:created xsi:type="dcterms:W3CDTF">2022-04-05T00:39:28Z</dcterms:created>
  <dcterms:modified xsi:type="dcterms:W3CDTF">2022-04-10T08:37:03Z</dcterms:modified>
</cp:coreProperties>
</file>