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7" roundtripDataSignature="AMtx7mgKcJBSdMT0O3JCWz+1asZ/jLV0n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7" Type="http://customschemas.google.com/relationships/presentationmetadata" Target="metadata"/><Relationship Id="rId16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" name="Google Shape;7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9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7843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9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8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8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8" name="Google Shape;58;p1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9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1" name="Google Shape;61;p19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2" name="Google Shape;62;p1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0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9" name="Google Shape;19;p10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0" name="Google Shape;20;p10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1" name="Google Shape;21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1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11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0" name="Google Shape;30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1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1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37" name="Google Shape;37;p14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14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9" name="Google Shape;39;p1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15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5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6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6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9" name="Google Shape;49;p16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0" name="Google Shape;50;p1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7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b="0" i="0" sz="18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"/>
              <a:t>Lesson 2: The Scheme of English Essay and Paragraph Writing</a:t>
            </a:r>
            <a:endParaRPr/>
          </a:p>
        </p:txBody>
      </p:sp>
      <p:sp>
        <p:nvSpPr>
          <p:cNvPr id="68" name="Google Shape;68;p1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8th November 2022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Audience</a:t>
            </a:r>
            <a:endParaRPr/>
          </a:p>
        </p:txBody>
      </p:sp>
      <p:sp>
        <p:nvSpPr>
          <p:cNvPr id="74" name="Google Shape;74;p2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Advanced learners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English essay for business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Char char="●"/>
            </a:pPr>
            <a:r>
              <a:rPr lang="en"/>
              <a:t>English essay for academics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"/>
              <a:t>Objective</a:t>
            </a:r>
            <a:endParaRPr/>
          </a:p>
        </p:txBody>
      </p:sp>
      <p:sp>
        <p:nvSpPr>
          <p:cNvPr id="80" name="Google Shape;80;p3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n"/>
              <a:t>To understand the scheme of English essay and what paragraph writing is.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Materials</a:t>
            </a:r>
            <a:endParaRPr/>
          </a:p>
        </p:txBody>
      </p:sp>
      <p:sp>
        <p:nvSpPr>
          <p:cNvPr id="86" name="Google Shape;86;p4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Study notes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Char char="●"/>
            </a:pPr>
            <a:r>
              <a:rPr lang="en"/>
              <a:t>PPT decs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Procedure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"/>
          <p:cNvSpPr/>
          <p:nvPr/>
        </p:nvSpPr>
        <p:spPr>
          <a:xfrm>
            <a:off x="340934" y="2199000"/>
            <a:ext cx="1872300" cy="745500"/>
          </a:xfrm>
          <a:prstGeom prst="homePlate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6"/>
          <p:cNvSpPr txBox="1"/>
          <p:nvPr>
            <p:ph idx="4294967295" type="body"/>
          </p:nvPr>
        </p:nvSpPr>
        <p:spPr>
          <a:xfrm>
            <a:off x="340923" y="2336550"/>
            <a:ext cx="1455600" cy="47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chemeClr val="lt1"/>
                </a:solidFill>
              </a:rPr>
              <a:t>10 mins</a:t>
            </a:r>
            <a:endParaRPr>
              <a:solidFill>
                <a:schemeClr val="lt1"/>
              </a:solidFill>
            </a:endParaRPr>
          </a:p>
        </p:txBody>
      </p:sp>
      <p:grpSp>
        <p:nvGrpSpPr>
          <p:cNvPr id="98" name="Google Shape;98;p6"/>
          <p:cNvGrpSpPr/>
          <p:nvPr/>
        </p:nvGrpSpPr>
        <p:grpSpPr>
          <a:xfrm>
            <a:off x="912820" y="1610215"/>
            <a:ext cx="198900" cy="593656"/>
            <a:chOff x="777447" y="1610215"/>
            <a:chExt cx="198900" cy="593656"/>
          </a:xfrm>
        </p:grpSpPr>
        <p:cxnSp>
          <p:nvCxnSpPr>
            <p:cNvPr id="99" name="Google Shape;99;p6"/>
            <p:cNvCxnSpPr/>
            <p:nvPr/>
          </p:nvCxnSpPr>
          <p:spPr>
            <a:xfrm>
              <a:off x="876909" y="1649171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00" name="Google Shape;100;p6"/>
            <p:cNvSpPr/>
            <p:nvPr/>
          </p:nvSpPr>
          <p:spPr>
            <a:xfrm>
              <a:off x="777447" y="1610215"/>
              <a:ext cx="198900" cy="1989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1" name="Google Shape;101;p6"/>
          <p:cNvSpPr txBox="1"/>
          <p:nvPr>
            <p:ph idx="4294967295" type="body"/>
          </p:nvPr>
        </p:nvSpPr>
        <p:spPr>
          <a:xfrm>
            <a:off x="318375" y="374700"/>
            <a:ext cx="2242800" cy="90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n" sz="1600"/>
              <a:t>Brief summary on the scheme of English essay.</a:t>
            </a:r>
            <a:endParaRPr sz="1600"/>
          </a:p>
        </p:txBody>
      </p:sp>
      <p:sp>
        <p:nvSpPr>
          <p:cNvPr id="102" name="Google Shape;102;p6"/>
          <p:cNvSpPr/>
          <p:nvPr/>
        </p:nvSpPr>
        <p:spPr>
          <a:xfrm>
            <a:off x="1817054" y="2199000"/>
            <a:ext cx="2051100" cy="7455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6"/>
          <p:cNvSpPr txBox="1"/>
          <p:nvPr>
            <p:ph idx="4294967295" type="body"/>
          </p:nvPr>
        </p:nvSpPr>
        <p:spPr>
          <a:xfrm>
            <a:off x="2126317" y="2336550"/>
            <a:ext cx="1315500" cy="47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chemeClr val="lt1"/>
                </a:solidFill>
              </a:rPr>
              <a:t>25 mins</a:t>
            </a:r>
            <a:endParaRPr>
              <a:solidFill>
                <a:schemeClr val="lt1"/>
              </a:solidFill>
            </a:endParaRPr>
          </a:p>
        </p:txBody>
      </p:sp>
      <p:grpSp>
        <p:nvGrpSpPr>
          <p:cNvPr id="104" name="Google Shape;104;p6"/>
          <p:cNvGrpSpPr/>
          <p:nvPr/>
        </p:nvGrpSpPr>
        <p:grpSpPr>
          <a:xfrm>
            <a:off x="2266282" y="2938958"/>
            <a:ext cx="198900" cy="593656"/>
            <a:chOff x="2223534" y="2938958"/>
            <a:chExt cx="198900" cy="593656"/>
          </a:xfrm>
        </p:grpSpPr>
        <p:cxnSp>
          <p:nvCxnSpPr>
            <p:cNvPr id="105" name="Google Shape;105;p6"/>
            <p:cNvCxnSpPr/>
            <p:nvPr/>
          </p:nvCxnSpPr>
          <p:spPr>
            <a:xfrm rot="10800000">
              <a:off x="2322997" y="2938958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06" name="Google Shape;106;p6"/>
            <p:cNvSpPr/>
            <p:nvPr/>
          </p:nvSpPr>
          <p:spPr>
            <a:xfrm flipH="1" rot="10800000">
              <a:off x="2223534" y="3333714"/>
              <a:ext cx="198900" cy="1989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" name="Google Shape;107;p6"/>
          <p:cNvSpPr txBox="1"/>
          <p:nvPr>
            <p:ph idx="4294967295" type="body"/>
          </p:nvPr>
        </p:nvSpPr>
        <p:spPr>
          <a:xfrm>
            <a:off x="1244337" y="3757725"/>
            <a:ext cx="2242800" cy="90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n" sz="1600"/>
              <a:t>The scheme of English essay and their roles in the essay.</a:t>
            </a:r>
            <a:endParaRPr sz="1600"/>
          </a:p>
        </p:txBody>
      </p:sp>
      <p:sp>
        <p:nvSpPr>
          <p:cNvPr id="108" name="Google Shape;108;p6"/>
          <p:cNvSpPr/>
          <p:nvPr/>
        </p:nvSpPr>
        <p:spPr>
          <a:xfrm>
            <a:off x="3471973" y="2199000"/>
            <a:ext cx="2051100" cy="7455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6"/>
          <p:cNvSpPr txBox="1"/>
          <p:nvPr>
            <p:ph idx="4294967295" type="body"/>
          </p:nvPr>
        </p:nvSpPr>
        <p:spPr>
          <a:xfrm>
            <a:off x="3767755" y="2336550"/>
            <a:ext cx="1315500" cy="47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chemeClr val="lt1"/>
                </a:solidFill>
              </a:rPr>
              <a:t>10 mins</a:t>
            </a:r>
            <a:endParaRPr>
              <a:solidFill>
                <a:schemeClr val="lt1"/>
              </a:solidFill>
            </a:endParaRPr>
          </a:p>
        </p:txBody>
      </p:sp>
      <p:grpSp>
        <p:nvGrpSpPr>
          <p:cNvPr id="110" name="Google Shape;110;p6"/>
          <p:cNvGrpSpPr/>
          <p:nvPr/>
        </p:nvGrpSpPr>
        <p:grpSpPr>
          <a:xfrm>
            <a:off x="4058732" y="1610215"/>
            <a:ext cx="198900" cy="593656"/>
            <a:chOff x="3918084" y="1610215"/>
            <a:chExt cx="198900" cy="593656"/>
          </a:xfrm>
        </p:grpSpPr>
        <p:cxnSp>
          <p:nvCxnSpPr>
            <p:cNvPr id="111" name="Google Shape;111;p6"/>
            <p:cNvCxnSpPr/>
            <p:nvPr/>
          </p:nvCxnSpPr>
          <p:spPr>
            <a:xfrm>
              <a:off x="4017546" y="1649171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12" name="Google Shape;112;p6"/>
            <p:cNvSpPr/>
            <p:nvPr/>
          </p:nvSpPr>
          <p:spPr>
            <a:xfrm>
              <a:off x="3918084" y="1610215"/>
              <a:ext cx="198900" cy="1989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3" name="Google Shape;113;p6"/>
          <p:cNvSpPr txBox="1"/>
          <p:nvPr>
            <p:ph idx="4294967295" type="body"/>
          </p:nvPr>
        </p:nvSpPr>
        <p:spPr>
          <a:xfrm>
            <a:off x="3304094" y="374700"/>
            <a:ext cx="2242800" cy="90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n" sz="1600"/>
              <a:t>Brief summary on what paragraph writing is.</a:t>
            </a:r>
            <a:endParaRPr sz="1600"/>
          </a:p>
        </p:txBody>
      </p:sp>
      <p:sp>
        <p:nvSpPr>
          <p:cNvPr id="114" name="Google Shape;114;p6"/>
          <p:cNvSpPr/>
          <p:nvPr/>
        </p:nvSpPr>
        <p:spPr>
          <a:xfrm>
            <a:off x="5126893" y="2199000"/>
            <a:ext cx="2051100" cy="7455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6"/>
          <p:cNvSpPr txBox="1"/>
          <p:nvPr>
            <p:ph idx="4294967295" type="body"/>
          </p:nvPr>
        </p:nvSpPr>
        <p:spPr>
          <a:xfrm>
            <a:off x="5416699" y="2336550"/>
            <a:ext cx="1315500" cy="47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chemeClr val="lt1"/>
                </a:solidFill>
              </a:rPr>
              <a:t>25 mins</a:t>
            </a:r>
            <a:endParaRPr>
              <a:solidFill>
                <a:schemeClr val="lt1"/>
              </a:solidFill>
            </a:endParaRPr>
          </a:p>
        </p:txBody>
      </p:sp>
      <p:grpSp>
        <p:nvGrpSpPr>
          <p:cNvPr id="116" name="Google Shape;116;p6"/>
          <p:cNvGrpSpPr/>
          <p:nvPr/>
        </p:nvGrpSpPr>
        <p:grpSpPr>
          <a:xfrm>
            <a:off x="5973070" y="2938958"/>
            <a:ext cx="198900" cy="593656"/>
            <a:chOff x="5958946" y="2938958"/>
            <a:chExt cx="198900" cy="593656"/>
          </a:xfrm>
        </p:grpSpPr>
        <p:cxnSp>
          <p:nvCxnSpPr>
            <p:cNvPr id="117" name="Google Shape;117;p6"/>
            <p:cNvCxnSpPr/>
            <p:nvPr/>
          </p:nvCxnSpPr>
          <p:spPr>
            <a:xfrm rot="10800000">
              <a:off x="6058409" y="2938958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18" name="Google Shape;118;p6"/>
            <p:cNvSpPr/>
            <p:nvPr/>
          </p:nvSpPr>
          <p:spPr>
            <a:xfrm flipH="1" rot="10800000">
              <a:off x="5958946" y="3333714"/>
              <a:ext cx="198900" cy="1989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9" name="Google Shape;119;p6"/>
          <p:cNvSpPr txBox="1"/>
          <p:nvPr>
            <p:ph idx="4294967295" type="body"/>
          </p:nvPr>
        </p:nvSpPr>
        <p:spPr>
          <a:xfrm>
            <a:off x="5126902" y="3757725"/>
            <a:ext cx="2242800" cy="90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n" sz="1600"/>
              <a:t>To understand what paragraph writing is so they can use it </a:t>
            </a:r>
            <a:r>
              <a:rPr lang="en" sz="1600"/>
              <a:t>for English writing.</a:t>
            </a:r>
            <a:endParaRPr sz="1600"/>
          </a:p>
        </p:txBody>
      </p:sp>
      <p:sp>
        <p:nvSpPr>
          <p:cNvPr id="120" name="Google Shape;120;p6"/>
          <p:cNvSpPr/>
          <p:nvPr/>
        </p:nvSpPr>
        <p:spPr>
          <a:xfrm>
            <a:off x="6781813" y="2199000"/>
            <a:ext cx="2051100" cy="7455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6"/>
          <p:cNvSpPr txBox="1"/>
          <p:nvPr>
            <p:ph idx="4294967295" type="body"/>
          </p:nvPr>
        </p:nvSpPr>
        <p:spPr>
          <a:xfrm>
            <a:off x="7111512" y="2336550"/>
            <a:ext cx="1315500" cy="47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chemeClr val="lt1"/>
                </a:solidFill>
              </a:rPr>
              <a:t>15 mins</a:t>
            </a:r>
            <a:endParaRPr>
              <a:solidFill>
                <a:schemeClr val="lt1"/>
              </a:solidFill>
            </a:endParaRPr>
          </a:p>
        </p:txBody>
      </p:sp>
      <p:grpSp>
        <p:nvGrpSpPr>
          <p:cNvPr id="122" name="Google Shape;122;p6"/>
          <p:cNvGrpSpPr/>
          <p:nvPr/>
        </p:nvGrpSpPr>
        <p:grpSpPr>
          <a:xfrm>
            <a:off x="7669807" y="1610215"/>
            <a:ext cx="198900" cy="593656"/>
            <a:chOff x="3918084" y="1610215"/>
            <a:chExt cx="198900" cy="593656"/>
          </a:xfrm>
        </p:grpSpPr>
        <p:cxnSp>
          <p:nvCxnSpPr>
            <p:cNvPr id="123" name="Google Shape;123;p6"/>
            <p:cNvCxnSpPr/>
            <p:nvPr/>
          </p:nvCxnSpPr>
          <p:spPr>
            <a:xfrm>
              <a:off x="4017546" y="1649171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24" name="Google Shape;124;p6"/>
            <p:cNvSpPr/>
            <p:nvPr/>
          </p:nvSpPr>
          <p:spPr>
            <a:xfrm>
              <a:off x="3918084" y="1610215"/>
              <a:ext cx="198900" cy="1989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5" name="Google Shape;125;p6"/>
          <p:cNvSpPr txBox="1"/>
          <p:nvPr>
            <p:ph idx="4294967295" type="body"/>
          </p:nvPr>
        </p:nvSpPr>
        <p:spPr>
          <a:xfrm>
            <a:off x="6685979" y="374700"/>
            <a:ext cx="2242800" cy="90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n" sz="1600"/>
              <a:t>In summary on today’s topics.</a:t>
            </a:r>
            <a:endParaRPr sz="1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"/>
              <a:t>Homework</a:t>
            </a:r>
            <a:endParaRPr/>
          </a:p>
        </p:txBody>
      </p:sp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To write a paragraph with basic rules. And then, let us try to write your first essay with ‘Introduction’ ‘Body’ and ‘Conclusions.’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Let’s try to write a paragraph with basic rules.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Let’s try to write your first essay with paragraphs in the form of ‘Introduction’ ‘Body’ and ‘Conclusion.’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2" name="Google Shape;132;p7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Practice makes perfect. Write your first essay and submit it in the next lesson. Make sure to review when you receive the feedback from your teacher!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