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62"/>
    <p:restoredTop sz="94669"/>
  </p:normalViewPr>
  <p:slideViewPr>
    <p:cSldViewPr snapToGrid="0">
      <p:cViewPr varScale="1">
        <p:scale>
          <a:sx n="86" d="100"/>
          <a:sy n="86" d="100"/>
        </p:scale>
        <p:origin x="240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A5B9D-CE88-7CD0-902E-63EF3FE62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E46870-FCB6-C7D1-B5AA-FE6E3733A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B9853-C0F7-422E-FB6C-3F14515F0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9FBB2-F8E9-ABAE-03A1-2B4512D07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31C9A-EF21-8A81-3BEE-1692D57B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8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0F428-F927-81ED-59A3-906D03560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060A8-06B3-AA52-9660-79289FBC6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B667-5BA8-5AA4-B6AF-68AF40C2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603AD-3E92-387E-1D5C-747C37A43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7610C-CAE1-3660-850C-8C273108D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2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3A3362-7A38-FFCA-4613-230D8192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E43C2-0E37-E6E6-863F-03C3EC56D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5DBEE-97C2-8EED-1ECB-D78D16EC1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2AC4F-912E-D6B6-DFCC-502D76F8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4246F-DD14-301E-9897-CCC64C48F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6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A2AF8-59A3-3087-022D-5E2025FFA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D3545-7F6B-61C7-77A3-A7DE0C3B7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5A199-CC27-4BC8-AFB8-276ABF7F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0E124-6DFB-982F-5D6C-7B26C14D5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5CEB-F8C7-33C0-F6A9-F2FD975A6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8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93CC6-F98C-1D96-CE4C-C8BC92ECF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B0A04-636B-0642-9D66-D4E2B7562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FA805-0888-BADA-2774-EBA3F2D6D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41789-4F8B-2112-94EC-A665B628B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92CF6-928D-E34E-AED4-C84DF4F0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6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887FD-BA8F-DA7B-4502-C7EDCEF43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A478B-9101-8AEA-EBC8-49A8EDE8B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C8513-D35C-3D0F-4B84-2346800F3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F0A5B-D661-2D14-2EC6-56FD5D0B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54D3B-F2BA-E0A5-1654-7B8F80F24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3560D-2F9A-730D-8E5A-9583AEDF3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D483F-3929-D590-7E7E-3F53D0D56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A6D0C-1F71-FB51-3E4D-86F6D7087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AD568-1DB5-0BCF-2FE1-6FDD64504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C04316-5907-8D9E-2456-78FA01E62C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137D3-B81B-1E04-D950-6C0FCFC4D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F73AC1-8262-8A8E-2045-BFE7F252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D4C976-AF45-CB15-7BFC-19B94B27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F18F1-EFA7-0274-0FF5-9988C97F0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6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66FB8-2925-8862-0D9F-0E8B86CF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0B6D8E-2827-893E-37DE-4F5BEF221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758BAF-9523-CAF9-6F06-DE603C0B6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04B8B-6906-B3F5-4E13-37CF2632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4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1D3977-DDA2-7737-4332-A541F23F8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4BF188-AD3C-36DC-833E-9B2E8738D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267E2-0631-75E0-48D8-99349BF22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5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E9198-58EF-30C9-A2DB-2AF9A8BD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E5861-90BA-74C1-D1D5-9A403CD0D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A916F-54BC-D4B8-138B-491E16864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567D4-D905-C0A6-4CAF-B976966C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F93C1-7E57-AA0A-BFFB-9F8C1EFE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820EB-B81C-7664-EED0-C4E070C3D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6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4FFB7-9957-9F22-0CBD-C49C3AEA0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0B5355-845D-FE9E-B46D-269C26F200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5D2D6-0BE6-5FC8-7A94-6F867528F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FB037-196D-2484-B7DC-AA6D9BA53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74926-1D3A-59EA-842C-B0F4A59C8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F9AF7-D01D-2D45-97EE-15AA6A741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1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6B5517-8ABE-70A9-3096-EDE8BCDF0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B337B-1064-A3B7-90CA-75E61013D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5D6E6-2809-E9B0-C66A-54BD91C99A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529804-EDB6-EE4E-9D19-AF22C4007185}" type="datetimeFigureOut">
              <a:rPr lang="en-US" smtClean="0"/>
              <a:t>5/13/25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B0804-35C4-4B3C-AF3A-1BC52E488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38187-A3F2-8372-6F13-5ACAA09D94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27707-6CCA-164D-9EA7-66E643BA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9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12" y="2021622"/>
            <a:ext cx="8651454" cy="21525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3900" b="1" dirty="0">
                <a:latin typeface="Chalkboard SE" panose="03050602040202020205" pitchFamily="66" charset="77"/>
              </a:rPr>
              <a:t>Math</a:t>
            </a:r>
            <a:r>
              <a:rPr sz="13900" b="1" spc="-690" dirty="0">
                <a:latin typeface="Chalkboard SE" panose="03050602040202020205" pitchFamily="66" charset="77"/>
              </a:rPr>
              <a:t> </a:t>
            </a:r>
            <a:r>
              <a:rPr sz="13900" b="1" spc="645" dirty="0">
                <a:latin typeface="Chalkboard SE" panose="03050602040202020205" pitchFamily="66" charset="77"/>
              </a:rPr>
              <a:t>9</a:t>
            </a:r>
            <a:endParaRPr sz="13900" b="1" dirty="0">
              <a:latin typeface="Chalkboard SE" panose="03050602040202020205" pitchFamily="66" charset="77"/>
            </a:endParaRPr>
          </a:p>
        </p:txBody>
      </p:sp>
      <p:pic>
        <p:nvPicPr>
          <p:cNvPr id="4" name="Picture 3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B8BE07C7-9EA8-4195-D9B8-AE10D9DA51F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32289" y="2529967"/>
            <a:ext cx="1120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30" dirty="0">
                <a:solidFill>
                  <a:srgbClr val="843B0C"/>
                </a:solidFill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957816" y="1347216"/>
            <a:ext cx="1117600" cy="1117600"/>
            <a:chOff x="9957816" y="1347216"/>
            <a:chExt cx="1117600" cy="1117600"/>
          </a:xfrm>
        </p:grpSpPr>
        <p:sp>
          <p:nvSpPr>
            <p:cNvPr id="5" name="object 5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1078992" y="0"/>
                  </a:moveTo>
                  <a:lnTo>
                    <a:pt x="0" y="0"/>
                  </a:lnTo>
                  <a:lnTo>
                    <a:pt x="0" y="1078991"/>
                  </a:lnTo>
                  <a:lnTo>
                    <a:pt x="1078992" y="1078991"/>
                  </a:lnTo>
                  <a:lnTo>
                    <a:pt x="1078992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0" y="1078991"/>
                  </a:moveTo>
                  <a:lnTo>
                    <a:pt x="1078992" y="1078991"/>
                  </a:lnTo>
                  <a:lnTo>
                    <a:pt x="1078992" y="0"/>
                  </a:lnTo>
                  <a:lnTo>
                    <a:pt x="0" y="0"/>
                  </a:lnTo>
                  <a:lnTo>
                    <a:pt x="0" y="1078991"/>
                  </a:lnTo>
                  <a:close/>
                </a:path>
              </a:pathLst>
            </a:custGeom>
            <a:ln w="381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76104" y="1365504"/>
              <a:ext cx="1079500" cy="1091565"/>
            </a:xfrm>
            <a:custGeom>
              <a:avLst/>
              <a:gdLst/>
              <a:ahLst/>
              <a:cxnLst/>
              <a:rect l="l" t="t" r="r" b="b"/>
              <a:pathLst>
                <a:path w="1079500" h="1091564">
                  <a:moveTo>
                    <a:pt x="0" y="227075"/>
                  </a:moveTo>
                  <a:lnTo>
                    <a:pt x="214883" y="227075"/>
                  </a:lnTo>
                  <a:lnTo>
                    <a:pt x="214883" y="0"/>
                  </a:lnTo>
                  <a:lnTo>
                    <a:pt x="0" y="0"/>
                  </a:lnTo>
                  <a:lnTo>
                    <a:pt x="0" y="227075"/>
                  </a:lnTo>
                  <a:close/>
                </a:path>
                <a:path w="1079500" h="1091564">
                  <a:moveTo>
                    <a:pt x="862584" y="240792"/>
                  </a:moveTo>
                  <a:lnTo>
                    <a:pt x="1078992" y="240792"/>
                  </a:lnTo>
                  <a:lnTo>
                    <a:pt x="1078992" y="13716"/>
                  </a:lnTo>
                  <a:lnTo>
                    <a:pt x="862584" y="13716"/>
                  </a:lnTo>
                  <a:lnTo>
                    <a:pt x="862584" y="240792"/>
                  </a:lnTo>
                  <a:close/>
                </a:path>
                <a:path w="1079500" h="1091564">
                  <a:moveTo>
                    <a:pt x="0" y="1077468"/>
                  </a:moveTo>
                  <a:lnTo>
                    <a:pt x="214883" y="1077468"/>
                  </a:lnTo>
                  <a:lnTo>
                    <a:pt x="214883" y="848868"/>
                  </a:lnTo>
                  <a:lnTo>
                    <a:pt x="0" y="848868"/>
                  </a:lnTo>
                  <a:lnTo>
                    <a:pt x="0" y="1077468"/>
                  </a:lnTo>
                  <a:close/>
                </a:path>
                <a:path w="1079500" h="1091564">
                  <a:moveTo>
                    <a:pt x="862584" y="1091184"/>
                  </a:moveTo>
                  <a:lnTo>
                    <a:pt x="1078992" y="1091184"/>
                  </a:lnTo>
                  <a:lnTo>
                    <a:pt x="1078992" y="864108"/>
                  </a:lnTo>
                  <a:lnTo>
                    <a:pt x="862584" y="864108"/>
                  </a:lnTo>
                  <a:lnTo>
                    <a:pt x="862584" y="1091184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426700" y="1120521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31526" y="2199512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61373" y="1652359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841001" y="1641691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557771" y="1328927"/>
            <a:ext cx="1851660" cy="902335"/>
            <a:chOff x="6557771" y="1328927"/>
            <a:chExt cx="1851660" cy="902335"/>
          </a:xfrm>
        </p:grpSpPr>
        <p:sp>
          <p:nvSpPr>
            <p:cNvPr id="13" name="object 13"/>
            <p:cNvSpPr/>
            <p:nvPr/>
          </p:nvSpPr>
          <p:spPr>
            <a:xfrm>
              <a:off x="6576821" y="1347977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59" h="864235">
                  <a:moveTo>
                    <a:pt x="1813560" y="0"/>
                  </a:moveTo>
                  <a:lnTo>
                    <a:pt x="0" y="0"/>
                  </a:lnTo>
                  <a:lnTo>
                    <a:pt x="0" y="864108"/>
                  </a:lnTo>
                  <a:lnTo>
                    <a:pt x="1813560" y="864108"/>
                  </a:lnTo>
                  <a:lnTo>
                    <a:pt x="1813560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76821" y="1347977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59" h="864235">
                  <a:moveTo>
                    <a:pt x="0" y="864108"/>
                  </a:moveTo>
                  <a:lnTo>
                    <a:pt x="1813560" y="864108"/>
                  </a:lnTo>
                  <a:lnTo>
                    <a:pt x="1813560" y="0"/>
                  </a:lnTo>
                  <a:lnTo>
                    <a:pt x="0" y="0"/>
                  </a:lnTo>
                  <a:lnTo>
                    <a:pt x="0" y="864108"/>
                  </a:lnTo>
                  <a:close/>
                </a:path>
              </a:pathLst>
            </a:custGeom>
            <a:ln w="381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576059" y="1339595"/>
              <a:ext cx="1805939" cy="879475"/>
            </a:xfrm>
            <a:custGeom>
              <a:avLst/>
              <a:gdLst/>
              <a:ahLst/>
              <a:cxnLst/>
              <a:rect l="l" t="t" r="r" b="b"/>
              <a:pathLst>
                <a:path w="1805940" h="879475">
                  <a:moveTo>
                    <a:pt x="13716" y="227075"/>
                  </a:moveTo>
                  <a:lnTo>
                    <a:pt x="228600" y="227075"/>
                  </a:lnTo>
                  <a:lnTo>
                    <a:pt x="228600" y="0"/>
                  </a:lnTo>
                  <a:lnTo>
                    <a:pt x="13716" y="0"/>
                  </a:lnTo>
                  <a:lnTo>
                    <a:pt x="13716" y="227075"/>
                  </a:lnTo>
                  <a:close/>
                </a:path>
                <a:path w="1805940" h="879475">
                  <a:moveTo>
                    <a:pt x="1589532" y="239267"/>
                  </a:moveTo>
                  <a:lnTo>
                    <a:pt x="1805940" y="239267"/>
                  </a:lnTo>
                  <a:lnTo>
                    <a:pt x="1805940" y="12191"/>
                  </a:lnTo>
                  <a:lnTo>
                    <a:pt x="1589532" y="12191"/>
                  </a:lnTo>
                  <a:lnTo>
                    <a:pt x="1589532" y="239267"/>
                  </a:lnTo>
                  <a:close/>
                </a:path>
                <a:path w="1805940" h="879475">
                  <a:moveTo>
                    <a:pt x="0" y="879348"/>
                  </a:moveTo>
                  <a:lnTo>
                    <a:pt x="214883" y="879348"/>
                  </a:lnTo>
                  <a:lnTo>
                    <a:pt x="214883" y="652272"/>
                  </a:lnTo>
                  <a:lnTo>
                    <a:pt x="0" y="652272"/>
                  </a:lnTo>
                  <a:lnTo>
                    <a:pt x="0" y="879348"/>
                  </a:lnTo>
                  <a:close/>
                </a:path>
                <a:path w="1805940" h="879475">
                  <a:moveTo>
                    <a:pt x="1589532" y="879348"/>
                  </a:moveTo>
                  <a:lnTo>
                    <a:pt x="1805940" y="879348"/>
                  </a:lnTo>
                  <a:lnTo>
                    <a:pt x="1805940" y="652272"/>
                  </a:lnTo>
                  <a:lnTo>
                    <a:pt x="1589532" y="652272"/>
                  </a:lnTo>
                  <a:lnTo>
                    <a:pt x="1589532" y="879348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400670" y="1117549"/>
            <a:ext cx="1962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00670" y="1958086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59170" y="1649692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69047" y="1639024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056888" y="1187196"/>
            <a:ext cx="1531620" cy="1307465"/>
            <a:chOff x="4056888" y="1187196"/>
            <a:chExt cx="1531620" cy="1307465"/>
          </a:xfrm>
        </p:grpSpPr>
        <p:sp>
          <p:nvSpPr>
            <p:cNvPr id="21" name="object 21"/>
            <p:cNvSpPr/>
            <p:nvPr/>
          </p:nvSpPr>
          <p:spPr>
            <a:xfrm>
              <a:off x="4075938" y="1294638"/>
              <a:ext cx="1493520" cy="1080770"/>
            </a:xfrm>
            <a:custGeom>
              <a:avLst/>
              <a:gdLst/>
              <a:ahLst/>
              <a:cxnLst/>
              <a:rect l="l" t="t" r="r" b="b"/>
              <a:pathLst>
                <a:path w="1493520" h="1080770">
                  <a:moveTo>
                    <a:pt x="1493520" y="0"/>
                  </a:moveTo>
                  <a:lnTo>
                    <a:pt x="270128" y="0"/>
                  </a:lnTo>
                  <a:lnTo>
                    <a:pt x="0" y="1080515"/>
                  </a:lnTo>
                  <a:lnTo>
                    <a:pt x="1223390" y="1080515"/>
                  </a:lnTo>
                  <a:lnTo>
                    <a:pt x="1493520" y="0"/>
                  </a:lnTo>
                  <a:close/>
                </a:path>
              </a:pathLst>
            </a:custGeom>
            <a:solidFill>
              <a:srgbClr val="D4B8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75938" y="1206246"/>
              <a:ext cx="1493520" cy="1269365"/>
            </a:xfrm>
            <a:custGeom>
              <a:avLst/>
              <a:gdLst/>
              <a:ahLst/>
              <a:cxnLst/>
              <a:rect l="l" t="t" r="r" b="b"/>
              <a:pathLst>
                <a:path w="1493520" h="1269364">
                  <a:moveTo>
                    <a:pt x="0" y="1168907"/>
                  </a:moveTo>
                  <a:lnTo>
                    <a:pt x="270128" y="88391"/>
                  </a:lnTo>
                  <a:lnTo>
                    <a:pt x="1493520" y="88391"/>
                  </a:lnTo>
                  <a:lnTo>
                    <a:pt x="1223390" y="1168907"/>
                  </a:lnTo>
                  <a:lnTo>
                    <a:pt x="0" y="1168907"/>
                  </a:lnTo>
                  <a:close/>
                </a:path>
                <a:path w="1493520" h="1269364">
                  <a:moveTo>
                    <a:pt x="859282" y="0"/>
                  </a:moveTo>
                  <a:lnTo>
                    <a:pt x="824484" y="202311"/>
                  </a:lnTo>
                </a:path>
                <a:path w="1493520" h="1269364">
                  <a:moveTo>
                    <a:pt x="676401" y="1066800"/>
                  </a:moveTo>
                  <a:lnTo>
                    <a:pt x="641603" y="1269111"/>
                  </a:lnTo>
                </a:path>
                <a:path w="1493520" h="1269364">
                  <a:moveTo>
                    <a:pt x="1280160" y="595883"/>
                  </a:moveTo>
                  <a:lnTo>
                    <a:pt x="1479423" y="595883"/>
                  </a:lnTo>
                </a:path>
                <a:path w="1493520" h="1269364">
                  <a:moveTo>
                    <a:pt x="35051" y="595883"/>
                  </a:moveTo>
                  <a:lnTo>
                    <a:pt x="234314" y="595883"/>
                  </a:lnTo>
                </a:path>
              </a:pathLst>
            </a:custGeom>
            <a:ln w="3810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994530" y="2455621"/>
            <a:ext cx="14541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70" dirty="0">
                <a:solidFill>
                  <a:srgbClr val="6F2F9F"/>
                </a:solidFill>
                <a:latin typeface="Arial"/>
                <a:cs typeface="Arial"/>
              </a:rPr>
              <a:t>rhombus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33973" y="2263267"/>
            <a:ext cx="3773170" cy="1865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470" algn="ctr">
              <a:lnSpc>
                <a:spcPct val="100000"/>
              </a:lnSpc>
              <a:spcBef>
                <a:spcPts val="105"/>
              </a:spcBef>
            </a:pPr>
            <a:r>
              <a:rPr sz="3200" b="1" spc="-300" dirty="0">
                <a:solidFill>
                  <a:srgbClr val="7E5F00"/>
                </a:solidFill>
                <a:latin typeface="Arial"/>
                <a:cs typeface="Arial"/>
              </a:rPr>
              <a:t>rectangle</a:t>
            </a:r>
            <a:endParaRPr sz="3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240"/>
              </a:spcBef>
            </a:pPr>
            <a:r>
              <a:rPr sz="2800" spc="-85" dirty="0">
                <a:latin typeface="Verdana"/>
                <a:cs typeface="Verdana"/>
              </a:rPr>
              <a:t>Given:</a:t>
            </a:r>
            <a:r>
              <a:rPr sz="2800" spc="-170" dirty="0">
                <a:latin typeface="Verdana"/>
                <a:cs typeface="Verdana"/>
              </a:rPr>
              <a:t> </a:t>
            </a:r>
            <a:r>
              <a:rPr sz="2800" spc="-114" dirty="0">
                <a:latin typeface="Verdana"/>
                <a:cs typeface="Verdana"/>
              </a:rPr>
              <a:t>rhombus</a:t>
            </a:r>
            <a:r>
              <a:rPr sz="2800" spc="-160" dirty="0">
                <a:latin typeface="Verdana"/>
                <a:cs typeface="Verdana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𝑅𝑂𝐴𝐷</a:t>
            </a:r>
            <a:endParaRPr sz="2800">
              <a:latin typeface="Cambria Math"/>
              <a:cs typeface="Cambria Math"/>
            </a:endParaRPr>
          </a:p>
          <a:p>
            <a:pPr marR="97155" algn="ctr">
              <a:lnSpc>
                <a:spcPct val="100000"/>
              </a:lnSpc>
              <a:spcBef>
                <a:spcPts val="1685"/>
              </a:spcBef>
            </a:pPr>
            <a:r>
              <a:rPr sz="2800" spc="-340" dirty="0">
                <a:latin typeface="Verdana"/>
                <a:cs typeface="Verdana"/>
              </a:rPr>
              <a:t>If</a:t>
            </a:r>
            <a:r>
              <a:rPr sz="2800" spc="-210" dirty="0">
                <a:latin typeface="Verdana"/>
                <a:cs typeface="Verdana"/>
              </a:rPr>
              <a:t> </a:t>
            </a:r>
            <a:r>
              <a:rPr sz="2800" dirty="0">
                <a:latin typeface="Cambria Math"/>
                <a:cs typeface="Cambria Math"/>
              </a:rPr>
              <a:t>m∠𝑅𝑂𝐴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dirty="0">
                <a:latin typeface="Cambria Math"/>
                <a:cs typeface="Cambria Math"/>
              </a:rPr>
              <a:t>=</a:t>
            </a:r>
            <a:r>
              <a:rPr sz="2800" spc="150" dirty="0">
                <a:latin typeface="Cambria Math"/>
                <a:cs typeface="Cambria Math"/>
              </a:rPr>
              <a:t> </a:t>
            </a:r>
            <a:r>
              <a:rPr sz="2800" spc="-65" dirty="0">
                <a:latin typeface="Cambria Math"/>
                <a:cs typeface="Cambria Math"/>
              </a:rPr>
              <a:t>108°</a:t>
            </a:r>
            <a:r>
              <a:rPr sz="2800" spc="-65" dirty="0">
                <a:latin typeface="Verdana"/>
                <a:cs typeface="Verdana"/>
              </a:rPr>
              <a:t>,</a:t>
            </a:r>
            <a:r>
              <a:rPr sz="2800" spc="-215" dirty="0">
                <a:latin typeface="Verdana"/>
                <a:cs typeface="Verdana"/>
              </a:rPr>
              <a:t> </a:t>
            </a:r>
            <a:r>
              <a:rPr sz="2800" spc="-80" dirty="0">
                <a:latin typeface="Verdana"/>
                <a:cs typeface="Verdana"/>
              </a:rPr>
              <a:t>find: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33973" y="4103756"/>
            <a:ext cx="1781810" cy="1945639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775"/>
              </a:spcBef>
              <a:buAutoNum type="alphaLcPeriod"/>
              <a:tabLst>
                <a:tab pos="527685" algn="l"/>
              </a:tabLst>
            </a:pPr>
            <a:r>
              <a:rPr sz="2800" spc="-10" dirty="0">
                <a:latin typeface="Cambria Math"/>
                <a:cs typeface="Cambria Math"/>
              </a:rPr>
              <a:t>m∠𝑅𝑂𝐵</a:t>
            </a:r>
            <a:endParaRPr sz="2800">
              <a:latin typeface="Cambria Math"/>
              <a:cs typeface="Cambria Math"/>
            </a:endParaRPr>
          </a:p>
          <a:p>
            <a:pPr marL="527685" indent="-514984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527685" algn="l"/>
              </a:tabLst>
            </a:pPr>
            <a:r>
              <a:rPr sz="2800" spc="-10" dirty="0">
                <a:latin typeface="Cambria Math"/>
                <a:cs typeface="Cambria Math"/>
              </a:rPr>
              <a:t>m∠𝑂𝑅𝐵</a:t>
            </a:r>
            <a:endParaRPr sz="2800">
              <a:latin typeface="Cambria Math"/>
              <a:cs typeface="Cambria Math"/>
            </a:endParaRPr>
          </a:p>
          <a:p>
            <a:pPr marL="527685" indent="-514984">
              <a:lnSpc>
                <a:spcPct val="100000"/>
              </a:lnSpc>
              <a:spcBef>
                <a:spcPts val="1685"/>
              </a:spcBef>
              <a:buAutoNum type="alphaLcPeriod"/>
              <a:tabLst>
                <a:tab pos="527685" algn="l"/>
              </a:tabLst>
            </a:pPr>
            <a:r>
              <a:rPr sz="2800" spc="-10" dirty="0">
                <a:latin typeface="Cambria Math"/>
                <a:cs typeface="Cambria Math"/>
              </a:rPr>
              <a:t>m∠𝑂𝑅𝐷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77555" y="4103756"/>
            <a:ext cx="2448560" cy="1945639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75"/>
              </a:spcBef>
            </a:pP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𝐦∠𝑹𝑶𝑩</a:t>
            </a:r>
            <a:r>
              <a:rPr sz="2800" spc="12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2800" spc="10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Cambria Math"/>
                <a:cs typeface="Cambria Math"/>
              </a:rPr>
              <a:t>𝟓𝟒°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𝐦∠𝑶𝑹𝑩</a:t>
            </a:r>
            <a:r>
              <a:rPr sz="2800" spc="1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2800" spc="9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Cambria Math"/>
                <a:cs typeface="Cambria Math"/>
              </a:rPr>
              <a:t>𝟑𝟔°</a:t>
            </a:r>
            <a:endParaRPr sz="2800">
              <a:latin typeface="Cambria Math"/>
              <a:cs typeface="Cambria Math"/>
            </a:endParaRPr>
          </a:p>
          <a:p>
            <a:pPr marL="93345">
              <a:lnSpc>
                <a:spcPct val="100000"/>
              </a:lnSpc>
              <a:spcBef>
                <a:spcPts val="1685"/>
              </a:spcBef>
            </a:pP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𝐦∠𝑶𝑹𝑩</a:t>
            </a:r>
            <a:r>
              <a:rPr sz="2800" spc="12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2800" spc="10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Cambria Math"/>
                <a:cs typeface="Cambria Math"/>
              </a:rPr>
              <a:t>𝟕𝟐°</a:t>
            </a:r>
            <a:endParaRPr sz="2800">
              <a:latin typeface="Cambria Math"/>
              <a:cs typeface="Cambria Math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972311" y="3409188"/>
            <a:ext cx="3672840" cy="2174875"/>
            <a:chOff x="972311" y="3409188"/>
            <a:chExt cx="3672840" cy="2174875"/>
          </a:xfrm>
        </p:grpSpPr>
        <p:sp>
          <p:nvSpPr>
            <p:cNvPr id="28" name="object 28"/>
            <p:cNvSpPr/>
            <p:nvPr/>
          </p:nvSpPr>
          <p:spPr>
            <a:xfrm>
              <a:off x="991361" y="3428238"/>
              <a:ext cx="3633470" cy="2136775"/>
            </a:xfrm>
            <a:custGeom>
              <a:avLst/>
              <a:gdLst/>
              <a:ahLst/>
              <a:cxnLst/>
              <a:rect l="l" t="t" r="r" b="b"/>
              <a:pathLst>
                <a:path w="3633470" h="2136775">
                  <a:moveTo>
                    <a:pt x="1816608" y="0"/>
                  </a:moveTo>
                  <a:lnTo>
                    <a:pt x="0" y="1068324"/>
                  </a:lnTo>
                  <a:lnTo>
                    <a:pt x="1816608" y="2136648"/>
                  </a:lnTo>
                  <a:lnTo>
                    <a:pt x="3633216" y="1068324"/>
                  </a:lnTo>
                  <a:lnTo>
                    <a:pt x="1816608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91361" y="3428238"/>
              <a:ext cx="3634740" cy="2136775"/>
            </a:xfrm>
            <a:custGeom>
              <a:avLst/>
              <a:gdLst/>
              <a:ahLst/>
              <a:cxnLst/>
              <a:rect l="l" t="t" r="r" b="b"/>
              <a:pathLst>
                <a:path w="3634740" h="2136775">
                  <a:moveTo>
                    <a:pt x="1816608" y="2136648"/>
                  </a:moveTo>
                  <a:lnTo>
                    <a:pt x="0" y="1068324"/>
                  </a:lnTo>
                  <a:lnTo>
                    <a:pt x="1816608" y="0"/>
                  </a:lnTo>
                  <a:lnTo>
                    <a:pt x="3633216" y="1068324"/>
                  </a:lnTo>
                  <a:lnTo>
                    <a:pt x="1816608" y="2136648"/>
                  </a:lnTo>
                  <a:close/>
                </a:path>
                <a:path w="3634740" h="2136775">
                  <a:moveTo>
                    <a:pt x="1816608" y="0"/>
                  </a:moveTo>
                  <a:lnTo>
                    <a:pt x="1816608" y="2135759"/>
                  </a:lnTo>
                </a:path>
                <a:path w="3634740" h="2136775">
                  <a:moveTo>
                    <a:pt x="0" y="1068324"/>
                  </a:moveTo>
                  <a:lnTo>
                    <a:pt x="3634486" y="1068324"/>
                  </a:lnTo>
                </a:path>
              </a:pathLst>
            </a:custGeom>
            <a:ln w="3810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2829814" y="4465777"/>
            <a:ext cx="24637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𝑩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84072" y="4280992"/>
            <a:ext cx="2381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𝑹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03190" y="4280992"/>
            <a:ext cx="22732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𝑨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701544" y="3007614"/>
            <a:ext cx="248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𝑶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688082" y="5555386"/>
            <a:ext cx="254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𝑫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710054" y="3863340"/>
            <a:ext cx="2322830" cy="1397635"/>
            <a:chOff x="1710054" y="3863340"/>
            <a:chExt cx="2322830" cy="1397635"/>
          </a:xfrm>
        </p:grpSpPr>
        <p:sp>
          <p:nvSpPr>
            <p:cNvPr id="36" name="object 36"/>
            <p:cNvSpPr/>
            <p:nvPr/>
          </p:nvSpPr>
          <p:spPr>
            <a:xfrm>
              <a:off x="1817369" y="3882390"/>
              <a:ext cx="2022475" cy="1228725"/>
            </a:xfrm>
            <a:custGeom>
              <a:avLst/>
              <a:gdLst/>
              <a:ahLst/>
              <a:cxnLst/>
              <a:rect l="l" t="t" r="r" b="b"/>
              <a:pathLst>
                <a:path w="2022475" h="1228725">
                  <a:moveTo>
                    <a:pt x="0" y="0"/>
                  </a:moveTo>
                  <a:lnTo>
                    <a:pt x="136906" y="174117"/>
                  </a:lnTo>
                </a:path>
                <a:path w="2022475" h="1228725">
                  <a:moveTo>
                    <a:pt x="2022094" y="0"/>
                  </a:moveTo>
                  <a:lnTo>
                    <a:pt x="1885188" y="174117"/>
                  </a:lnTo>
                </a:path>
                <a:path w="2022475" h="1228725">
                  <a:moveTo>
                    <a:pt x="6096" y="1228725"/>
                  </a:moveTo>
                  <a:lnTo>
                    <a:pt x="143002" y="1054608"/>
                  </a:lnTo>
                </a:path>
                <a:path w="2022475" h="1228725">
                  <a:moveTo>
                    <a:pt x="2019045" y="1228725"/>
                  </a:moveTo>
                  <a:lnTo>
                    <a:pt x="1882140" y="1054608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710055" y="3971036"/>
              <a:ext cx="2322830" cy="1289685"/>
            </a:xfrm>
            <a:custGeom>
              <a:avLst/>
              <a:gdLst/>
              <a:ahLst/>
              <a:cxnLst/>
              <a:rect l="l" t="t" r="r" b="b"/>
              <a:pathLst>
                <a:path w="2322829" h="1289685">
                  <a:moveTo>
                    <a:pt x="171577" y="20066"/>
                  </a:moveTo>
                  <a:lnTo>
                    <a:pt x="159258" y="0"/>
                  </a:lnTo>
                  <a:lnTo>
                    <a:pt x="3556" y="5080"/>
                  </a:lnTo>
                  <a:lnTo>
                    <a:pt x="635" y="5969"/>
                  </a:lnTo>
                  <a:lnTo>
                    <a:pt x="254" y="6604"/>
                  </a:lnTo>
                  <a:lnTo>
                    <a:pt x="0" y="8382"/>
                  </a:lnTo>
                  <a:lnTo>
                    <a:pt x="254" y="9652"/>
                  </a:lnTo>
                  <a:lnTo>
                    <a:pt x="15240" y="30226"/>
                  </a:lnTo>
                  <a:lnTo>
                    <a:pt x="141478" y="23876"/>
                  </a:lnTo>
                  <a:lnTo>
                    <a:pt x="68834" y="126746"/>
                  </a:lnTo>
                  <a:lnTo>
                    <a:pt x="67437" y="129794"/>
                  </a:lnTo>
                  <a:lnTo>
                    <a:pt x="67564" y="132207"/>
                  </a:lnTo>
                  <a:lnTo>
                    <a:pt x="68326" y="135001"/>
                  </a:lnTo>
                  <a:lnTo>
                    <a:pt x="75184" y="147955"/>
                  </a:lnTo>
                  <a:lnTo>
                    <a:pt x="78105" y="151511"/>
                  </a:lnTo>
                  <a:lnTo>
                    <a:pt x="79883" y="152400"/>
                  </a:lnTo>
                  <a:lnTo>
                    <a:pt x="80645" y="152400"/>
                  </a:lnTo>
                  <a:lnTo>
                    <a:pt x="82169" y="151511"/>
                  </a:lnTo>
                  <a:lnTo>
                    <a:pt x="83058" y="150622"/>
                  </a:lnTo>
                  <a:lnTo>
                    <a:pt x="171196" y="22733"/>
                  </a:lnTo>
                  <a:lnTo>
                    <a:pt x="171577" y="20066"/>
                  </a:lnTo>
                  <a:close/>
                </a:path>
                <a:path w="2322829" h="1289685">
                  <a:moveTo>
                    <a:pt x="360934" y="1077722"/>
                  </a:moveTo>
                  <a:lnTo>
                    <a:pt x="360553" y="1077087"/>
                  </a:lnTo>
                  <a:lnTo>
                    <a:pt x="359791" y="1076452"/>
                  </a:lnTo>
                  <a:lnTo>
                    <a:pt x="358013" y="1075563"/>
                  </a:lnTo>
                  <a:lnTo>
                    <a:pt x="205740" y="1043940"/>
                  </a:lnTo>
                  <a:lnTo>
                    <a:pt x="204089" y="1044321"/>
                  </a:lnTo>
                  <a:lnTo>
                    <a:pt x="202184" y="1045337"/>
                  </a:lnTo>
                  <a:lnTo>
                    <a:pt x="196596" y="1050417"/>
                  </a:lnTo>
                  <a:lnTo>
                    <a:pt x="195453" y="1051941"/>
                  </a:lnTo>
                  <a:lnTo>
                    <a:pt x="192913" y="1054989"/>
                  </a:lnTo>
                  <a:lnTo>
                    <a:pt x="191389" y="1057656"/>
                  </a:lnTo>
                  <a:lnTo>
                    <a:pt x="189738" y="1062101"/>
                  </a:lnTo>
                  <a:lnTo>
                    <a:pt x="189611" y="1063879"/>
                  </a:lnTo>
                  <a:lnTo>
                    <a:pt x="255270" y="1206246"/>
                  </a:lnTo>
                  <a:lnTo>
                    <a:pt x="256667" y="1207643"/>
                  </a:lnTo>
                  <a:lnTo>
                    <a:pt x="257429" y="1207770"/>
                  </a:lnTo>
                  <a:lnTo>
                    <a:pt x="260223" y="1206627"/>
                  </a:lnTo>
                  <a:lnTo>
                    <a:pt x="262636" y="1204214"/>
                  </a:lnTo>
                  <a:lnTo>
                    <a:pt x="272161" y="1192022"/>
                  </a:lnTo>
                  <a:lnTo>
                    <a:pt x="272923" y="1190625"/>
                  </a:lnTo>
                  <a:lnTo>
                    <a:pt x="273812" y="1187958"/>
                  </a:lnTo>
                  <a:lnTo>
                    <a:pt x="273812" y="1186815"/>
                  </a:lnTo>
                  <a:lnTo>
                    <a:pt x="273304" y="1184783"/>
                  </a:lnTo>
                  <a:lnTo>
                    <a:pt x="218440" y="1070864"/>
                  </a:lnTo>
                  <a:lnTo>
                    <a:pt x="341503" y="1097915"/>
                  </a:lnTo>
                  <a:lnTo>
                    <a:pt x="360680" y="1079627"/>
                  </a:lnTo>
                  <a:lnTo>
                    <a:pt x="360934" y="1077722"/>
                  </a:lnTo>
                  <a:close/>
                </a:path>
                <a:path w="2322829" h="1289685">
                  <a:moveTo>
                    <a:pt x="453009" y="1159510"/>
                  </a:moveTo>
                  <a:lnTo>
                    <a:pt x="452755" y="1158748"/>
                  </a:lnTo>
                  <a:lnTo>
                    <a:pt x="450088" y="1157224"/>
                  </a:lnTo>
                  <a:lnTo>
                    <a:pt x="299466" y="1125855"/>
                  </a:lnTo>
                  <a:lnTo>
                    <a:pt x="297942" y="1125728"/>
                  </a:lnTo>
                  <a:lnTo>
                    <a:pt x="295402" y="1126363"/>
                  </a:lnTo>
                  <a:lnTo>
                    <a:pt x="281686" y="1145540"/>
                  </a:lnTo>
                  <a:lnTo>
                    <a:pt x="346837" y="1287018"/>
                  </a:lnTo>
                  <a:lnTo>
                    <a:pt x="347472" y="1288034"/>
                  </a:lnTo>
                  <a:lnTo>
                    <a:pt x="348742" y="1289304"/>
                  </a:lnTo>
                  <a:lnTo>
                    <a:pt x="349504" y="1289558"/>
                  </a:lnTo>
                  <a:lnTo>
                    <a:pt x="351282" y="1289050"/>
                  </a:lnTo>
                  <a:lnTo>
                    <a:pt x="310642" y="1152652"/>
                  </a:lnTo>
                  <a:lnTo>
                    <a:pt x="433705" y="1179576"/>
                  </a:lnTo>
                  <a:lnTo>
                    <a:pt x="452882" y="1161415"/>
                  </a:lnTo>
                  <a:lnTo>
                    <a:pt x="453009" y="1159510"/>
                  </a:lnTo>
                  <a:close/>
                </a:path>
                <a:path w="2322829" h="1289685">
                  <a:moveTo>
                    <a:pt x="2048764" y="1048131"/>
                  </a:moveTo>
                  <a:lnTo>
                    <a:pt x="2048256" y="1045718"/>
                  </a:lnTo>
                  <a:lnTo>
                    <a:pt x="2046097" y="1039876"/>
                  </a:lnTo>
                  <a:lnTo>
                    <a:pt x="2045081" y="1038098"/>
                  </a:lnTo>
                  <a:lnTo>
                    <a:pt x="2043176" y="1034669"/>
                  </a:lnTo>
                  <a:lnTo>
                    <a:pt x="2041398" y="1032129"/>
                  </a:lnTo>
                  <a:lnTo>
                    <a:pt x="2037969" y="1028954"/>
                  </a:lnTo>
                  <a:lnTo>
                    <a:pt x="2036445" y="1028192"/>
                  </a:lnTo>
                  <a:lnTo>
                    <a:pt x="1879600" y="1033399"/>
                  </a:lnTo>
                  <a:lnTo>
                    <a:pt x="1877822" y="1034034"/>
                  </a:lnTo>
                  <a:lnTo>
                    <a:pt x="1877441" y="1034669"/>
                  </a:lnTo>
                  <a:lnTo>
                    <a:pt x="1877187" y="1036574"/>
                  </a:lnTo>
                  <a:lnTo>
                    <a:pt x="1877441" y="1037717"/>
                  </a:lnTo>
                  <a:lnTo>
                    <a:pt x="1892427" y="1058291"/>
                  </a:lnTo>
                  <a:lnTo>
                    <a:pt x="2018665" y="1051941"/>
                  </a:lnTo>
                  <a:lnTo>
                    <a:pt x="1945386" y="1155954"/>
                  </a:lnTo>
                  <a:lnTo>
                    <a:pt x="1944624" y="1157986"/>
                  </a:lnTo>
                  <a:lnTo>
                    <a:pt x="1944751" y="1160399"/>
                  </a:lnTo>
                  <a:lnTo>
                    <a:pt x="1945513" y="1163193"/>
                  </a:lnTo>
                  <a:lnTo>
                    <a:pt x="1952371" y="1176020"/>
                  </a:lnTo>
                  <a:lnTo>
                    <a:pt x="1955292" y="1179703"/>
                  </a:lnTo>
                  <a:lnTo>
                    <a:pt x="1957070" y="1180592"/>
                  </a:lnTo>
                  <a:lnTo>
                    <a:pt x="1957832" y="1180592"/>
                  </a:lnTo>
                  <a:lnTo>
                    <a:pt x="1960245" y="1178814"/>
                  </a:lnTo>
                  <a:lnTo>
                    <a:pt x="2048129" y="1051560"/>
                  </a:lnTo>
                  <a:lnTo>
                    <a:pt x="2048764" y="1048131"/>
                  </a:lnTo>
                  <a:close/>
                </a:path>
                <a:path w="2322829" h="1289685">
                  <a:moveTo>
                    <a:pt x="2215769" y="43053"/>
                  </a:moveTo>
                  <a:lnTo>
                    <a:pt x="2215388" y="42291"/>
                  </a:lnTo>
                  <a:lnTo>
                    <a:pt x="2212848" y="40894"/>
                  </a:lnTo>
                  <a:lnTo>
                    <a:pt x="2061464" y="9271"/>
                  </a:lnTo>
                  <a:lnTo>
                    <a:pt x="2058924" y="9525"/>
                  </a:lnTo>
                  <a:lnTo>
                    <a:pt x="2056003" y="11303"/>
                  </a:lnTo>
                  <a:lnTo>
                    <a:pt x="2052701" y="14351"/>
                  </a:lnTo>
                  <a:lnTo>
                    <a:pt x="2050288" y="17272"/>
                  </a:lnTo>
                  <a:lnTo>
                    <a:pt x="2047748" y="20320"/>
                  </a:lnTo>
                  <a:lnTo>
                    <a:pt x="2046224" y="22987"/>
                  </a:lnTo>
                  <a:lnTo>
                    <a:pt x="2044573" y="27432"/>
                  </a:lnTo>
                  <a:lnTo>
                    <a:pt x="2044446" y="29083"/>
                  </a:lnTo>
                  <a:lnTo>
                    <a:pt x="2110105" y="171577"/>
                  </a:lnTo>
                  <a:lnTo>
                    <a:pt x="2111502" y="172974"/>
                  </a:lnTo>
                  <a:lnTo>
                    <a:pt x="2112264" y="173101"/>
                  </a:lnTo>
                  <a:lnTo>
                    <a:pt x="2113915" y="172593"/>
                  </a:lnTo>
                  <a:lnTo>
                    <a:pt x="2128647" y="153289"/>
                  </a:lnTo>
                  <a:lnTo>
                    <a:pt x="2128647" y="152146"/>
                  </a:lnTo>
                  <a:lnTo>
                    <a:pt x="2128139" y="150114"/>
                  </a:lnTo>
                  <a:lnTo>
                    <a:pt x="2073275" y="36195"/>
                  </a:lnTo>
                  <a:lnTo>
                    <a:pt x="2196338" y="63246"/>
                  </a:lnTo>
                  <a:lnTo>
                    <a:pt x="2199640" y="63246"/>
                  </a:lnTo>
                  <a:lnTo>
                    <a:pt x="2200783" y="62865"/>
                  </a:lnTo>
                  <a:lnTo>
                    <a:pt x="2215515" y="44958"/>
                  </a:lnTo>
                  <a:lnTo>
                    <a:pt x="2215769" y="43053"/>
                  </a:lnTo>
                  <a:close/>
                </a:path>
                <a:path w="2322829" h="1289685">
                  <a:moveTo>
                    <a:pt x="2322830" y="108204"/>
                  </a:moveTo>
                  <a:lnTo>
                    <a:pt x="2322576" y="107442"/>
                  </a:lnTo>
                  <a:lnTo>
                    <a:pt x="2320036" y="105918"/>
                  </a:lnTo>
                  <a:lnTo>
                    <a:pt x="2169414" y="74549"/>
                  </a:lnTo>
                  <a:lnTo>
                    <a:pt x="2167763" y="74422"/>
                  </a:lnTo>
                  <a:lnTo>
                    <a:pt x="2165223" y="75057"/>
                  </a:lnTo>
                  <a:lnTo>
                    <a:pt x="2163191" y="76454"/>
                  </a:lnTo>
                  <a:lnTo>
                    <a:pt x="2159889" y="79502"/>
                  </a:lnTo>
                  <a:lnTo>
                    <a:pt x="2157476" y="82423"/>
                  </a:lnTo>
                  <a:lnTo>
                    <a:pt x="2154936" y="85471"/>
                  </a:lnTo>
                  <a:lnTo>
                    <a:pt x="2153285" y="88138"/>
                  </a:lnTo>
                  <a:lnTo>
                    <a:pt x="2151761" y="92583"/>
                  </a:lnTo>
                  <a:lnTo>
                    <a:pt x="2151634" y="94234"/>
                  </a:lnTo>
                  <a:lnTo>
                    <a:pt x="2217293" y="236728"/>
                  </a:lnTo>
                  <a:lnTo>
                    <a:pt x="2218690" y="237998"/>
                  </a:lnTo>
                  <a:lnTo>
                    <a:pt x="2219452" y="238252"/>
                  </a:lnTo>
                  <a:lnTo>
                    <a:pt x="2221103" y="237744"/>
                  </a:lnTo>
                  <a:lnTo>
                    <a:pt x="2235835" y="218440"/>
                  </a:lnTo>
                  <a:lnTo>
                    <a:pt x="2235835" y="217297"/>
                  </a:lnTo>
                  <a:lnTo>
                    <a:pt x="2235327" y="215265"/>
                  </a:lnTo>
                  <a:lnTo>
                    <a:pt x="2180463" y="101346"/>
                  </a:lnTo>
                  <a:lnTo>
                    <a:pt x="2304669" y="128524"/>
                  </a:lnTo>
                  <a:lnTo>
                    <a:pt x="2322703" y="110109"/>
                  </a:lnTo>
                  <a:lnTo>
                    <a:pt x="2322830" y="108204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803397" y="4278630"/>
              <a:ext cx="215265" cy="215265"/>
            </a:xfrm>
            <a:custGeom>
              <a:avLst/>
              <a:gdLst/>
              <a:ahLst/>
              <a:cxnLst/>
              <a:rect l="l" t="t" r="r" b="b"/>
              <a:pathLst>
                <a:path w="215264" h="215264">
                  <a:moveTo>
                    <a:pt x="0" y="214884"/>
                  </a:moveTo>
                  <a:lnTo>
                    <a:pt x="214884" y="214884"/>
                  </a:lnTo>
                  <a:lnTo>
                    <a:pt x="214884" y="0"/>
                  </a:lnTo>
                  <a:lnTo>
                    <a:pt x="0" y="0"/>
                  </a:lnTo>
                  <a:lnTo>
                    <a:pt x="0" y="214884"/>
                  </a:lnTo>
                  <a:close/>
                </a:path>
              </a:pathLst>
            </a:custGeom>
            <a:ln w="1905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2">
            <a:extLst>
              <a:ext uri="{FF2B5EF4-FFF2-40B4-BE49-F238E27FC236}">
                <a16:creationId xmlns:a16="http://schemas.microsoft.com/office/drawing/2014/main" id="{E093B433-41D2-8C8B-11E0-B1977849D1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4861" y="1863986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halkboard SE" panose="03050602040202020205" pitchFamily="66" charset="77"/>
              </a:rPr>
              <a:t>Special</a:t>
            </a:r>
            <a:r>
              <a:rPr spc="200" dirty="0">
                <a:latin typeface="Chalkboard SE" panose="03050602040202020205" pitchFamily="66" charset="77"/>
              </a:rPr>
              <a:t> </a:t>
            </a:r>
            <a:r>
              <a:rPr spc="-85" dirty="0">
                <a:latin typeface="Chalkboard SE" panose="03050602040202020205" pitchFamily="66" charset="77"/>
              </a:rPr>
              <a:t>Types</a:t>
            </a:r>
          </a:p>
        </p:txBody>
      </p:sp>
      <p:pic>
        <p:nvPicPr>
          <p:cNvPr id="42" name="Picture 41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77010A7D-D70B-801A-4219-7636FDEE94E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34236" y="4938471"/>
            <a:ext cx="11207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30" dirty="0">
                <a:solidFill>
                  <a:srgbClr val="843B0C"/>
                </a:solidFill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60347" y="3755135"/>
            <a:ext cx="1117600" cy="1118870"/>
            <a:chOff x="1260347" y="3755135"/>
            <a:chExt cx="1117600" cy="1118870"/>
          </a:xfrm>
        </p:grpSpPr>
        <p:sp>
          <p:nvSpPr>
            <p:cNvPr id="5" name="object 5"/>
            <p:cNvSpPr/>
            <p:nvPr/>
          </p:nvSpPr>
          <p:spPr>
            <a:xfrm>
              <a:off x="1279397" y="3774185"/>
              <a:ext cx="1079500" cy="1080770"/>
            </a:xfrm>
            <a:custGeom>
              <a:avLst/>
              <a:gdLst/>
              <a:ahLst/>
              <a:cxnLst/>
              <a:rect l="l" t="t" r="r" b="b"/>
              <a:pathLst>
                <a:path w="1079500" h="1080770">
                  <a:moveTo>
                    <a:pt x="1078992" y="0"/>
                  </a:moveTo>
                  <a:lnTo>
                    <a:pt x="0" y="0"/>
                  </a:lnTo>
                  <a:lnTo>
                    <a:pt x="0" y="1080515"/>
                  </a:lnTo>
                  <a:lnTo>
                    <a:pt x="1078992" y="1080515"/>
                  </a:lnTo>
                  <a:lnTo>
                    <a:pt x="1078992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79397" y="3774185"/>
              <a:ext cx="1079500" cy="1080770"/>
            </a:xfrm>
            <a:custGeom>
              <a:avLst/>
              <a:gdLst/>
              <a:ahLst/>
              <a:cxnLst/>
              <a:rect l="l" t="t" r="r" b="b"/>
              <a:pathLst>
                <a:path w="1079500" h="1080770">
                  <a:moveTo>
                    <a:pt x="0" y="1080515"/>
                  </a:moveTo>
                  <a:lnTo>
                    <a:pt x="1078992" y="1080515"/>
                  </a:lnTo>
                  <a:lnTo>
                    <a:pt x="1078992" y="0"/>
                  </a:lnTo>
                  <a:lnTo>
                    <a:pt x="0" y="0"/>
                  </a:lnTo>
                  <a:lnTo>
                    <a:pt x="0" y="1080515"/>
                  </a:lnTo>
                  <a:close/>
                </a:path>
              </a:pathLst>
            </a:custGeom>
            <a:ln w="381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78635" y="3773423"/>
              <a:ext cx="1079500" cy="1091565"/>
            </a:xfrm>
            <a:custGeom>
              <a:avLst/>
              <a:gdLst/>
              <a:ahLst/>
              <a:cxnLst/>
              <a:rect l="l" t="t" r="r" b="b"/>
              <a:pathLst>
                <a:path w="1079500" h="1091564">
                  <a:moveTo>
                    <a:pt x="0" y="227075"/>
                  </a:moveTo>
                  <a:lnTo>
                    <a:pt x="214884" y="227075"/>
                  </a:lnTo>
                  <a:lnTo>
                    <a:pt x="214884" y="0"/>
                  </a:lnTo>
                  <a:lnTo>
                    <a:pt x="0" y="0"/>
                  </a:lnTo>
                  <a:lnTo>
                    <a:pt x="0" y="227075"/>
                  </a:lnTo>
                  <a:close/>
                </a:path>
                <a:path w="1079500" h="1091564">
                  <a:moveTo>
                    <a:pt x="864107" y="242315"/>
                  </a:moveTo>
                  <a:lnTo>
                    <a:pt x="1078991" y="242315"/>
                  </a:lnTo>
                  <a:lnTo>
                    <a:pt x="1078991" y="13715"/>
                  </a:lnTo>
                  <a:lnTo>
                    <a:pt x="864107" y="13715"/>
                  </a:lnTo>
                  <a:lnTo>
                    <a:pt x="864107" y="242315"/>
                  </a:lnTo>
                  <a:close/>
                </a:path>
                <a:path w="1079500" h="1091564">
                  <a:moveTo>
                    <a:pt x="0" y="1077468"/>
                  </a:moveTo>
                  <a:lnTo>
                    <a:pt x="214884" y="1077468"/>
                  </a:lnTo>
                  <a:lnTo>
                    <a:pt x="214884" y="850392"/>
                  </a:lnTo>
                  <a:lnTo>
                    <a:pt x="0" y="850392"/>
                  </a:lnTo>
                  <a:lnTo>
                    <a:pt x="0" y="1077468"/>
                  </a:lnTo>
                  <a:close/>
                </a:path>
                <a:path w="1079500" h="1091564">
                  <a:moveTo>
                    <a:pt x="864107" y="1091183"/>
                  </a:moveTo>
                  <a:lnTo>
                    <a:pt x="1078991" y="1091183"/>
                  </a:lnTo>
                  <a:lnTo>
                    <a:pt x="1078991" y="864107"/>
                  </a:lnTo>
                  <a:lnTo>
                    <a:pt x="864107" y="864107"/>
                  </a:lnTo>
                  <a:lnTo>
                    <a:pt x="864107" y="1091183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728342" y="3529329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33169" y="4608322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3016" y="4061295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80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42231" y="4050481"/>
            <a:ext cx="433705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9"/>
              </a:lnSpc>
            </a:pPr>
            <a:r>
              <a:rPr sz="2800" spc="-380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881115" y="1470660"/>
            <a:ext cx="1851660" cy="902335"/>
            <a:chOff x="5881115" y="1470660"/>
            <a:chExt cx="1851660" cy="902335"/>
          </a:xfrm>
        </p:grpSpPr>
        <p:sp>
          <p:nvSpPr>
            <p:cNvPr id="13" name="object 13"/>
            <p:cNvSpPr/>
            <p:nvPr/>
          </p:nvSpPr>
          <p:spPr>
            <a:xfrm>
              <a:off x="5900165" y="1489710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59" h="864235">
                  <a:moveTo>
                    <a:pt x="1813560" y="0"/>
                  </a:moveTo>
                  <a:lnTo>
                    <a:pt x="0" y="0"/>
                  </a:lnTo>
                  <a:lnTo>
                    <a:pt x="0" y="864108"/>
                  </a:lnTo>
                  <a:lnTo>
                    <a:pt x="1813560" y="864108"/>
                  </a:lnTo>
                  <a:lnTo>
                    <a:pt x="1813560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00165" y="1489710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59" h="864235">
                  <a:moveTo>
                    <a:pt x="0" y="864108"/>
                  </a:moveTo>
                  <a:lnTo>
                    <a:pt x="1813560" y="864108"/>
                  </a:lnTo>
                  <a:lnTo>
                    <a:pt x="1813560" y="0"/>
                  </a:lnTo>
                  <a:lnTo>
                    <a:pt x="0" y="0"/>
                  </a:lnTo>
                  <a:lnTo>
                    <a:pt x="0" y="864108"/>
                  </a:lnTo>
                  <a:close/>
                </a:path>
              </a:pathLst>
            </a:custGeom>
            <a:ln w="381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899403" y="1481328"/>
              <a:ext cx="1805939" cy="879475"/>
            </a:xfrm>
            <a:custGeom>
              <a:avLst/>
              <a:gdLst/>
              <a:ahLst/>
              <a:cxnLst/>
              <a:rect l="l" t="t" r="r" b="b"/>
              <a:pathLst>
                <a:path w="1805940" h="879475">
                  <a:moveTo>
                    <a:pt x="13716" y="227075"/>
                  </a:moveTo>
                  <a:lnTo>
                    <a:pt x="228600" y="227075"/>
                  </a:lnTo>
                  <a:lnTo>
                    <a:pt x="228600" y="0"/>
                  </a:lnTo>
                  <a:lnTo>
                    <a:pt x="13716" y="0"/>
                  </a:lnTo>
                  <a:lnTo>
                    <a:pt x="13716" y="227075"/>
                  </a:lnTo>
                  <a:close/>
                </a:path>
                <a:path w="1805940" h="879475">
                  <a:moveTo>
                    <a:pt x="1591055" y="239268"/>
                  </a:moveTo>
                  <a:lnTo>
                    <a:pt x="1805939" y="239268"/>
                  </a:lnTo>
                  <a:lnTo>
                    <a:pt x="1805939" y="12192"/>
                  </a:lnTo>
                  <a:lnTo>
                    <a:pt x="1591055" y="12192"/>
                  </a:lnTo>
                  <a:lnTo>
                    <a:pt x="1591055" y="239268"/>
                  </a:lnTo>
                  <a:close/>
                </a:path>
                <a:path w="1805940" h="879475">
                  <a:moveTo>
                    <a:pt x="0" y="879348"/>
                  </a:moveTo>
                  <a:lnTo>
                    <a:pt x="214884" y="879348"/>
                  </a:lnTo>
                  <a:lnTo>
                    <a:pt x="214884" y="650748"/>
                  </a:lnTo>
                  <a:lnTo>
                    <a:pt x="0" y="650748"/>
                  </a:lnTo>
                  <a:lnTo>
                    <a:pt x="0" y="879348"/>
                  </a:lnTo>
                  <a:close/>
                </a:path>
                <a:path w="1805940" h="879475">
                  <a:moveTo>
                    <a:pt x="1591055" y="879348"/>
                  </a:moveTo>
                  <a:lnTo>
                    <a:pt x="1805939" y="879348"/>
                  </a:lnTo>
                  <a:lnTo>
                    <a:pt x="1805939" y="650748"/>
                  </a:lnTo>
                  <a:lnTo>
                    <a:pt x="1591055" y="650748"/>
                  </a:lnTo>
                  <a:lnTo>
                    <a:pt x="1591055" y="879348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724015" y="1258899"/>
            <a:ext cx="1962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24015" y="2099563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82514" y="1791043"/>
            <a:ext cx="433070" cy="356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92391" y="1780375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27496" y="2404618"/>
            <a:ext cx="15100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00" dirty="0">
                <a:solidFill>
                  <a:srgbClr val="7E5F00"/>
                </a:solidFill>
                <a:latin typeface="Arial"/>
                <a:cs typeface="Arial"/>
              </a:rPr>
              <a:t>rectangle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8767571" y="1187196"/>
            <a:ext cx="1531620" cy="1307465"/>
            <a:chOff x="8767571" y="1187196"/>
            <a:chExt cx="1531620" cy="1307465"/>
          </a:xfrm>
        </p:grpSpPr>
        <p:sp>
          <p:nvSpPr>
            <p:cNvPr id="22" name="object 22"/>
            <p:cNvSpPr/>
            <p:nvPr/>
          </p:nvSpPr>
          <p:spPr>
            <a:xfrm>
              <a:off x="8786621" y="1294638"/>
              <a:ext cx="1493520" cy="1080770"/>
            </a:xfrm>
            <a:custGeom>
              <a:avLst/>
              <a:gdLst/>
              <a:ahLst/>
              <a:cxnLst/>
              <a:rect l="l" t="t" r="r" b="b"/>
              <a:pathLst>
                <a:path w="1493520" h="1080770">
                  <a:moveTo>
                    <a:pt x="1493520" y="0"/>
                  </a:moveTo>
                  <a:lnTo>
                    <a:pt x="270128" y="0"/>
                  </a:lnTo>
                  <a:lnTo>
                    <a:pt x="0" y="1080515"/>
                  </a:lnTo>
                  <a:lnTo>
                    <a:pt x="1223391" y="1080515"/>
                  </a:lnTo>
                  <a:lnTo>
                    <a:pt x="1493520" y="0"/>
                  </a:lnTo>
                  <a:close/>
                </a:path>
              </a:pathLst>
            </a:custGeom>
            <a:solidFill>
              <a:srgbClr val="D4B8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786621" y="1206246"/>
              <a:ext cx="1493520" cy="1269365"/>
            </a:xfrm>
            <a:custGeom>
              <a:avLst/>
              <a:gdLst/>
              <a:ahLst/>
              <a:cxnLst/>
              <a:rect l="l" t="t" r="r" b="b"/>
              <a:pathLst>
                <a:path w="1493520" h="1269364">
                  <a:moveTo>
                    <a:pt x="0" y="1168907"/>
                  </a:moveTo>
                  <a:lnTo>
                    <a:pt x="270128" y="88391"/>
                  </a:lnTo>
                  <a:lnTo>
                    <a:pt x="1493520" y="88391"/>
                  </a:lnTo>
                  <a:lnTo>
                    <a:pt x="1223391" y="1168907"/>
                  </a:lnTo>
                  <a:lnTo>
                    <a:pt x="0" y="1168907"/>
                  </a:lnTo>
                  <a:close/>
                </a:path>
                <a:path w="1493520" h="1269364">
                  <a:moveTo>
                    <a:pt x="859281" y="0"/>
                  </a:moveTo>
                  <a:lnTo>
                    <a:pt x="824483" y="202311"/>
                  </a:lnTo>
                </a:path>
                <a:path w="1493520" h="1269364">
                  <a:moveTo>
                    <a:pt x="676401" y="1066800"/>
                  </a:moveTo>
                  <a:lnTo>
                    <a:pt x="641603" y="1269111"/>
                  </a:lnTo>
                </a:path>
                <a:path w="1493520" h="1269364">
                  <a:moveTo>
                    <a:pt x="1280159" y="595883"/>
                  </a:moveTo>
                  <a:lnTo>
                    <a:pt x="1479423" y="595883"/>
                  </a:lnTo>
                </a:path>
                <a:path w="1493520" h="1269364">
                  <a:moveTo>
                    <a:pt x="35051" y="595883"/>
                  </a:moveTo>
                  <a:lnTo>
                    <a:pt x="234314" y="595883"/>
                  </a:lnTo>
                </a:path>
              </a:pathLst>
            </a:custGeom>
            <a:ln w="3810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8705850" y="2455621"/>
            <a:ext cx="14541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70" dirty="0">
                <a:solidFill>
                  <a:srgbClr val="6F2F9F"/>
                </a:solidFill>
                <a:latin typeface="Arial"/>
                <a:cs typeface="Arial"/>
              </a:rPr>
              <a:t>rhombus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54121" y="3506495"/>
            <a:ext cx="6187440" cy="194627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527685" algn="l"/>
              </a:tabLst>
            </a:pPr>
            <a:r>
              <a:rPr sz="2800" spc="-95" dirty="0">
                <a:latin typeface="Chalkboard SE" panose="03050602040202020205" pitchFamily="66" charset="77"/>
                <a:cs typeface="Verdana"/>
              </a:rPr>
              <a:t>All</a:t>
            </a:r>
            <a:r>
              <a:rPr sz="28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-85" dirty="0">
                <a:latin typeface="Chalkboard SE" panose="03050602040202020205" pitchFamily="66" charset="77"/>
                <a:cs typeface="Verdana"/>
              </a:rPr>
              <a:t>properties</a:t>
            </a:r>
            <a:r>
              <a:rPr sz="2800" spc="-17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800" spc="-204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215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800" spc="-204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-20" dirty="0">
                <a:latin typeface="Chalkboard SE" panose="03050602040202020205" pitchFamily="66" charset="77"/>
                <a:cs typeface="Verdana"/>
              </a:rPr>
              <a:t>parallelogram.</a:t>
            </a:r>
            <a:endParaRPr sz="2800" dirty="0">
              <a:latin typeface="Chalkboard SE" panose="03050602040202020205" pitchFamily="66" charset="77"/>
              <a:cs typeface="Verdana"/>
            </a:endParaRPr>
          </a:p>
          <a:p>
            <a:pPr marL="527685" indent="-514984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</a:tabLst>
            </a:pPr>
            <a:r>
              <a:rPr sz="2800" spc="-95" dirty="0">
                <a:latin typeface="Chalkboard SE" panose="03050602040202020205" pitchFamily="66" charset="77"/>
                <a:cs typeface="Verdana"/>
              </a:rPr>
              <a:t>All</a:t>
            </a:r>
            <a:r>
              <a:rPr sz="28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-85" dirty="0">
                <a:latin typeface="Chalkboard SE" panose="03050602040202020205" pitchFamily="66" charset="77"/>
                <a:cs typeface="Verdana"/>
              </a:rPr>
              <a:t>properties</a:t>
            </a:r>
            <a:r>
              <a:rPr sz="2800" spc="-17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800" spc="-204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215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800" spc="-204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-10" dirty="0">
                <a:latin typeface="Chalkboard SE" panose="03050602040202020205" pitchFamily="66" charset="77"/>
                <a:cs typeface="Verdana"/>
              </a:rPr>
              <a:t>rectangle.</a:t>
            </a:r>
            <a:endParaRPr sz="2800" dirty="0">
              <a:latin typeface="Chalkboard SE" panose="03050602040202020205" pitchFamily="66" charset="77"/>
              <a:cs typeface="Verdana"/>
            </a:endParaRPr>
          </a:p>
          <a:p>
            <a:pPr marL="527685" indent="-514984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</a:tabLst>
            </a:pPr>
            <a:r>
              <a:rPr sz="2800" spc="-95" dirty="0">
                <a:latin typeface="Chalkboard SE" panose="03050602040202020205" pitchFamily="66" charset="77"/>
                <a:cs typeface="Verdana"/>
              </a:rPr>
              <a:t>All</a:t>
            </a:r>
            <a:r>
              <a:rPr sz="28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-85" dirty="0">
                <a:latin typeface="Chalkboard SE" panose="03050602040202020205" pitchFamily="66" charset="77"/>
                <a:cs typeface="Verdana"/>
              </a:rPr>
              <a:t>properties</a:t>
            </a:r>
            <a:r>
              <a:rPr sz="2800" spc="-18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8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215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8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800" spc="-10" dirty="0">
                <a:latin typeface="Chalkboard SE" panose="03050602040202020205" pitchFamily="66" charset="77"/>
                <a:cs typeface="Verdana"/>
              </a:rPr>
              <a:t>rhombus.</a:t>
            </a:r>
            <a:endParaRPr sz="2800" dirty="0">
              <a:latin typeface="Chalkboard SE" panose="03050602040202020205" pitchFamily="66" charset="77"/>
              <a:cs typeface="Verdana"/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DF352649-E63A-C826-C071-C4C499E0F9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9696" y="1888133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halkboard SE" panose="03050602040202020205" pitchFamily="66" charset="77"/>
              </a:rPr>
              <a:t>Special</a:t>
            </a:r>
            <a:r>
              <a:rPr spc="200" dirty="0">
                <a:latin typeface="Chalkboard SE" panose="03050602040202020205" pitchFamily="66" charset="77"/>
              </a:rPr>
              <a:t> </a:t>
            </a:r>
            <a:r>
              <a:rPr spc="-85" dirty="0">
                <a:latin typeface="Chalkboard SE" panose="03050602040202020205" pitchFamily="66" charset="77"/>
              </a:rPr>
              <a:t>Types</a:t>
            </a:r>
          </a:p>
        </p:txBody>
      </p:sp>
      <p:pic>
        <p:nvPicPr>
          <p:cNvPr id="29" name="Picture 28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22986C31-2A37-743A-C9A6-22BF5E42DAE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1958" y="2192337"/>
            <a:ext cx="6954118" cy="2135841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12700" marR="5080" indent="441959" algn="ctr">
              <a:lnSpc>
                <a:spcPts val="7780"/>
              </a:lnSpc>
              <a:spcBef>
                <a:spcPts val="1055"/>
              </a:spcBef>
            </a:pPr>
            <a:r>
              <a:rPr sz="7200" b="1" spc="120" dirty="0">
                <a:latin typeface="Chalkboard SE" panose="03050602040202020205" pitchFamily="66" charset="77"/>
              </a:rPr>
              <a:t>Properties</a:t>
            </a:r>
            <a:r>
              <a:rPr sz="7200" b="1" spc="-65" dirty="0">
                <a:latin typeface="Chalkboard SE" panose="03050602040202020205" pitchFamily="66" charset="77"/>
              </a:rPr>
              <a:t> </a:t>
            </a:r>
            <a:r>
              <a:rPr sz="7200" b="1" spc="-25" dirty="0">
                <a:latin typeface="Chalkboard SE" panose="03050602040202020205" pitchFamily="66" charset="77"/>
              </a:rPr>
              <a:t>of </a:t>
            </a:r>
            <a:r>
              <a:rPr sz="7200" b="1" spc="125" dirty="0">
                <a:latin typeface="Chalkboard SE" panose="03050602040202020205" pitchFamily="66" charset="77"/>
              </a:rPr>
              <a:t>Parallelograms</a:t>
            </a:r>
            <a:endParaRPr sz="7200" b="1" dirty="0">
              <a:latin typeface="Chalkboard SE" panose="03050602040202020205" pitchFamily="66" charset="77"/>
            </a:endParaRPr>
          </a:p>
        </p:txBody>
      </p:sp>
      <p:pic>
        <p:nvPicPr>
          <p:cNvPr id="3" name="Picture 2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70CA99E5-0D9F-4504-0FAA-596AAEC21FB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3299" y="1228511"/>
            <a:ext cx="8945121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75" dirty="0">
                <a:latin typeface="Chalkboard SE" panose="03050602040202020205" pitchFamily="66" charset="77"/>
              </a:rPr>
              <a:t>Properties</a:t>
            </a:r>
            <a:r>
              <a:rPr sz="4400" spc="-75" dirty="0">
                <a:latin typeface="Chalkboard SE" panose="03050602040202020205" pitchFamily="66" charset="77"/>
              </a:rPr>
              <a:t> </a:t>
            </a:r>
            <a:r>
              <a:rPr sz="4400" dirty="0">
                <a:latin typeface="Chalkboard SE" panose="03050602040202020205" pitchFamily="66" charset="77"/>
              </a:rPr>
              <a:t>of</a:t>
            </a:r>
            <a:r>
              <a:rPr sz="4400" spc="-70" dirty="0">
                <a:latin typeface="Chalkboard SE" panose="03050602040202020205" pitchFamily="66" charset="77"/>
              </a:rPr>
              <a:t> </a:t>
            </a:r>
            <a:r>
              <a:rPr sz="4400" spc="65" dirty="0">
                <a:latin typeface="Chalkboard SE" panose="03050602040202020205" pitchFamily="66" charset="77"/>
              </a:rPr>
              <a:t>Parallelograms</a:t>
            </a:r>
            <a:endParaRPr sz="4400" dirty="0">
              <a:latin typeface="Chalkboard SE" panose="03050602040202020205" pitchFamily="66" charset="77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00327" y="2886455"/>
            <a:ext cx="2228215" cy="1015365"/>
            <a:chOff x="1100327" y="2886455"/>
            <a:chExt cx="2228215" cy="1015365"/>
          </a:xfrm>
        </p:grpSpPr>
        <p:sp>
          <p:nvSpPr>
            <p:cNvPr id="4" name="object 4"/>
            <p:cNvSpPr/>
            <p:nvPr/>
          </p:nvSpPr>
          <p:spPr>
            <a:xfrm>
              <a:off x="1119377" y="2905505"/>
              <a:ext cx="2190115" cy="977265"/>
            </a:xfrm>
            <a:custGeom>
              <a:avLst/>
              <a:gdLst/>
              <a:ahLst/>
              <a:cxnLst/>
              <a:rect l="l" t="t" r="r" b="b"/>
              <a:pathLst>
                <a:path w="2190115" h="977264">
                  <a:moveTo>
                    <a:pt x="2189988" y="0"/>
                  </a:moveTo>
                  <a:lnTo>
                    <a:pt x="244221" y="0"/>
                  </a:lnTo>
                  <a:lnTo>
                    <a:pt x="0" y="976884"/>
                  </a:lnTo>
                  <a:lnTo>
                    <a:pt x="1945766" y="976884"/>
                  </a:lnTo>
                  <a:lnTo>
                    <a:pt x="2189988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19377" y="2905505"/>
              <a:ext cx="2190115" cy="977265"/>
            </a:xfrm>
            <a:custGeom>
              <a:avLst/>
              <a:gdLst/>
              <a:ahLst/>
              <a:cxnLst/>
              <a:rect l="l" t="t" r="r" b="b"/>
              <a:pathLst>
                <a:path w="2190115" h="977264">
                  <a:moveTo>
                    <a:pt x="0" y="976884"/>
                  </a:moveTo>
                  <a:lnTo>
                    <a:pt x="244221" y="0"/>
                  </a:lnTo>
                  <a:lnTo>
                    <a:pt x="2189988" y="0"/>
                  </a:lnTo>
                  <a:lnTo>
                    <a:pt x="1945766" y="976884"/>
                  </a:lnTo>
                  <a:lnTo>
                    <a:pt x="0" y="976884"/>
                  </a:lnTo>
                  <a:close/>
                </a:path>
              </a:pathLst>
            </a:custGeom>
            <a:ln w="38099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53157" y="2661285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385622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65857" y="3638803"/>
            <a:ext cx="1701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385622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140358" y="3247008"/>
            <a:ext cx="2145030" cy="287655"/>
            <a:chOff x="1140358" y="3247008"/>
            <a:chExt cx="2145030" cy="28765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80003" y="3247008"/>
              <a:ext cx="204978" cy="27419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0358" y="3260470"/>
              <a:ext cx="204952" cy="274192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049426" y="3941826"/>
            <a:ext cx="218948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200" b="1" spc="-305" dirty="0">
                <a:solidFill>
                  <a:srgbClr val="385622"/>
                </a:solidFill>
                <a:latin typeface="Arial"/>
                <a:cs typeface="Arial"/>
              </a:rPr>
              <a:t>parallelogram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72002" y="1938416"/>
            <a:ext cx="7787005" cy="965835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160"/>
              </a:spcBef>
              <a:buAutoNum type="arabicPeriod"/>
              <a:tabLst>
                <a:tab pos="469900" algn="l"/>
              </a:tabLst>
            </a:pPr>
            <a:r>
              <a:rPr sz="2200" spc="-10" dirty="0">
                <a:latin typeface="Chalkboard SE" panose="03050602040202020205" pitchFamily="66" charset="77"/>
                <a:cs typeface="Verdana"/>
              </a:rPr>
              <a:t>Opposite</a:t>
            </a:r>
            <a:r>
              <a:rPr sz="2200" spc="-16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110" dirty="0">
                <a:latin typeface="Chalkboard SE" panose="03050602040202020205" pitchFamily="66" charset="77"/>
                <a:cs typeface="Verdana"/>
              </a:rPr>
              <a:t>sides</a:t>
            </a:r>
            <a:r>
              <a:rPr sz="2200" spc="-14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200" spc="-14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170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200" spc="-13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30" dirty="0">
                <a:latin typeface="Chalkboard SE" panose="03050602040202020205" pitchFamily="66" charset="77"/>
                <a:cs typeface="Verdana"/>
              </a:rPr>
              <a:t>parallelogram</a:t>
            </a:r>
            <a:r>
              <a:rPr sz="2200" spc="-15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are</a:t>
            </a:r>
            <a:r>
              <a:rPr sz="2200" spc="-13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parallel.</a:t>
            </a:r>
            <a:endParaRPr sz="2200" dirty="0">
              <a:latin typeface="Chalkboard SE" panose="03050602040202020205" pitchFamily="66" charset="77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1060"/>
              </a:spcBef>
              <a:buAutoNum type="arabicPeriod"/>
              <a:tabLst>
                <a:tab pos="469900" algn="l"/>
                <a:tab pos="1261110" algn="l"/>
                <a:tab pos="2769870" algn="l"/>
                <a:tab pos="3982720" algn="l"/>
                <a:tab pos="4574540" algn="l"/>
                <a:tab pos="5086350" algn="l"/>
                <a:tab pos="7317740" algn="l"/>
              </a:tabLst>
            </a:pPr>
            <a:r>
              <a:rPr sz="2200" spc="-25" dirty="0">
                <a:latin typeface="Chalkboard SE" panose="03050602040202020205" pitchFamily="66" charset="77"/>
                <a:cs typeface="Verdana"/>
              </a:rPr>
              <a:t>The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opposite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angles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25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120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parallelogram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25" dirty="0">
                <a:latin typeface="Chalkboard SE" panose="03050602040202020205" pitchFamily="66" charset="77"/>
                <a:cs typeface="Verdana"/>
              </a:rPr>
              <a:t>are</a:t>
            </a:r>
            <a:endParaRPr sz="2200" dirty="0">
              <a:latin typeface="Chalkboard SE" panose="03050602040202020205" pitchFamily="66" charset="77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72002" y="2878804"/>
            <a:ext cx="7787640" cy="3311525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150"/>
              </a:spcBef>
            </a:pPr>
            <a:r>
              <a:rPr sz="2200" spc="-10" dirty="0">
                <a:latin typeface="Chalkboard SE" panose="03050602040202020205" pitchFamily="66" charset="77"/>
                <a:cs typeface="Verdana"/>
              </a:rPr>
              <a:t>congruent.</a:t>
            </a:r>
            <a:endParaRPr sz="2200">
              <a:latin typeface="Chalkboard SE" panose="03050602040202020205" pitchFamily="66" charset="77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1060"/>
              </a:spcBef>
              <a:buAutoNum type="arabicPeriod" startAt="3"/>
              <a:tabLst>
                <a:tab pos="469900" algn="l"/>
              </a:tabLst>
            </a:pPr>
            <a:r>
              <a:rPr sz="2200" spc="-135" dirty="0">
                <a:latin typeface="Chalkboard SE" panose="03050602040202020205" pitchFamily="66" charset="77"/>
                <a:cs typeface="Verdana"/>
              </a:rPr>
              <a:t>The</a:t>
            </a:r>
            <a:r>
              <a:rPr sz="2200" spc="-13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20" dirty="0">
                <a:latin typeface="Chalkboard SE" panose="03050602040202020205" pitchFamily="66" charset="77"/>
                <a:cs typeface="Verdana"/>
              </a:rPr>
              <a:t>opposite</a:t>
            </a:r>
            <a:r>
              <a:rPr sz="2200" spc="-16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110" dirty="0">
                <a:latin typeface="Chalkboard SE" panose="03050602040202020205" pitchFamily="66" charset="77"/>
                <a:cs typeface="Verdana"/>
              </a:rPr>
              <a:t>sides</a:t>
            </a:r>
            <a:r>
              <a:rPr sz="2200" spc="-14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200" spc="-14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170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200" spc="-13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30" dirty="0">
                <a:latin typeface="Chalkboard SE" panose="03050602040202020205" pitchFamily="66" charset="77"/>
                <a:cs typeface="Verdana"/>
              </a:rPr>
              <a:t>parallelogram</a:t>
            </a:r>
            <a:r>
              <a:rPr sz="2200" spc="-15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are</a:t>
            </a:r>
            <a:r>
              <a:rPr sz="2200" spc="-13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congruent.</a:t>
            </a:r>
            <a:endParaRPr sz="2200">
              <a:latin typeface="Chalkboard SE" panose="03050602040202020205" pitchFamily="66" charset="77"/>
              <a:cs typeface="Verdana"/>
            </a:endParaRPr>
          </a:p>
          <a:p>
            <a:pPr marL="469900" marR="6985" indent="-457834">
              <a:lnSpc>
                <a:spcPct val="140000"/>
              </a:lnSpc>
              <a:buAutoNum type="arabicPeriod" startAt="3"/>
              <a:tabLst>
                <a:tab pos="469900" algn="l"/>
                <a:tab pos="1181735" algn="l"/>
                <a:tab pos="3086735" algn="l"/>
                <a:tab pos="4220845" algn="l"/>
                <a:tab pos="4732655" algn="l"/>
                <a:tab pos="5163820" algn="l"/>
                <a:tab pos="7316470" algn="l"/>
              </a:tabLst>
            </a:pPr>
            <a:r>
              <a:rPr sz="2200" spc="-25" dirty="0">
                <a:latin typeface="Chalkboard SE" panose="03050602040202020205" pitchFamily="66" charset="77"/>
                <a:cs typeface="Verdana"/>
              </a:rPr>
              <a:t>The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consecutive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angles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25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120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parallelogram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25" dirty="0">
                <a:latin typeface="Chalkboard SE" panose="03050602040202020205" pitchFamily="66" charset="77"/>
                <a:cs typeface="Verdana"/>
              </a:rPr>
              <a:t>are 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supplementary.</a:t>
            </a:r>
            <a:endParaRPr sz="2200">
              <a:latin typeface="Chalkboard SE" panose="03050602040202020205" pitchFamily="66" charset="77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1055"/>
              </a:spcBef>
              <a:buAutoNum type="arabicPeriod" startAt="3"/>
              <a:tabLst>
                <a:tab pos="469900" algn="l"/>
              </a:tabLst>
            </a:pPr>
            <a:r>
              <a:rPr sz="2200" spc="-135" dirty="0">
                <a:latin typeface="Chalkboard SE" panose="03050602040202020205" pitchFamily="66" charset="77"/>
                <a:cs typeface="Verdana"/>
              </a:rPr>
              <a:t>The 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diagonals</a:t>
            </a:r>
            <a:r>
              <a:rPr sz="2200" spc="-16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200" spc="-12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170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200" spc="-14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30" dirty="0">
                <a:latin typeface="Chalkboard SE" panose="03050602040202020205" pitchFamily="66" charset="77"/>
                <a:cs typeface="Verdana"/>
              </a:rPr>
              <a:t>parallelogram</a:t>
            </a:r>
            <a:r>
              <a:rPr sz="2200" spc="-15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20" dirty="0">
                <a:latin typeface="Chalkboard SE" panose="03050602040202020205" pitchFamily="66" charset="77"/>
                <a:cs typeface="Verdana"/>
              </a:rPr>
              <a:t>bisect</a:t>
            </a:r>
            <a:r>
              <a:rPr sz="2200" spc="-14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114" dirty="0">
                <a:latin typeface="Chalkboard SE" panose="03050602040202020205" pitchFamily="66" charset="77"/>
                <a:cs typeface="Verdana"/>
              </a:rPr>
              <a:t>each</a:t>
            </a:r>
            <a:r>
              <a:rPr sz="2200" spc="-13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other.</a:t>
            </a:r>
            <a:endParaRPr sz="2200">
              <a:latin typeface="Chalkboard SE" panose="03050602040202020205" pitchFamily="66" charset="77"/>
              <a:cs typeface="Verdana"/>
            </a:endParaRPr>
          </a:p>
          <a:p>
            <a:pPr marL="469900" marR="5080" indent="-457834">
              <a:lnSpc>
                <a:spcPct val="140000"/>
              </a:lnSpc>
              <a:spcBef>
                <a:spcPts val="5"/>
              </a:spcBef>
              <a:buAutoNum type="arabicPeriod" startAt="3"/>
              <a:tabLst>
                <a:tab pos="469900" algn="l"/>
                <a:tab pos="1383030" algn="l"/>
                <a:tab pos="2832100" algn="l"/>
                <a:tab pos="3993515" algn="l"/>
                <a:tab pos="4406900" algn="l"/>
                <a:tab pos="6537325" algn="l"/>
                <a:tab pos="7266305" algn="l"/>
              </a:tabLst>
            </a:pPr>
            <a:r>
              <a:rPr sz="2200" spc="-20" dirty="0">
                <a:latin typeface="Chalkboard SE" panose="03050602040202020205" pitchFamily="66" charset="77"/>
                <a:cs typeface="Verdana"/>
              </a:rPr>
              <a:t>Each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diagonal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divides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120" dirty="0">
                <a:latin typeface="Chalkboard SE" panose="03050602040202020205" pitchFamily="66" charset="77"/>
                <a:cs typeface="Verdana"/>
              </a:rPr>
              <a:t>a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parallelogram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20" dirty="0">
                <a:latin typeface="Chalkboard SE" panose="03050602040202020205" pitchFamily="66" charset="77"/>
                <a:cs typeface="Verdana"/>
              </a:rPr>
              <a:t>into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200" spc="-25" dirty="0">
                <a:latin typeface="Chalkboard SE" panose="03050602040202020205" pitchFamily="66" charset="77"/>
                <a:cs typeface="Verdana"/>
              </a:rPr>
              <a:t>two </a:t>
            </a:r>
            <a:r>
              <a:rPr sz="2200" dirty="0">
                <a:latin typeface="Chalkboard SE" panose="03050602040202020205" pitchFamily="66" charset="77"/>
                <a:cs typeface="Verdana"/>
              </a:rPr>
              <a:t>congruent</a:t>
            </a:r>
            <a:r>
              <a:rPr sz="2200" spc="-16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200" spc="-10" dirty="0">
                <a:latin typeface="Chalkboard SE" panose="03050602040202020205" pitchFamily="66" charset="77"/>
                <a:cs typeface="Verdana"/>
              </a:rPr>
              <a:t>triangles.</a:t>
            </a:r>
            <a:endParaRPr sz="2200">
              <a:latin typeface="Chalkboard SE" panose="03050602040202020205" pitchFamily="66" charset="77"/>
              <a:cs typeface="Verdana"/>
            </a:endParaRPr>
          </a:p>
        </p:txBody>
      </p:sp>
      <p:pic>
        <p:nvPicPr>
          <p:cNvPr id="14" name="Picture 13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AB96ECA7-CCAF-7C94-33C9-7F84A66C40D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98447" y="2671572"/>
            <a:ext cx="5584190" cy="2840990"/>
            <a:chOff x="1298447" y="2671572"/>
            <a:chExt cx="5584190" cy="2840990"/>
          </a:xfrm>
        </p:grpSpPr>
        <p:sp>
          <p:nvSpPr>
            <p:cNvPr id="3" name="object 3"/>
            <p:cNvSpPr/>
            <p:nvPr/>
          </p:nvSpPr>
          <p:spPr>
            <a:xfrm>
              <a:off x="1317497" y="2690622"/>
              <a:ext cx="5546090" cy="2802890"/>
            </a:xfrm>
            <a:custGeom>
              <a:avLst/>
              <a:gdLst/>
              <a:ahLst/>
              <a:cxnLst/>
              <a:rect l="l" t="t" r="r" b="b"/>
              <a:pathLst>
                <a:path w="5546090" h="2802890">
                  <a:moveTo>
                    <a:pt x="4845177" y="0"/>
                  </a:moveTo>
                  <a:lnTo>
                    <a:pt x="0" y="0"/>
                  </a:lnTo>
                  <a:lnTo>
                    <a:pt x="700659" y="2802636"/>
                  </a:lnTo>
                  <a:lnTo>
                    <a:pt x="5545835" y="2802636"/>
                  </a:lnTo>
                  <a:lnTo>
                    <a:pt x="4845177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17497" y="2690622"/>
              <a:ext cx="5546090" cy="2802890"/>
            </a:xfrm>
            <a:custGeom>
              <a:avLst/>
              <a:gdLst/>
              <a:ahLst/>
              <a:cxnLst/>
              <a:rect l="l" t="t" r="r" b="b"/>
              <a:pathLst>
                <a:path w="5546090" h="2802890">
                  <a:moveTo>
                    <a:pt x="0" y="0"/>
                  </a:moveTo>
                  <a:lnTo>
                    <a:pt x="700659" y="2802636"/>
                  </a:lnTo>
                  <a:lnTo>
                    <a:pt x="5545835" y="2802636"/>
                  </a:lnTo>
                  <a:lnTo>
                    <a:pt x="4845177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274314" y="2186762"/>
            <a:ext cx="89725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385622"/>
                </a:solidFill>
                <a:latin typeface="Calibri"/>
                <a:cs typeface="Calibri"/>
              </a:rPr>
              <a:t>&gt;</a:t>
            </a:r>
            <a:r>
              <a:rPr sz="5400" spc="26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5400" spc="-50" dirty="0">
                <a:solidFill>
                  <a:srgbClr val="385622"/>
                </a:solidFill>
                <a:latin typeface="Calibri"/>
                <a:cs typeface="Calibri"/>
              </a:rPr>
              <a:t>&gt;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03650" y="4990896"/>
            <a:ext cx="8972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385622"/>
                </a:solidFill>
                <a:latin typeface="Calibri"/>
                <a:cs typeface="Calibri"/>
              </a:rPr>
              <a:t>&gt;</a:t>
            </a:r>
            <a:r>
              <a:rPr sz="5400" spc="26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5400" spc="-50" dirty="0">
                <a:solidFill>
                  <a:srgbClr val="385622"/>
                </a:solidFill>
                <a:latin typeface="Calibri"/>
                <a:cs typeface="Calibri"/>
              </a:rPr>
              <a:t>&gt;</a:t>
            </a:r>
            <a:endParaRPr sz="54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32103" y="3757929"/>
            <a:ext cx="5844540" cy="1769745"/>
            <a:chOff x="832103" y="3757929"/>
            <a:chExt cx="5844540" cy="1769745"/>
          </a:xfrm>
        </p:grpSpPr>
        <p:sp>
          <p:nvSpPr>
            <p:cNvPr id="8" name="object 8"/>
            <p:cNvSpPr/>
            <p:nvPr/>
          </p:nvSpPr>
          <p:spPr>
            <a:xfrm>
              <a:off x="1496441" y="3757929"/>
              <a:ext cx="5180330" cy="315595"/>
            </a:xfrm>
            <a:custGeom>
              <a:avLst/>
              <a:gdLst/>
              <a:ahLst/>
              <a:cxnLst/>
              <a:rect l="l" t="t" r="r" b="b"/>
              <a:pathLst>
                <a:path w="5180330" h="315595">
                  <a:moveTo>
                    <a:pt x="313055" y="234442"/>
                  </a:moveTo>
                  <a:lnTo>
                    <a:pt x="115570" y="3175"/>
                  </a:lnTo>
                  <a:lnTo>
                    <a:pt x="104902" y="0"/>
                  </a:lnTo>
                  <a:lnTo>
                    <a:pt x="96139" y="762"/>
                  </a:lnTo>
                  <a:lnTo>
                    <a:pt x="1016" y="304419"/>
                  </a:lnTo>
                  <a:lnTo>
                    <a:pt x="254" y="307086"/>
                  </a:lnTo>
                  <a:lnTo>
                    <a:pt x="7112" y="315468"/>
                  </a:lnTo>
                  <a:lnTo>
                    <a:pt x="13716" y="314833"/>
                  </a:lnTo>
                  <a:lnTo>
                    <a:pt x="51181" y="301244"/>
                  </a:lnTo>
                  <a:lnTo>
                    <a:pt x="102235" y="58420"/>
                  </a:lnTo>
                  <a:lnTo>
                    <a:pt x="257683" y="242062"/>
                  </a:lnTo>
                  <a:lnTo>
                    <a:pt x="261112" y="245745"/>
                  </a:lnTo>
                  <a:lnTo>
                    <a:pt x="264414" y="248158"/>
                  </a:lnTo>
                  <a:lnTo>
                    <a:pt x="266573" y="248920"/>
                  </a:lnTo>
                  <a:lnTo>
                    <a:pt x="271399" y="249301"/>
                  </a:lnTo>
                  <a:lnTo>
                    <a:pt x="274574" y="249047"/>
                  </a:lnTo>
                  <a:lnTo>
                    <a:pt x="312674" y="235966"/>
                  </a:lnTo>
                  <a:lnTo>
                    <a:pt x="313055" y="234442"/>
                  </a:lnTo>
                  <a:close/>
                </a:path>
                <a:path w="5180330" h="315595">
                  <a:moveTo>
                    <a:pt x="5180076" y="234442"/>
                  </a:moveTo>
                  <a:lnTo>
                    <a:pt x="4982591" y="3175"/>
                  </a:lnTo>
                  <a:lnTo>
                    <a:pt x="4971923" y="0"/>
                  </a:lnTo>
                  <a:lnTo>
                    <a:pt x="4963160" y="762"/>
                  </a:lnTo>
                  <a:lnTo>
                    <a:pt x="4868037" y="304419"/>
                  </a:lnTo>
                  <a:lnTo>
                    <a:pt x="4867275" y="307086"/>
                  </a:lnTo>
                  <a:lnTo>
                    <a:pt x="4874133" y="315468"/>
                  </a:lnTo>
                  <a:lnTo>
                    <a:pt x="4880610" y="314833"/>
                  </a:lnTo>
                  <a:lnTo>
                    <a:pt x="4918202" y="301244"/>
                  </a:lnTo>
                  <a:lnTo>
                    <a:pt x="4969256" y="58420"/>
                  </a:lnTo>
                  <a:lnTo>
                    <a:pt x="5124704" y="242062"/>
                  </a:lnTo>
                  <a:lnTo>
                    <a:pt x="5128133" y="245745"/>
                  </a:lnTo>
                  <a:lnTo>
                    <a:pt x="5131435" y="248158"/>
                  </a:lnTo>
                  <a:lnTo>
                    <a:pt x="5133581" y="248920"/>
                  </a:lnTo>
                  <a:lnTo>
                    <a:pt x="5138407" y="249301"/>
                  </a:lnTo>
                  <a:lnTo>
                    <a:pt x="5141582" y="249047"/>
                  </a:lnTo>
                  <a:lnTo>
                    <a:pt x="5179695" y="235966"/>
                  </a:lnTo>
                  <a:lnTo>
                    <a:pt x="5180076" y="234442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51153" y="5493257"/>
              <a:ext cx="1484630" cy="15240"/>
            </a:xfrm>
            <a:custGeom>
              <a:avLst/>
              <a:gdLst/>
              <a:ahLst/>
              <a:cxnLst/>
              <a:rect l="l" t="t" r="r" b="b"/>
              <a:pathLst>
                <a:path w="1484630" h="15239">
                  <a:moveTo>
                    <a:pt x="1484248" y="0"/>
                  </a:moveTo>
                  <a:lnTo>
                    <a:pt x="0" y="14985"/>
                  </a:lnTo>
                </a:path>
              </a:pathLst>
            </a:custGeom>
            <a:ln w="38099">
              <a:solidFill>
                <a:srgbClr val="38562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32232" y="5152770"/>
              <a:ext cx="286385" cy="324485"/>
            </a:xfrm>
            <a:custGeom>
              <a:avLst/>
              <a:gdLst/>
              <a:ahLst/>
              <a:cxnLst/>
              <a:rect l="l" t="t" r="r" b="b"/>
              <a:pathLst>
                <a:path w="286385" h="324485">
                  <a:moveTo>
                    <a:pt x="285848" y="0"/>
                  </a:moveTo>
                  <a:lnTo>
                    <a:pt x="231074" y="18131"/>
                  </a:lnTo>
                  <a:lnTo>
                    <a:pt x="181158" y="40608"/>
                  </a:lnTo>
                  <a:lnTo>
                    <a:pt x="136483" y="66993"/>
                  </a:lnTo>
                  <a:lnTo>
                    <a:pt x="97433" y="96847"/>
                  </a:lnTo>
                  <a:lnTo>
                    <a:pt x="64392" y="129730"/>
                  </a:lnTo>
                  <a:lnTo>
                    <a:pt x="37744" y="165204"/>
                  </a:lnTo>
                  <a:lnTo>
                    <a:pt x="17873" y="202830"/>
                  </a:lnTo>
                  <a:lnTo>
                    <a:pt x="5164" y="242169"/>
                  </a:lnTo>
                  <a:lnTo>
                    <a:pt x="0" y="282782"/>
                  </a:lnTo>
                  <a:lnTo>
                    <a:pt x="2765" y="324230"/>
                  </a:lnTo>
                </a:path>
              </a:pathLst>
            </a:custGeom>
            <a:ln w="5714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85545" y="2377897"/>
            <a:ext cx="2559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solidFill>
                  <a:srgbClr val="385622"/>
                </a:solidFill>
                <a:latin typeface="Cambria Math"/>
                <a:cs typeface="Cambria Math"/>
              </a:rPr>
              <a:t>𝑳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28028" y="2377897"/>
            <a:ext cx="2032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solidFill>
                  <a:srgbClr val="385622"/>
                </a:solidFill>
                <a:latin typeface="Cambria Math"/>
                <a:cs typeface="Cambria Math"/>
              </a:rPr>
              <a:t>𝑰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07489" y="5569711"/>
            <a:ext cx="2927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solidFill>
                  <a:srgbClr val="385622"/>
                </a:solidFill>
                <a:latin typeface="Cambria Math"/>
                <a:cs typeface="Cambria Math"/>
              </a:rPr>
              <a:t>𝑬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67206" y="4872990"/>
            <a:ext cx="6661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5" dirty="0">
                <a:solidFill>
                  <a:srgbClr val="FF0000"/>
                </a:solidFill>
                <a:latin typeface="Cambria Math"/>
                <a:cs typeface="Cambria Math"/>
              </a:rPr>
              <a:t>𝟖𝟔°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72790" y="2016632"/>
            <a:ext cx="11817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0000"/>
                </a:solidFill>
                <a:latin typeface="Cambria Math"/>
                <a:cs typeface="Cambria Math"/>
              </a:rPr>
              <a:t>𝟐𝟎</a:t>
            </a:r>
            <a:r>
              <a:rPr sz="3200" spc="-1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mbria Math"/>
                <a:cs typeface="Cambria Math"/>
              </a:rPr>
              <a:t>𝒄𝒎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75424" y="1145993"/>
            <a:ext cx="7733030" cy="1079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75" dirty="0">
                <a:solidFill>
                  <a:srgbClr val="6FAC46"/>
                </a:solidFill>
                <a:latin typeface="Chalkboard SE" panose="03050602040202020205" pitchFamily="66" charset="77"/>
                <a:cs typeface="Tahoma"/>
              </a:rPr>
              <a:t>Properties</a:t>
            </a:r>
            <a:r>
              <a:rPr sz="4400" b="1" spc="-75" dirty="0">
                <a:solidFill>
                  <a:srgbClr val="6FAC46"/>
                </a:solidFill>
                <a:latin typeface="Chalkboard SE" panose="03050602040202020205" pitchFamily="66" charset="77"/>
                <a:cs typeface="Tahoma"/>
              </a:rPr>
              <a:t> </a:t>
            </a:r>
            <a:r>
              <a:rPr sz="4400" b="1" dirty="0">
                <a:solidFill>
                  <a:srgbClr val="6FAC46"/>
                </a:solidFill>
                <a:latin typeface="Chalkboard SE" panose="03050602040202020205" pitchFamily="66" charset="77"/>
                <a:cs typeface="Tahoma"/>
              </a:rPr>
              <a:t>of</a:t>
            </a:r>
            <a:r>
              <a:rPr sz="4400" b="1" spc="-70" dirty="0">
                <a:solidFill>
                  <a:srgbClr val="6FAC46"/>
                </a:solidFill>
                <a:latin typeface="Chalkboard SE" panose="03050602040202020205" pitchFamily="66" charset="77"/>
                <a:cs typeface="Tahoma"/>
              </a:rPr>
              <a:t> </a:t>
            </a:r>
            <a:r>
              <a:rPr sz="4400" b="1" spc="65" dirty="0">
                <a:solidFill>
                  <a:srgbClr val="6FAC46"/>
                </a:solidFill>
                <a:latin typeface="Chalkboard SE" panose="03050602040202020205" pitchFamily="66" charset="77"/>
                <a:cs typeface="Tahoma"/>
              </a:rPr>
              <a:t>Parallelograms</a:t>
            </a:r>
            <a:endParaRPr sz="4400" b="1" dirty="0">
              <a:latin typeface="Chalkboard SE" panose="03050602040202020205" pitchFamily="66" charset="77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10"/>
              </a:spcBef>
            </a:pPr>
            <a:r>
              <a:rPr sz="2500" b="1" spc="-10" dirty="0">
                <a:latin typeface="Chalkboard SE" panose="03050602040202020205" pitchFamily="66" charset="77"/>
                <a:cs typeface="Verdana"/>
              </a:rPr>
              <a:t>Find:</a:t>
            </a:r>
            <a:endParaRPr sz="2500" b="1" dirty="0">
              <a:latin typeface="Chalkboard SE" panose="03050602040202020205" pitchFamily="66" charset="77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49973" y="2200120"/>
            <a:ext cx="4126865" cy="388366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563370" indent="-457200">
              <a:lnSpc>
                <a:spcPct val="100000"/>
              </a:lnSpc>
              <a:spcBef>
                <a:spcPts val="725"/>
              </a:spcBef>
              <a:buSzPct val="104000"/>
              <a:buAutoNum type="alphaLcPeriod"/>
              <a:tabLst>
                <a:tab pos="1563370" algn="l"/>
                <a:tab pos="2934970" algn="l"/>
              </a:tabLst>
            </a:pPr>
            <a:r>
              <a:rPr sz="2500" spc="-25" dirty="0">
                <a:latin typeface="Chalkboard SE" panose="03050602040202020205" pitchFamily="66" charset="77"/>
                <a:cs typeface="Cambria Math"/>
              </a:rPr>
              <a:t>𝐿𝐸</a:t>
            </a:r>
            <a:r>
              <a:rPr sz="2500" dirty="0">
                <a:latin typeface="Chalkboard SE" panose="03050602040202020205" pitchFamily="66" charset="77"/>
                <a:cs typeface="Cambria Math"/>
              </a:rPr>
              <a:t>	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𝑳𝑬</a:t>
            </a:r>
            <a:r>
              <a:rPr sz="2500" spc="1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=</a:t>
            </a:r>
            <a:r>
              <a:rPr sz="2500" spc="13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spc="-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𝟏𝟕</a:t>
            </a:r>
            <a:endParaRPr sz="2500">
              <a:latin typeface="Chalkboard SE" panose="03050602040202020205" pitchFamily="66" charset="77"/>
              <a:cs typeface="Cambria Math"/>
            </a:endParaRPr>
          </a:p>
          <a:p>
            <a:pPr marL="1563370" indent="-457200">
              <a:lnSpc>
                <a:spcPct val="100000"/>
              </a:lnSpc>
              <a:spcBef>
                <a:spcPts val="785"/>
              </a:spcBef>
              <a:buSzPct val="104000"/>
              <a:buAutoNum type="alphaLcPeriod"/>
              <a:tabLst>
                <a:tab pos="1563370" algn="l"/>
              </a:tabLst>
            </a:pPr>
            <a:r>
              <a:rPr sz="2500" dirty="0">
                <a:latin typeface="Chalkboard SE" panose="03050602040202020205" pitchFamily="66" charset="77"/>
                <a:cs typeface="Cambria Math"/>
              </a:rPr>
              <a:t>𝐸𝐹</a:t>
            </a:r>
            <a:r>
              <a:rPr sz="2500" spc="-55" dirty="0"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𝑬𝑭</a:t>
            </a:r>
            <a:r>
              <a:rPr sz="2500" spc="13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=</a:t>
            </a:r>
            <a:r>
              <a:rPr sz="2500" spc="114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spc="-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𝟐𝟎</a:t>
            </a:r>
            <a:endParaRPr sz="2500">
              <a:latin typeface="Chalkboard SE" panose="03050602040202020205" pitchFamily="66" charset="77"/>
              <a:cs typeface="Cambria Math"/>
            </a:endParaRPr>
          </a:p>
          <a:p>
            <a:pPr marL="1563370" indent="-457200">
              <a:lnSpc>
                <a:spcPct val="100000"/>
              </a:lnSpc>
              <a:spcBef>
                <a:spcPts val="780"/>
              </a:spcBef>
              <a:buSzPct val="104000"/>
              <a:buAutoNum type="alphaLcPeriod"/>
              <a:tabLst>
                <a:tab pos="1563370" algn="l"/>
              </a:tabLst>
            </a:pPr>
            <a:r>
              <a:rPr sz="2500" spc="-10" dirty="0">
                <a:latin typeface="Chalkboard SE" panose="03050602040202020205" pitchFamily="66" charset="77"/>
                <a:cs typeface="Cambria Math"/>
              </a:rPr>
              <a:t>𝑚∠𝐿𝐸𝐹</a:t>
            </a:r>
            <a:endParaRPr sz="2500">
              <a:latin typeface="Chalkboard SE" panose="03050602040202020205" pitchFamily="66" charset="77"/>
              <a:cs typeface="Cambria Math"/>
            </a:endParaRPr>
          </a:p>
          <a:p>
            <a:pPr marL="158750">
              <a:lnSpc>
                <a:spcPct val="100000"/>
              </a:lnSpc>
              <a:spcBef>
                <a:spcPts val="180"/>
              </a:spcBef>
              <a:tabLst>
                <a:tab pos="2092325" algn="l"/>
              </a:tabLst>
            </a:pPr>
            <a:r>
              <a:rPr sz="4800" baseline="-434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𝟏𝟕</a:t>
            </a:r>
            <a:r>
              <a:rPr sz="4800" spc="-15" baseline="-434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4800" spc="-37" baseline="-434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𝒄𝒎</a:t>
            </a:r>
            <a:r>
              <a:rPr sz="4800" baseline="-434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	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𝒎∠𝑳𝑬𝑭</a:t>
            </a:r>
            <a:r>
              <a:rPr sz="2500" spc="11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=</a:t>
            </a:r>
            <a:r>
              <a:rPr sz="2500" spc="12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spc="-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𝟗𝟒°</a:t>
            </a:r>
            <a:endParaRPr sz="2500">
              <a:latin typeface="Chalkboard SE" panose="03050602040202020205" pitchFamily="66" charset="77"/>
              <a:cs typeface="Cambria Math"/>
            </a:endParaRPr>
          </a:p>
          <a:p>
            <a:pPr marL="1106170">
              <a:lnSpc>
                <a:spcPct val="100000"/>
              </a:lnSpc>
              <a:spcBef>
                <a:spcPts val="660"/>
              </a:spcBef>
            </a:pPr>
            <a:r>
              <a:rPr sz="2600" spc="-25" dirty="0">
                <a:latin typeface="Chalkboard SE" panose="03050602040202020205" pitchFamily="66" charset="77"/>
                <a:cs typeface="Cambria Math"/>
              </a:rPr>
              <a:t>a.</a:t>
            </a:r>
            <a:endParaRPr sz="2600">
              <a:latin typeface="Chalkboard SE" panose="03050602040202020205" pitchFamily="66" charset="77"/>
              <a:cs typeface="Cambria Math"/>
            </a:endParaRPr>
          </a:p>
          <a:p>
            <a:pPr marL="1106170">
              <a:lnSpc>
                <a:spcPct val="100000"/>
              </a:lnSpc>
              <a:spcBef>
                <a:spcPts val="780"/>
              </a:spcBef>
            </a:pPr>
            <a:r>
              <a:rPr sz="2600" spc="-25" dirty="0">
                <a:latin typeface="Chalkboard SE" panose="03050602040202020205" pitchFamily="66" charset="77"/>
                <a:cs typeface="Cambria Math"/>
              </a:rPr>
              <a:t>b.</a:t>
            </a:r>
            <a:endParaRPr sz="2600">
              <a:latin typeface="Chalkboard SE" panose="03050602040202020205" pitchFamily="66" charset="77"/>
              <a:cs typeface="Cambria Math"/>
            </a:endParaRPr>
          </a:p>
          <a:p>
            <a:pPr marL="1106170">
              <a:lnSpc>
                <a:spcPts val="2810"/>
              </a:lnSpc>
              <a:spcBef>
                <a:spcPts val="780"/>
              </a:spcBef>
            </a:pPr>
            <a:r>
              <a:rPr sz="2600" spc="-25" dirty="0">
                <a:latin typeface="Chalkboard SE" panose="03050602040202020205" pitchFamily="66" charset="77"/>
                <a:cs typeface="Cambria Math"/>
              </a:rPr>
              <a:t>c.</a:t>
            </a:r>
            <a:endParaRPr sz="2600">
              <a:latin typeface="Chalkboard SE" panose="03050602040202020205" pitchFamily="66" charset="77"/>
              <a:cs typeface="Cambria Math"/>
            </a:endParaRPr>
          </a:p>
          <a:p>
            <a:pPr marL="12700">
              <a:lnSpc>
                <a:spcPts val="3529"/>
              </a:lnSpc>
            </a:pPr>
            <a:r>
              <a:rPr sz="3200" b="1" spc="-50" dirty="0">
                <a:solidFill>
                  <a:srgbClr val="385622"/>
                </a:solidFill>
                <a:latin typeface="Chalkboard SE" panose="03050602040202020205" pitchFamily="66" charset="77"/>
                <a:cs typeface="Calibri"/>
              </a:rPr>
              <a:t>F</a:t>
            </a:r>
            <a:endParaRPr sz="3200">
              <a:latin typeface="Chalkboard SE" panose="03050602040202020205" pitchFamily="66" charset="77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01025" y="4160037"/>
            <a:ext cx="696595" cy="151193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500" spc="-25" dirty="0">
                <a:latin typeface="Cambria Math"/>
                <a:cs typeface="Cambria Math"/>
              </a:rPr>
              <a:t>𝑚∠𝐿</a:t>
            </a:r>
            <a:endParaRPr sz="25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500" spc="-25" dirty="0">
                <a:latin typeface="Cambria Math"/>
                <a:cs typeface="Cambria Math"/>
              </a:rPr>
              <a:t>𝑚∠𝐼</a:t>
            </a:r>
            <a:endParaRPr sz="25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500" spc="-25" dirty="0">
                <a:latin typeface="Cambria Math"/>
                <a:cs typeface="Cambria Math"/>
              </a:rPr>
              <a:t>𝑚∠𝐹</a:t>
            </a:r>
            <a:endParaRPr sz="2500">
              <a:latin typeface="Cambria Math"/>
              <a:cs typeface="Cambria Math"/>
            </a:endParaRPr>
          </a:p>
        </p:txBody>
      </p:sp>
      <p:pic>
        <p:nvPicPr>
          <p:cNvPr id="20" name="Picture 19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C316CA86-CED6-66F3-473E-25CDE347813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9572625" y="4160037"/>
            <a:ext cx="1644650" cy="151193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𝒎∠𝑳</a:t>
            </a:r>
            <a:r>
              <a:rPr sz="2500" spc="13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=</a:t>
            </a:r>
            <a:r>
              <a:rPr sz="2500" spc="13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spc="-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𝟖𝟔°</a:t>
            </a:r>
            <a:endParaRPr sz="2500">
              <a:latin typeface="Chalkboard SE" panose="03050602040202020205" pitchFamily="66" charset="77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𝒎∠𝑰</a:t>
            </a:r>
            <a:r>
              <a:rPr sz="2500" spc="13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=</a:t>
            </a:r>
            <a:r>
              <a:rPr sz="2500" spc="1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spc="-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𝟗𝟒°</a:t>
            </a:r>
            <a:endParaRPr sz="2500">
              <a:latin typeface="Chalkboard SE" panose="03050602040202020205" pitchFamily="66" charset="77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𝒎∠𝑭</a:t>
            </a:r>
            <a:r>
              <a:rPr sz="2500" spc="1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=</a:t>
            </a:r>
            <a:r>
              <a:rPr sz="2500" spc="130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 </a:t>
            </a:r>
            <a:r>
              <a:rPr sz="2500" spc="-25" dirty="0">
                <a:solidFill>
                  <a:srgbClr val="FF0000"/>
                </a:solidFill>
                <a:latin typeface="Chalkboard SE" panose="03050602040202020205" pitchFamily="66" charset="77"/>
                <a:cs typeface="Cambria Math"/>
              </a:rPr>
              <a:t>𝟖𝟔°</a:t>
            </a:r>
            <a:endParaRPr sz="2500">
              <a:latin typeface="Chalkboard SE" panose="03050602040202020205" pitchFamily="66" charset="77"/>
              <a:cs typeface="Cambria Math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7580" y="2553285"/>
            <a:ext cx="7197504" cy="2135841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181610" marR="5080" indent="-169545" algn="ctr">
              <a:lnSpc>
                <a:spcPts val="7780"/>
              </a:lnSpc>
              <a:spcBef>
                <a:spcPts val="1055"/>
              </a:spcBef>
            </a:pPr>
            <a:r>
              <a:rPr sz="7200" b="1" spc="55" dirty="0">
                <a:latin typeface="Chalkboard SE" panose="03050602040202020205" pitchFamily="66" charset="77"/>
              </a:rPr>
              <a:t>Special</a:t>
            </a:r>
            <a:r>
              <a:rPr sz="7200" b="1" spc="-245" dirty="0">
                <a:latin typeface="Chalkboard SE" panose="03050602040202020205" pitchFamily="66" charset="77"/>
              </a:rPr>
              <a:t> </a:t>
            </a:r>
            <a:r>
              <a:rPr sz="7200" b="1" spc="-105" dirty="0">
                <a:latin typeface="Chalkboard SE" panose="03050602040202020205" pitchFamily="66" charset="77"/>
              </a:rPr>
              <a:t>Types</a:t>
            </a:r>
            <a:r>
              <a:rPr sz="7200" b="1" spc="-260" dirty="0">
                <a:latin typeface="Chalkboard SE" panose="03050602040202020205" pitchFamily="66" charset="77"/>
              </a:rPr>
              <a:t> </a:t>
            </a:r>
            <a:r>
              <a:rPr sz="7200" b="1" spc="-25" dirty="0">
                <a:latin typeface="Chalkboard SE" panose="03050602040202020205" pitchFamily="66" charset="77"/>
              </a:rPr>
              <a:t>of </a:t>
            </a:r>
            <a:r>
              <a:rPr sz="7200" b="1" spc="125" dirty="0">
                <a:latin typeface="Chalkboard SE" panose="03050602040202020205" pitchFamily="66" charset="77"/>
              </a:rPr>
              <a:t>Parallelograms</a:t>
            </a:r>
            <a:endParaRPr sz="7200" b="1">
              <a:latin typeface="Chalkboard SE" panose="03050602040202020205" pitchFamily="66" charset="77"/>
            </a:endParaRPr>
          </a:p>
        </p:txBody>
      </p:sp>
      <p:pic>
        <p:nvPicPr>
          <p:cNvPr id="3" name="Picture 2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CE6E6220-132F-0901-FD20-1ED86C6719A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6523" y="1864882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halkboard SE" panose="03050602040202020205" pitchFamily="66" charset="77"/>
              </a:rPr>
              <a:t>Special</a:t>
            </a:r>
            <a:r>
              <a:rPr spc="200" dirty="0">
                <a:latin typeface="Chalkboard SE" panose="03050602040202020205" pitchFamily="66" charset="77"/>
              </a:rPr>
              <a:t> </a:t>
            </a:r>
            <a:r>
              <a:rPr spc="-85" dirty="0">
                <a:latin typeface="Chalkboard SE" panose="03050602040202020205" pitchFamily="66" charset="77"/>
              </a:rPr>
              <a:t>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84285" y="4129277"/>
            <a:ext cx="11207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330" dirty="0">
                <a:solidFill>
                  <a:srgbClr val="843B0C"/>
                </a:solidFill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409431" y="2945892"/>
            <a:ext cx="1117600" cy="1117600"/>
            <a:chOff x="8409431" y="2945892"/>
            <a:chExt cx="1117600" cy="1117600"/>
          </a:xfrm>
        </p:grpSpPr>
        <p:sp>
          <p:nvSpPr>
            <p:cNvPr id="5" name="object 5"/>
            <p:cNvSpPr/>
            <p:nvPr/>
          </p:nvSpPr>
          <p:spPr>
            <a:xfrm>
              <a:off x="8428481" y="2964942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1078992" y="0"/>
                  </a:moveTo>
                  <a:lnTo>
                    <a:pt x="0" y="0"/>
                  </a:lnTo>
                  <a:lnTo>
                    <a:pt x="0" y="1078992"/>
                  </a:lnTo>
                  <a:lnTo>
                    <a:pt x="1078992" y="1078992"/>
                  </a:lnTo>
                  <a:lnTo>
                    <a:pt x="1078992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428481" y="2964942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0" y="1078992"/>
                  </a:moveTo>
                  <a:lnTo>
                    <a:pt x="1078992" y="1078992"/>
                  </a:lnTo>
                  <a:lnTo>
                    <a:pt x="1078992" y="0"/>
                  </a:lnTo>
                  <a:lnTo>
                    <a:pt x="0" y="0"/>
                  </a:lnTo>
                  <a:lnTo>
                    <a:pt x="0" y="1078992"/>
                  </a:lnTo>
                  <a:close/>
                </a:path>
              </a:pathLst>
            </a:custGeom>
            <a:ln w="381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27719" y="2964180"/>
              <a:ext cx="1079500" cy="1091565"/>
            </a:xfrm>
            <a:custGeom>
              <a:avLst/>
              <a:gdLst/>
              <a:ahLst/>
              <a:cxnLst/>
              <a:rect l="l" t="t" r="r" b="b"/>
              <a:pathLst>
                <a:path w="1079500" h="1091564">
                  <a:moveTo>
                    <a:pt x="0" y="227075"/>
                  </a:moveTo>
                  <a:lnTo>
                    <a:pt x="214883" y="227075"/>
                  </a:lnTo>
                  <a:lnTo>
                    <a:pt x="214883" y="0"/>
                  </a:lnTo>
                  <a:lnTo>
                    <a:pt x="0" y="0"/>
                  </a:lnTo>
                  <a:lnTo>
                    <a:pt x="0" y="227075"/>
                  </a:lnTo>
                  <a:close/>
                </a:path>
                <a:path w="1079500" h="1091564">
                  <a:moveTo>
                    <a:pt x="864107" y="240792"/>
                  </a:moveTo>
                  <a:lnTo>
                    <a:pt x="1078991" y="240792"/>
                  </a:lnTo>
                  <a:lnTo>
                    <a:pt x="1078991" y="13716"/>
                  </a:lnTo>
                  <a:lnTo>
                    <a:pt x="864107" y="13716"/>
                  </a:lnTo>
                  <a:lnTo>
                    <a:pt x="864107" y="240792"/>
                  </a:lnTo>
                  <a:close/>
                </a:path>
                <a:path w="1079500" h="1091564">
                  <a:moveTo>
                    <a:pt x="0" y="1077468"/>
                  </a:moveTo>
                  <a:lnTo>
                    <a:pt x="214883" y="1077468"/>
                  </a:lnTo>
                  <a:lnTo>
                    <a:pt x="214883" y="848868"/>
                  </a:lnTo>
                  <a:lnTo>
                    <a:pt x="0" y="848868"/>
                  </a:lnTo>
                  <a:lnTo>
                    <a:pt x="0" y="1077468"/>
                  </a:lnTo>
                  <a:close/>
                </a:path>
                <a:path w="1079500" h="1091564">
                  <a:moveTo>
                    <a:pt x="864107" y="1091184"/>
                  </a:moveTo>
                  <a:lnTo>
                    <a:pt x="1078991" y="1091184"/>
                  </a:lnTo>
                  <a:lnTo>
                    <a:pt x="1078991" y="864108"/>
                  </a:lnTo>
                  <a:lnTo>
                    <a:pt x="864107" y="864108"/>
                  </a:lnTo>
                  <a:lnTo>
                    <a:pt x="864107" y="1091184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878569" y="2719831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83522" y="3798265"/>
            <a:ext cx="1962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213243" y="3251670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292870" y="3241002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418844" y="3087623"/>
            <a:ext cx="1851660" cy="902335"/>
            <a:chOff x="1418844" y="3087623"/>
            <a:chExt cx="1851660" cy="902335"/>
          </a:xfrm>
        </p:grpSpPr>
        <p:sp>
          <p:nvSpPr>
            <p:cNvPr id="13" name="object 13"/>
            <p:cNvSpPr/>
            <p:nvPr/>
          </p:nvSpPr>
          <p:spPr>
            <a:xfrm>
              <a:off x="1437894" y="3106673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60" h="864235">
                  <a:moveTo>
                    <a:pt x="1813559" y="0"/>
                  </a:moveTo>
                  <a:lnTo>
                    <a:pt x="0" y="0"/>
                  </a:lnTo>
                  <a:lnTo>
                    <a:pt x="0" y="864107"/>
                  </a:lnTo>
                  <a:lnTo>
                    <a:pt x="1813559" y="864107"/>
                  </a:lnTo>
                  <a:lnTo>
                    <a:pt x="1813559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37894" y="3106673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60" h="864235">
                  <a:moveTo>
                    <a:pt x="0" y="864107"/>
                  </a:moveTo>
                  <a:lnTo>
                    <a:pt x="1813559" y="864107"/>
                  </a:lnTo>
                  <a:lnTo>
                    <a:pt x="1813559" y="0"/>
                  </a:lnTo>
                  <a:lnTo>
                    <a:pt x="0" y="0"/>
                  </a:lnTo>
                  <a:lnTo>
                    <a:pt x="0" y="864107"/>
                  </a:lnTo>
                  <a:close/>
                </a:path>
              </a:pathLst>
            </a:custGeom>
            <a:ln w="381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37132" y="3098291"/>
              <a:ext cx="1805939" cy="879475"/>
            </a:xfrm>
            <a:custGeom>
              <a:avLst/>
              <a:gdLst/>
              <a:ahLst/>
              <a:cxnLst/>
              <a:rect l="l" t="t" r="r" b="b"/>
              <a:pathLst>
                <a:path w="1805939" h="879475">
                  <a:moveTo>
                    <a:pt x="13715" y="227075"/>
                  </a:moveTo>
                  <a:lnTo>
                    <a:pt x="228600" y="227075"/>
                  </a:lnTo>
                  <a:lnTo>
                    <a:pt x="228600" y="0"/>
                  </a:lnTo>
                  <a:lnTo>
                    <a:pt x="13715" y="0"/>
                  </a:lnTo>
                  <a:lnTo>
                    <a:pt x="13715" y="227075"/>
                  </a:lnTo>
                  <a:close/>
                </a:path>
                <a:path w="1805939" h="879475">
                  <a:moveTo>
                    <a:pt x="1591056" y="239268"/>
                  </a:moveTo>
                  <a:lnTo>
                    <a:pt x="1805940" y="239268"/>
                  </a:lnTo>
                  <a:lnTo>
                    <a:pt x="1805940" y="12192"/>
                  </a:lnTo>
                  <a:lnTo>
                    <a:pt x="1591056" y="12192"/>
                  </a:lnTo>
                  <a:lnTo>
                    <a:pt x="1591056" y="239268"/>
                  </a:lnTo>
                  <a:close/>
                </a:path>
                <a:path w="1805939" h="879475">
                  <a:moveTo>
                    <a:pt x="0" y="879348"/>
                  </a:moveTo>
                  <a:lnTo>
                    <a:pt x="214883" y="879348"/>
                  </a:lnTo>
                  <a:lnTo>
                    <a:pt x="214883" y="652272"/>
                  </a:lnTo>
                  <a:lnTo>
                    <a:pt x="0" y="652272"/>
                  </a:lnTo>
                  <a:lnTo>
                    <a:pt x="0" y="879348"/>
                  </a:lnTo>
                  <a:close/>
                </a:path>
                <a:path w="1805939" h="879475">
                  <a:moveTo>
                    <a:pt x="1591056" y="879348"/>
                  </a:moveTo>
                  <a:lnTo>
                    <a:pt x="1805940" y="879348"/>
                  </a:lnTo>
                  <a:lnTo>
                    <a:pt x="1805940" y="652272"/>
                  </a:lnTo>
                  <a:lnTo>
                    <a:pt x="1591056" y="652272"/>
                  </a:lnTo>
                  <a:lnTo>
                    <a:pt x="1591056" y="879348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261361" y="2877057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61361" y="3717163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19988" y="3409023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80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29865" y="3397974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64589" y="4022216"/>
            <a:ext cx="15100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300" dirty="0">
                <a:solidFill>
                  <a:srgbClr val="7E5F00"/>
                </a:solidFill>
                <a:latin typeface="Arial"/>
                <a:cs typeface="Arial"/>
              </a:rPr>
              <a:t>rectangle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995671" y="2910839"/>
            <a:ext cx="1530350" cy="1307465"/>
            <a:chOff x="4995671" y="2910839"/>
            <a:chExt cx="1530350" cy="1307465"/>
          </a:xfrm>
        </p:grpSpPr>
        <p:sp>
          <p:nvSpPr>
            <p:cNvPr id="22" name="object 22"/>
            <p:cNvSpPr/>
            <p:nvPr/>
          </p:nvSpPr>
          <p:spPr>
            <a:xfrm>
              <a:off x="5014721" y="3018281"/>
              <a:ext cx="1492250" cy="1080770"/>
            </a:xfrm>
            <a:custGeom>
              <a:avLst/>
              <a:gdLst/>
              <a:ahLst/>
              <a:cxnLst/>
              <a:rect l="l" t="t" r="r" b="b"/>
              <a:pathLst>
                <a:path w="1492250" h="1080770">
                  <a:moveTo>
                    <a:pt x="1491996" y="0"/>
                  </a:moveTo>
                  <a:lnTo>
                    <a:pt x="270128" y="0"/>
                  </a:lnTo>
                  <a:lnTo>
                    <a:pt x="0" y="1080515"/>
                  </a:lnTo>
                  <a:lnTo>
                    <a:pt x="1221866" y="1080515"/>
                  </a:lnTo>
                  <a:lnTo>
                    <a:pt x="1491996" y="0"/>
                  </a:lnTo>
                  <a:close/>
                </a:path>
              </a:pathLst>
            </a:custGeom>
            <a:solidFill>
              <a:srgbClr val="D4B8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014721" y="2929889"/>
              <a:ext cx="1492250" cy="1269365"/>
            </a:xfrm>
            <a:custGeom>
              <a:avLst/>
              <a:gdLst/>
              <a:ahLst/>
              <a:cxnLst/>
              <a:rect l="l" t="t" r="r" b="b"/>
              <a:pathLst>
                <a:path w="1492250" h="1269364">
                  <a:moveTo>
                    <a:pt x="0" y="1168908"/>
                  </a:moveTo>
                  <a:lnTo>
                    <a:pt x="270128" y="88392"/>
                  </a:lnTo>
                  <a:lnTo>
                    <a:pt x="1491996" y="88392"/>
                  </a:lnTo>
                  <a:lnTo>
                    <a:pt x="1221866" y="1168908"/>
                  </a:lnTo>
                  <a:lnTo>
                    <a:pt x="0" y="1168908"/>
                  </a:lnTo>
                  <a:close/>
                </a:path>
                <a:path w="1492250" h="1269364">
                  <a:moveTo>
                    <a:pt x="857757" y="0"/>
                  </a:moveTo>
                  <a:lnTo>
                    <a:pt x="822960" y="202311"/>
                  </a:lnTo>
                </a:path>
                <a:path w="1492250" h="1269364">
                  <a:moveTo>
                    <a:pt x="674877" y="1066800"/>
                  </a:moveTo>
                  <a:lnTo>
                    <a:pt x="640079" y="1269111"/>
                  </a:lnTo>
                </a:path>
                <a:path w="1492250" h="1269364">
                  <a:moveTo>
                    <a:pt x="1278636" y="595884"/>
                  </a:moveTo>
                  <a:lnTo>
                    <a:pt x="1477899" y="595884"/>
                  </a:lnTo>
                </a:path>
                <a:path w="1492250" h="1269364">
                  <a:moveTo>
                    <a:pt x="33527" y="595884"/>
                  </a:moveTo>
                  <a:lnTo>
                    <a:pt x="232790" y="595884"/>
                  </a:lnTo>
                </a:path>
              </a:pathLst>
            </a:custGeom>
            <a:ln w="3810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932426" y="4180077"/>
            <a:ext cx="14541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365" dirty="0">
                <a:solidFill>
                  <a:srgbClr val="6F2F9F"/>
                </a:solidFill>
                <a:latin typeface="Arial"/>
                <a:cs typeface="Arial"/>
              </a:rPr>
              <a:t>rhombus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25" name="Picture 24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54F85077-F180-788C-D19E-EFE6773A56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32289" y="2529967"/>
            <a:ext cx="1120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30" dirty="0">
                <a:solidFill>
                  <a:srgbClr val="843B0C"/>
                </a:solidFill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957816" y="1347216"/>
            <a:ext cx="1117600" cy="1117600"/>
            <a:chOff x="9957816" y="1347216"/>
            <a:chExt cx="1117600" cy="1117600"/>
          </a:xfrm>
        </p:grpSpPr>
        <p:sp>
          <p:nvSpPr>
            <p:cNvPr id="5" name="object 5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1078992" y="0"/>
                  </a:moveTo>
                  <a:lnTo>
                    <a:pt x="0" y="0"/>
                  </a:lnTo>
                  <a:lnTo>
                    <a:pt x="0" y="1078991"/>
                  </a:lnTo>
                  <a:lnTo>
                    <a:pt x="1078992" y="1078991"/>
                  </a:lnTo>
                  <a:lnTo>
                    <a:pt x="1078992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0" y="1078991"/>
                  </a:moveTo>
                  <a:lnTo>
                    <a:pt x="1078992" y="1078991"/>
                  </a:lnTo>
                  <a:lnTo>
                    <a:pt x="1078992" y="0"/>
                  </a:lnTo>
                  <a:lnTo>
                    <a:pt x="0" y="0"/>
                  </a:lnTo>
                  <a:lnTo>
                    <a:pt x="0" y="1078991"/>
                  </a:lnTo>
                  <a:close/>
                </a:path>
              </a:pathLst>
            </a:custGeom>
            <a:ln w="381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76104" y="1365504"/>
              <a:ext cx="1079500" cy="1091565"/>
            </a:xfrm>
            <a:custGeom>
              <a:avLst/>
              <a:gdLst/>
              <a:ahLst/>
              <a:cxnLst/>
              <a:rect l="l" t="t" r="r" b="b"/>
              <a:pathLst>
                <a:path w="1079500" h="1091564">
                  <a:moveTo>
                    <a:pt x="0" y="227075"/>
                  </a:moveTo>
                  <a:lnTo>
                    <a:pt x="214883" y="227075"/>
                  </a:lnTo>
                  <a:lnTo>
                    <a:pt x="214883" y="0"/>
                  </a:lnTo>
                  <a:lnTo>
                    <a:pt x="0" y="0"/>
                  </a:lnTo>
                  <a:lnTo>
                    <a:pt x="0" y="227075"/>
                  </a:lnTo>
                  <a:close/>
                </a:path>
                <a:path w="1079500" h="1091564">
                  <a:moveTo>
                    <a:pt x="862584" y="240792"/>
                  </a:moveTo>
                  <a:lnTo>
                    <a:pt x="1078992" y="240792"/>
                  </a:lnTo>
                  <a:lnTo>
                    <a:pt x="1078992" y="13716"/>
                  </a:lnTo>
                  <a:lnTo>
                    <a:pt x="862584" y="13716"/>
                  </a:lnTo>
                  <a:lnTo>
                    <a:pt x="862584" y="240792"/>
                  </a:lnTo>
                  <a:close/>
                </a:path>
                <a:path w="1079500" h="1091564">
                  <a:moveTo>
                    <a:pt x="0" y="1077468"/>
                  </a:moveTo>
                  <a:lnTo>
                    <a:pt x="214883" y="1077468"/>
                  </a:lnTo>
                  <a:lnTo>
                    <a:pt x="214883" y="848868"/>
                  </a:lnTo>
                  <a:lnTo>
                    <a:pt x="0" y="848868"/>
                  </a:lnTo>
                  <a:lnTo>
                    <a:pt x="0" y="1077468"/>
                  </a:lnTo>
                  <a:close/>
                </a:path>
                <a:path w="1079500" h="1091564">
                  <a:moveTo>
                    <a:pt x="862584" y="1091184"/>
                  </a:moveTo>
                  <a:lnTo>
                    <a:pt x="1078992" y="1091184"/>
                  </a:lnTo>
                  <a:lnTo>
                    <a:pt x="1078992" y="864108"/>
                  </a:lnTo>
                  <a:lnTo>
                    <a:pt x="862584" y="864108"/>
                  </a:lnTo>
                  <a:lnTo>
                    <a:pt x="862584" y="1091184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426700" y="1120521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31526" y="2199512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61373" y="1652359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841001" y="1641691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59180" y="3803903"/>
            <a:ext cx="1851660" cy="901065"/>
            <a:chOff x="1059180" y="3803903"/>
            <a:chExt cx="1851660" cy="901065"/>
          </a:xfrm>
        </p:grpSpPr>
        <p:sp>
          <p:nvSpPr>
            <p:cNvPr id="13" name="object 13"/>
            <p:cNvSpPr/>
            <p:nvPr/>
          </p:nvSpPr>
          <p:spPr>
            <a:xfrm>
              <a:off x="1078230" y="3822953"/>
              <a:ext cx="1813560" cy="862965"/>
            </a:xfrm>
            <a:custGeom>
              <a:avLst/>
              <a:gdLst/>
              <a:ahLst/>
              <a:cxnLst/>
              <a:rect l="l" t="t" r="r" b="b"/>
              <a:pathLst>
                <a:path w="1813560" h="862964">
                  <a:moveTo>
                    <a:pt x="1813560" y="0"/>
                  </a:moveTo>
                  <a:lnTo>
                    <a:pt x="0" y="0"/>
                  </a:lnTo>
                  <a:lnTo>
                    <a:pt x="0" y="862584"/>
                  </a:lnTo>
                  <a:lnTo>
                    <a:pt x="1813560" y="862584"/>
                  </a:lnTo>
                  <a:lnTo>
                    <a:pt x="1813560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78230" y="3822953"/>
              <a:ext cx="1813560" cy="862965"/>
            </a:xfrm>
            <a:custGeom>
              <a:avLst/>
              <a:gdLst/>
              <a:ahLst/>
              <a:cxnLst/>
              <a:rect l="l" t="t" r="r" b="b"/>
              <a:pathLst>
                <a:path w="1813560" h="862964">
                  <a:moveTo>
                    <a:pt x="0" y="862584"/>
                  </a:moveTo>
                  <a:lnTo>
                    <a:pt x="1813560" y="862584"/>
                  </a:lnTo>
                  <a:lnTo>
                    <a:pt x="1813560" y="0"/>
                  </a:lnTo>
                  <a:lnTo>
                    <a:pt x="0" y="0"/>
                  </a:lnTo>
                  <a:lnTo>
                    <a:pt x="0" y="862584"/>
                  </a:lnTo>
                  <a:close/>
                </a:path>
              </a:pathLst>
            </a:custGeom>
            <a:ln w="381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77468" y="3813047"/>
              <a:ext cx="1805939" cy="879475"/>
            </a:xfrm>
            <a:custGeom>
              <a:avLst/>
              <a:gdLst/>
              <a:ahLst/>
              <a:cxnLst/>
              <a:rect l="l" t="t" r="r" b="b"/>
              <a:pathLst>
                <a:path w="1805939" h="879475">
                  <a:moveTo>
                    <a:pt x="13715" y="228600"/>
                  </a:moveTo>
                  <a:lnTo>
                    <a:pt x="228600" y="228600"/>
                  </a:lnTo>
                  <a:lnTo>
                    <a:pt x="228600" y="0"/>
                  </a:lnTo>
                  <a:lnTo>
                    <a:pt x="13715" y="0"/>
                  </a:lnTo>
                  <a:lnTo>
                    <a:pt x="13715" y="228600"/>
                  </a:lnTo>
                  <a:close/>
                </a:path>
                <a:path w="1805939" h="879475">
                  <a:moveTo>
                    <a:pt x="1591056" y="239268"/>
                  </a:moveTo>
                  <a:lnTo>
                    <a:pt x="1805940" y="239268"/>
                  </a:lnTo>
                  <a:lnTo>
                    <a:pt x="1805940" y="12192"/>
                  </a:lnTo>
                  <a:lnTo>
                    <a:pt x="1591056" y="12192"/>
                  </a:lnTo>
                  <a:lnTo>
                    <a:pt x="1591056" y="239268"/>
                  </a:lnTo>
                  <a:close/>
                </a:path>
                <a:path w="1805939" h="879475">
                  <a:moveTo>
                    <a:pt x="0" y="879347"/>
                  </a:moveTo>
                  <a:lnTo>
                    <a:pt x="214884" y="879347"/>
                  </a:lnTo>
                  <a:lnTo>
                    <a:pt x="214884" y="652271"/>
                  </a:lnTo>
                  <a:lnTo>
                    <a:pt x="0" y="652271"/>
                  </a:lnTo>
                  <a:lnTo>
                    <a:pt x="0" y="879347"/>
                  </a:lnTo>
                  <a:close/>
                </a:path>
                <a:path w="1805939" h="879475">
                  <a:moveTo>
                    <a:pt x="1591056" y="879347"/>
                  </a:moveTo>
                  <a:lnTo>
                    <a:pt x="1805940" y="879347"/>
                  </a:lnTo>
                  <a:lnTo>
                    <a:pt x="1805940" y="652271"/>
                  </a:lnTo>
                  <a:lnTo>
                    <a:pt x="1591056" y="652271"/>
                  </a:lnTo>
                  <a:lnTo>
                    <a:pt x="1591056" y="879347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901698" y="3591890"/>
            <a:ext cx="1962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01698" y="4432553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59969" y="4124033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69820" y="4113365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04925" y="4737608"/>
            <a:ext cx="15100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300" dirty="0">
                <a:solidFill>
                  <a:srgbClr val="7E5F00"/>
                </a:solidFill>
                <a:latin typeface="Arial"/>
                <a:cs typeface="Arial"/>
              </a:rPr>
              <a:t>rectangle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542531" y="1312163"/>
            <a:ext cx="1531620" cy="1307465"/>
            <a:chOff x="6542531" y="1312163"/>
            <a:chExt cx="1531620" cy="1307465"/>
          </a:xfrm>
        </p:grpSpPr>
        <p:sp>
          <p:nvSpPr>
            <p:cNvPr id="22" name="object 22"/>
            <p:cNvSpPr/>
            <p:nvPr/>
          </p:nvSpPr>
          <p:spPr>
            <a:xfrm>
              <a:off x="6561581" y="1419605"/>
              <a:ext cx="1493520" cy="1080770"/>
            </a:xfrm>
            <a:custGeom>
              <a:avLst/>
              <a:gdLst/>
              <a:ahLst/>
              <a:cxnLst/>
              <a:rect l="l" t="t" r="r" b="b"/>
              <a:pathLst>
                <a:path w="1493520" h="1080770">
                  <a:moveTo>
                    <a:pt x="1493520" y="0"/>
                  </a:moveTo>
                  <a:lnTo>
                    <a:pt x="270128" y="0"/>
                  </a:lnTo>
                  <a:lnTo>
                    <a:pt x="0" y="1080516"/>
                  </a:lnTo>
                  <a:lnTo>
                    <a:pt x="1223391" y="1080516"/>
                  </a:lnTo>
                  <a:lnTo>
                    <a:pt x="1493520" y="0"/>
                  </a:lnTo>
                  <a:close/>
                </a:path>
              </a:pathLst>
            </a:custGeom>
            <a:solidFill>
              <a:srgbClr val="D4B8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561581" y="1331213"/>
              <a:ext cx="1493520" cy="1269365"/>
            </a:xfrm>
            <a:custGeom>
              <a:avLst/>
              <a:gdLst/>
              <a:ahLst/>
              <a:cxnLst/>
              <a:rect l="l" t="t" r="r" b="b"/>
              <a:pathLst>
                <a:path w="1493520" h="1269364">
                  <a:moveTo>
                    <a:pt x="0" y="1168908"/>
                  </a:moveTo>
                  <a:lnTo>
                    <a:pt x="270128" y="88391"/>
                  </a:lnTo>
                  <a:lnTo>
                    <a:pt x="1493520" y="88391"/>
                  </a:lnTo>
                  <a:lnTo>
                    <a:pt x="1223391" y="1168908"/>
                  </a:lnTo>
                  <a:lnTo>
                    <a:pt x="0" y="1168908"/>
                  </a:lnTo>
                  <a:close/>
                </a:path>
                <a:path w="1493520" h="1269364">
                  <a:moveTo>
                    <a:pt x="859282" y="0"/>
                  </a:moveTo>
                  <a:lnTo>
                    <a:pt x="824484" y="202311"/>
                  </a:lnTo>
                </a:path>
                <a:path w="1493520" h="1269364">
                  <a:moveTo>
                    <a:pt x="676401" y="1066800"/>
                  </a:moveTo>
                  <a:lnTo>
                    <a:pt x="641603" y="1269111"/>
                  </a:lnTo>
                </a:path>
                <a:path w="1493520" h="1269364">
                  <a:moveTo>
                    <a:pt x="1280160" y="595884"/>
                  </a:moveTo>
                  <a:lnTo>
                    <a:pt x="1479423" y="595884"/>
                  </a:lnTo>
                </a:path>
                <a:path w="1493520" h="1269364">
                  <a:moveTo>
                    <a:pt x="35051" y="595884"/>
                  </a:moveTo>
                  <a:lnTo>
                    <a:pt x="234315" y="595884"/>
                  </a:lnTo>
                </a:path>
              </a:pathLst>
            </a:custGeom>
            <a:ln w="3810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480428" y="2580894"/>
            <a:ext cx="14541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65" dirty="0">
                <a:solidFill>
                  <a:srgbClr val="6F2F9F"/>
                </a:solidFill>
                <a:latin typeface="Arial"/>
                <a:cs typeface="Arial"/>
              </a:rPr>
              <a:t>rhombus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67302" y="3521964"/>
            <a:ext cx="6367780" cy="2084070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526415" indent="-513715">
              <a:lnSpc>
                <a:spcPct val="100000"/>
              </a:lnSpc>
              <a:spcBef>
                <a:spcPts val="1900"/>
              </a:spcBef>
              <a:buAutoNum type="arabicPeriod"/>
              <a:tabLst>
                <a:tab pos="526415" algn="l"/>
              </a:tabLst>
            </a:pPr>
            <a:r>
              <a:rPr sz="3000" spc="-110" dirty="0">
                <a:latin typeface="Chalkboard SE" panose="03050602040202020205" pitchFamily="66" charset="77"/>
                <a:cs typeface="Verdana"/>
              </a:rPr>
              <a:t>All</a:t>
            </a:r>
            <a:r>
              <a:rPr sz="3000" spc="-19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90" dirty="0">
                <a:latin typeface="Chalkboard SE" panose="03050602040202020205" pitchFamily="66" charset="77"/>
                <a:cs typeface="Verdana"/>
              </a:rPr>
              <a:t>properties</a:t>
            </a:r>
            <a:r>
              <a:rPr sz="30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3000" spc="-20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45" dirty="0">
                <a:latin typeface="Chalkboard SE" panose="03050602040202020205" pitchFamily="66" charset="77"/>
                <a:cs typeface="Verdana"/>
              </a:rPr>
              <a:t>parallelograms.</a:t>
            </a:r>
            <a:endParaRPr sz="3000" dirty="0">
              <a:latin typeface="Chalkboard SE" panose="03050602040202020205" pitchFamily="66" charset="77"/>
              <a:cs typeface="Verdana"/>
            </a:endParaRPr>
          </a:p>
          <a:p>
            <a:pPr marL="526415" indent="-513715">
              <a:lnSpc>
                <a:spcPct val="100000"/>
              </a:lnSpc>
              <a:spcBef>
                <a:spcPts val="1805"/>
              </a:spcBef>
              <a:buAutoNum type="arabicPeriod"/>
              <a:tabLst>
                <a:tab pos="526415" algn="l"/>
              </a:tabLst>
            </a:pPr>
            <a:r>
              <a:rPr sz="3000" spc="-380" dirty="0">
                <a:latin typeface="Chalkboard SE" panose="03050602040202020205" pitchFamily="66" charset="77"/>
                <a:cs typeface="Verdana"/>
              </a:rPr>
              <a:t>It</a:t>
            </a:r>
            <a:r>
              <a:rPr sz="3000" spc="-24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100" dirty="0">
                <a:latin typeface="Chalkboard SE" panose="03050602040202020205" pitchFamily="66" charset="77"/>
                <a:cs typeface="Verdana"/>
              </a:rPr>
              <a:t>has</a:t>
            </a:r>
            <a:r>
              <a:rPr sz="3000" spc="-21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110" dirty="0">
                <a:latin typeface="Chalkboard SE" panose="03050602040202020205" pitchFamily="66" charset="77"/>
                <a:cs typeface="Verdana"/>
              </a:rPr>
              <a:t>four</a:t>
            </a:r>
            <a:r>
              <a:rPr sz="3000" spc="-23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145" dirty="0">
                <a:latin typeface="Chalkboard SE" panose="03050602040202020205" pitchFamily="66" charset="77"/>
                <a:cs typeface="Verdana"/>
              </a:rPr>
              <a:t>right</a:t>
            </a:r>
            <a:r>
              <a:rPr sz="3000" spc="-22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10" dirty="0">
                <a:latin typeface="Chalkboard SE" panose="03050602040202020205" pitchFamily="66" charset="77"/>
                <a:cs typeface="Verdana"/>
              </a:rPr>
              <a:t>angles.</a:t>
            </a:r>
            <a:endParaRPr sz="3000" dirty="0">
              <a:latin typeface="Chalkboard SE" panose="03050602040202020205" pitchFamily="66" charset="77"/>
              <a:cs typeface="Verdana"/>
            </a:endParaRPr>
          </a:p>
          <a:p>
            <a:pPr marL="526415" indent="-513715">
              <a:lnSpc>
                <a:spcPct val="100000"/>
              </a:lnSpc>
              <a:spcBef>
                <a:spcPts val="1800"/>
              </a:spcBef>
              <a:buAutoNum type="arabicPeriod"/>
              <a:tabLst>
                <a:tab pos="526415" algn="l"/>
              </a:tabLst>
            </a:pPr>
            <a:r>
              <a:rPr sz="3000" spc="-390" dirty="0">
                <a:latin typeface="Chalkboard SE" panose="03050602040202020205" pitchFamily="66" charset="77"/>
                <a:cs typeface="Verdana"/>
              </a:rPr>
              <a:t>Its</a:t>
            </a:r>
            <a:r>
              <a:rPr sz="3000" spc="-23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10" dirty="0">
                <a:latin typeface="Chalkboard SE" panose="03050602040202020205" pitchFamily="66" charset="77"/>
                <a:cs typeface="Verdana"/>
              </a:rPr>
              <a:t>diagonals</a:t>
            </a:r>
            <a:r>
              <a:rPr sz="3000" spc="-22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dirty="0">
                <a:latin typeface="Chalkboard SE" panose="03050602040202020205" pitchFamily="66" charset="77"/>
                <a:cs typeface="Verdana"/>
              </a:rPr>
              <a:t>are</a:t>
            </a:r>
            <a:r>
              <a:rPr sz="3000" spc="-21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3000" spc="-10" dirty="0">
                <a:latin typeface="Chalkboard SE" panose="03050602040202020205" pitchFamily="66" charset="77"/>
                <a:cs typeface="Verdana"/>
              </a:rPr>
              <a:t>congruent.</a:t>
            </a:r>
            <a:endParaRPr sz="3000" dirty="0">
              <a:latin typeface="Chalkboard SE" panose="03050602040202020205" pitchFamily="66" charset="77"/>
              <a:cs typeface="Verdana"/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988B6C48-BA21-09A7-8A4B-ABA5793872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36523" y="1864882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Chalkboard SE" panose="03050602040202020205" pitchFamily="66" charset="77"/>
              </a:rPr>
              <a:t>Special</a:t>
            </a:r>
            <a:r>
              <a:rPr spc="200" dirty="0">
                <a:latin typeface="Chalkboard SE" panose="03050602040202020205" pitchFamily="66" charset="77"/>
              </a:rPr>
              <a:t> </a:t>
            </a:r>
            <a:r>
              <a:rPr spc="-85" dirty="0">
                <a:latin typeface="Chalkboard SE" panose="03050602040202020205" pitchFamily="66" charset="77"/>
              </a:rPr>
              <a:t>Types</a:t>
            </a:r>
          </a:p>
        </p:txBody>
      </p:sp>
      <p:pic>
        <p:nvPicPr>
          <p:cNvPr id="29" name="Picture 28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93F89B39-A7B2-F779-86A5-BD8CB555E8F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32289" y="2529967"/>
            <a:ext cx="1120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30" dirty="0">
                <a:solidFill>
                  <a:srgbClr val="843B0C"/>
                </a:solidFill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957816" y="1347216"/>
            <a:ext cx="1117600" cy="1117600"/>
            <a:chOff x="9957816" y="1347216"/>
            <a:chExt cx="1117600" cy="1117600"/>
          </a:xfrm>
        </p:grpSpPr>
        <p:sp>
          <p:nvSpPr>
            <p:cNvPr id="5" name="object 5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1078992" y="0"/>
                  </a:moveTo>
                  <a:lnTo>
                    <a:pt x="0" y="0"/>
                  </a:lnTo>
                  <a:lnTo>
                    <a:pt x="0" y="1078991"/>
                  </a:lnTo>
                  <a:lnTo>
                    <a:pt x="1078992" y="1078991"/>
                  </a:lnTo>
                  <a:lnTo>
                    <a:pt x="1078992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0" y="1078991"/>
                  </a:moveTo>
                  <a:lnTo>
                    <a:pt x="1078992" y="1078991"/>
                  </a:lnTo>
                  <a:lnTo>
                    <a:pt x="1078992" y="0"/>
                  </a:lnTo>
                  <a:lnTo>
                    <a:pt x="0" y="0"/>
                  </a:lnTo>
                  <a:lnTo>
                    <a:pt x="0" y="1078991"/>
                  </a:lnTo>
                  <a:close/>
                </a:path>
              </a:pathLst>
            </a:custGeom>
            <a:ln w="381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76104" y="1365504"/>
              <a:ext cx="1079500" cy="1091565"/>
            </a:xfrm>
            <a:custGeom>
              <a:avLst/>
              <a:gdLst/>
              <a:ahLst/>
              <a:cxnLst/>
              <a:rect l="l" t="t" r="r" b="b"/>
              <a:pathLst>
                <a:path w="1079500" h="1091564">
                  <a:moveTo>
                    <a:pt x="0" y="227075"/>
                  </a:moveTo>
                  <a:lnTo>
                    <a:pt x="214883" y="227075"/>
                  </a:lnTo>
                  <a:lnTo>
                    <a:pt x="214883" y="0"/>
                  </a:lnTo>
                  <a:lnTo>
                    <a:pt x="0" y="0"/>
                  </a:lnTo>
                  <a:lnTo>
                    <a:pt x="0" y="227075"/>
                  </a:lnTo>
                  <a:close/>
                </a:path>
                <a:path w="1079500" h="1091564">
                  <a:moveTo>
                    <a:pt x="862584" y="240792"/>
                  </a:moveTo>
                  <a:lnTo>
                    <a:pt x="1078992" y="240792"/>
                  </a:lnTo>
                  <a:lnTo>
                    <a:pt x="1078992" y="13716"/>
                  </a:lnTo>
                  <a:lnTo>
                    <a:pt x="862584" y="13716"/>
                  </a:lnTo>
                  <a:lnTo>
                    <a:pt x="862584" y="240792"/>
                  </a:lnTo>
                  <a:close/>
                </a:path>
                <a:path w="1079500" h="1091564">
                  <a:moveTo>
                    <a:pt x="0" y="1077468"/>
                  </a:moveTo>
                  <a:lnTo>
                    <a:pt x="214883" y="1077468"/>
                  </a:lnTo>
                  <a:lnTo>
                    <a:pt x="214883" y="848868"/>
                  </a:lnTo>
                  <a:lnTo>
                    <a:pt x="0" y="848868"/>
                  </a:lnTo>
                  <a:lnTo>
                    <a:pt x="0" y="1077468"/>
                  </a:lnTo>
                  <a:close/>
                </a:path>
                <a:path w="1079500" h="1091564">
                  <a:moveTo>
                    <a:pt x="862584" y="1091184"/>
                  </a:moveTo>
                  <a:lnTo>
                    <a:pt x="1078992" y="1091184"/>
                  </a:lnTo>
                  <a:lnTo>
                    <a:pt x="1078992" y="864108"/>
                  </a:lnTo>
                  <a:lnTo>
                    <a:pt x="862584" y="864108"/>
                  </a:lnTo>
                  <a:lnTo>
                    <a:pt x="862584" y="1091184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426700" y="1120521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31526" y="2199512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61373" y="1652359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841001" y="1641691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542531" y="1312163"/>
            <a:ext cx="1531620" cy="1307465"/>
            <a:chOff x="6542531" y="1312163"/>
            <a:chExt cx="1531620" cy="1307465"/>
          </a:xfrm>
        </p:grpSpPr>
        <p:sp>
          <p:nvSpPr>
            <p:cNvPr id="13" name="object 13"/>
            <p:cNvSpPr/>
            <p:nvPr/>
          </p:nvSpPr>
          <p:spPr>
            <a:xfrm>
              <a:off x="6561581" y="1419605"/>
              <a:ext cx="1493520" cy="1080770"/>
            </a:xfrm>
            <a:custGeom>
              <a:avLst/>
              <a:gdLst/>
              <a:ahLst/>
              <a:cxnLst/>
              <a:rect l="l" t="t" r="r" b="b"/>
              <a:pathLst>
                <a:path w="1493520" h="1080770">
                  <a:moveTo>
                    <a:pt x="1493520" y="0"/>
                  </a:moveTo>
                  <a:lnTo>
                    <a:pt x="270128" y="0"/>
                  </a:lnTo>
                  <a:lnTo>
                    <a:pt x="0" y="1080516"/>
                  </a:lnTo>
                  <a:lnTo>
                    <a:pt x="1223391" y="1080516"/>
                  </a:lnTo>
                  <a:lnTo>
                    <a:pt x="1493520" y="0"/>
                  </a:lnTo>
                  <a:close/>
                </a:path>
              </a:pathLst>
            </a:custGeom>
            <a:solidFill>
              <a:srgbClr val="D4B8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61581" y="1331213"/>
              <a:ext cx="1493520" cy="1269365"/>
            </a:xfrm>
            <a:custGeom>
              <a:avLst/>
              <a:gdLst/>
              <a:ahLst/>
              <a:cxnLst/>
              <a:rect l="l" t="t" r="r" b="b"/>
              <a:pathLst>
                <a:path w="1493520" h="1269364">
                  <a:moveTo>
                    <a:pt x="0" y="1168908"/>
                  </a:moveTo>
                  <a:lnTo>
                    <a:pt x="270128" y="88391"/>
                  </a:lnTo>
                  <a:lnTo>
                    <a:pt x="1493520" y="88391"/>
                  </a:lnTo>
                  <a:lnTo>
                    <a:pt x="1223391" y="1168908"/>
                  </a:lnTo>
                  <a:lnTo>
                    <a:pt x="0" y="1168908"/>
                  </a:lnTo>
                  <a:close/>
                </a:path>
                <a:path w="1493520" h="1269364">
                  <a:moveTo>
                    <a:pt x="859282" y="0"/>
                  </a:moveTo>
                  <a:lnTo>
                    <a:pt x="824484" y="202311"/>
                  </a:lnTo>
                </a:path>
                <a:path w="1493520" h="1269364">
                  <a:moveTo>
                    <a:pt x="676401" y="1066800"/>
                  </a:moveTo>
                  <a:lnTo>
                    <a:pt x="641603" y="1269111"/>
                  </a:lnTo>
                </a:path>
                <a:path w="1493520" h="1269364">
                  <a:moveTo>
                    <a:pt x="1280160" y="595884"/>
                  </a:moveTo>
                  <a:lnTo>
                    <a:pt x="1479423" y="595884"/>
                  </a:lnTo>
                </a:path>
                <a:path w="1493520" h="1269364">
                  <a:moveTo>
                    <a:pt x="35051" y="595884"/>
                  </a:moveTo>
                  <a:lnTo>
                    <a:pt x="234315" y="595884"/>
                  </a:lnTo>
                </a:path>
              </a:pathLst>
            </a:custGeom>
            <a:ln w="3810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480428" y="2580894"/>
            <a:ext cx="14541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65" dirty="0">
                <a:solidFill>
                  <a:srgbClr val="6F2F9F"/>
                </a:solidFill>
                <a:latin typeface="Arial"/>
                <a:cs typeface="Arial"/>
              </a:rPr>
              <a:t>rhombus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58184" y="1613916"/>
            <a:ext cx="1851660" cy="902335"/>
            <a:chOff x="3758184" y="1613916"/>
            <a:chExt cx="1851660" cy="902335"/>
          </a:xfrm>
        </p:grpSpPr>
        <p:sp>
          <p:nvSpPr>
            <p:cNvPr id="17" name="object 17"/>
            <p:cNvSpPr/>
            <p:nvPr/>
          </p:nvSpPr>
          <p:spPr>
            <a:xfrm>
              <a:off x="3777234" y="1632966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60" h="864235">
                  <a:moveTo>
                    <a:pt x="1813560" y="0"/>
                  </a:moveTo>
                  <a:lnTo>
                    <a:pt x="0" y="0"/>
                  </a:lnTo>
                  <a:lnTo>
                    <a:pt x="0" y="864108"/>
                  </a:lnTo>
                  <a:lnTo>
                    <a:pt x="1813560" y="864108"/>
                  </a:lnTo>
                  <a:lnTo>
                    <a:pt x="1813560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777234" y="1632966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60" h="864235">
                  <a:moveTo>
                    <a:pt x="0" y="864108"/>
                  </a:moveTo>
                  <a:lnTo>
                    <a:pt x="1813560" y="864108"/>
                  </a:lnTo>
                  <a:lnTo>
                    <a:pt x="1813560" y="0"/>
                  </a:lnTo>
                  <a:lnTo>
                    <a:pt x="0" y="0"/>
                  </a:lnTo>
                  <a:lnTo>
                    <a:pt x="0" y="864108"/>
                  </a:lnTo>
                  <a:close/>
                </a:path>
              </a:pathLst>
            </a:custGeom>
            <a:ln w="381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776472" y="1624584"/>
              <a:ext cx="1805939" cy="879475"/>
            </a:xfrm>
            <a:custGeom>
              <a:avLst/>
              <a:gdLst/>
              <a:ahLst/>
              <a:cxnLst/>
              <a:rect l="l" t="t" r="r" b="b"/>
              <a:pathLst>
                <a:path w="1805939" h="879475">
                  <a:moveTo>
                    <a:pt x="13715" y="227075"/>
                  </a:moveTo>
                  <a:lnTo>
                    <a:pt x="228600" y="227075"/>
                  </a:lnTo>
                  <a:lnTo>
                    <a:pt x="228600" y="0"/>
                  </a:lnTo>
                  <a:lnTo>
                    <a:pt x="13715" y="0"/>
                  </a:lnTo>
                  <a:lnTo>
                    <a:pt x="13715" y="227075"/>
                  </a:lnTo>
                  <a:close/>
                </a:path>
                <a:path w="1805939" h="879475">
                  <a:moveTo>
                    <a:pt x="1591055" y="239267"/>
                  </a:moveTo>
                  <a:lnTo>
                    <a:pt x="1805939" y="239267"/>
                  </a:lnTo>
                  <a:lnTo>
                    <a:pt x="1805939" y="12191"/>
                  </a:lnTo>
                  <a:lnTo>
                    <a:pt x="1591055" y="12191"/>
                  </a:lnTo>
                  <a:lnTo>
                    <a:pt x="1591055" y="239267"/>
                  </a:lnTo>
                  <a:close/>
                </a:path>
                <a:path w="1805939" h="879475">
                  <a:moveTo>
                    <a:pt x="0" y="879348"/>
                  </a:moveTo>
                  <a:lnTo>
                    <a:pt x="214884" y="879348"/>
                  </a:lnTo>
                  <a:lnTo>
                    <a:pt x="214884" y="652272"/>
                  </a:lnTo>
                  <a:lnTo>
                    <a:pt x="0" y="652272"/>
                  </a:lnTo>
                  <a:lnTo>
                    <a:pt x="0" y="879348"/>
                  </a:lnTo>
                  <a:close/>
                </a:path>
                <a:path w="1805939" h="879475">
                  <a:moveTo>
                    <a:pt x="1591055" y="879348"/>
                  </a:moveTo>
                  <a:lnTo>
                    <a:pt x="1805939" y="879348"/>
                  </a:lnTo>
                  <a:lnTo>
                    <a:pt x="1805939" y="652272"/>
                  </a:lnTo>
                  <a:lnTo>
                    <a:pt x="1591055" y="652272"/>
                  </a:lnTo>
                  <a:lnTo>
                    <a:pt x="1591055" y="879348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601083" y="1402842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01083" y="2242515"/>
            <a:ext cx="1962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59582" y="1934680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69459" y="1924012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04564" y="2547569"/>
            <a:ext cx="15100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00" dirty="0">
                <a:solidFill>
                  <a:srgbClr val="7E5F00"/>
                </a:solidFill>
                <a:latin typeface="Arial"/>
                <a:cs typeface="Arial"/>
              </a:rPr>
              <a:t>rectangle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051941" y="3682365"/>
            <a:ext cx="3472815" cy="2152650"/>
            <a:chOff x="1051941" y="3682365"/>
            <a:chExt cx="3472815" cy="2152650"/>
          </a:xfrm>
        </p:grpSpPr>
        <p:sp>
          <p:nvSpPr>
            <p:cNvPr id="26" name="object 26"/>
            <p:cNvSpPr/>
            <p:nvPr/>
          </p:nvSpPr>
          <p:spPr>
            <a:xfrm>
              <a:off x="1080516" y="3710940"/>
              <a:ext cx="3415665" cy="2095500"/>
            </a:xfrm>
            <a:custGeom>
              <a:avLst/>
              <a:gdLst/>
              <a:ahLst/>
              <a:cxnLst/>
              <a:rect l="l" t="t" r="r" b="b"/>
              <a:pathLst>
                <a:path w="3415665" h="2095500">
                  <a:moveTo>
                    <a:pt x="3415284" y="0"/>
                  </a:moveTo>
                  <a:lnTo>
                    <a:pt x="0" y="0"/>
                  </a:lnTo>
                  <a:lnTo>
                    <a:pt x="0" y="2095500"/>
                  </a:lnTo>
                  <a:lnTo>
                    <a:pt x="3415284" y="2095500"/>
                  </a:lnTo>
                  <a:lnTo>
                    <a:pt x="3415284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80516" y="3710940"/>
              <a:ext cx="3415665" cy="2095500"/>
            </a:xfrm>
            <a:custGeom>
              <a:avLst/>
              <a:gdLst/>
              <a:ahLst/>
              <a:cxnLst/>
              <a:rect l="l" t="t" r="r" b="b"/>
              <a:pathLst>
                <a:path w="3415665" h="2095500">
                  <a:moveTo>
                    <a:pt x="0" y="2095500"/>
                  </a:moveTo>
                  <a:lnTo>
                    <a:pt x="3415284" y="2095500"/>
                  </a:lnTo>
                  <a:lnTo>
                    <a:pt x="3415284" y="0"/>
                  </a:lnTo>
                  <a:lnTo>
                    <a:pt x="0" y="0"/>
                  </a:lnTo>
                  <a:lnTo>
                    <a:pt x="0" y="2095500"/>
                  </a:lnTo>
                  <a:close/>
                </a:path>
              </a:pathLst>
            </a:custGeom>
            <a:ln w="57150">
              <a:solidFill>
                <a:srgbClr val="2E54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81278" y="3711702"/>
              <a:ext cx="3416300" cy="2095500"/>
            </a:xfrm>
            <a:custGeom>
              <a:avLst/>
              <a:gdLst/>
              <a:ahLst/>
              <a:cxnLst/>
              <a:rect l="l" t="t" r="r" b="b"/>
              <a:pathLst>
                <a:path w="3416300" h="2095500">
                  <a:moveTo>
                    <a:pt x="0" y="0"/>
                  </a:moveTo>
                  <a:lnTo>
                    <a:pt x="3416300" y="2095500"/>
                  </a:lnTo>
                </a:path>
              </a:pathLst>
            </a:custGeom>
            <a:ln w="38100">
              <a:solidFill>
                <a:srgbClr val="2E54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398014" y="3298063"/>
            <a:ext cx="3041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56051" y="3287648"/>
            <a:ext cx="3041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433954" y="5409082"/>
            <a:ext cx="8623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70230" algn="l"/>
              </a:tabLst>
            </a:pPr>
            <a:r>
              <a:rPr sz="4400" spc="-5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r>
              <a:rPr sz="4400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6600" spc="-75" baseline="1262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6600" baseline="1262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07135" y="4609668"/>
            <a:ext cx="584835" cy="304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4285"/>
              </a:lnSpc>
            </a:pPr>
            <a:r>
              <a:rPr sz="4400" spc="-5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23003" y="4534992"/>
            <a:ext cx="584835" cy="304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4285"/>
              </a:lnSpc>
            </a:pPr>
            <a:r>
              <a:rPr sz="4400" spc="-5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440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047178" y="3707891"/>
            <a:ext cx="3465829" cy="2105025"/>
            <a:chOff x="1047178" y="3707891"/>
            <a:chExt cx="3465829" cy="2105025"/>
          </a:xfrm>
        </p:grpSpPr>
        <p:sp>
          <p:nvSpPr>
            <p:cNvPr id="35" name="object 35"/>
            <p:cNvSpPr/>
            <p:nvPr/>
          </p:nvSpPr>
          <p:spPr>
            <a:xfrm>
              <a:off x="1081278" y="3726941"/>
              <a:ext cx="3412490" cy="2044700"/>
            </a:xfrm>
            <a:custGeom>
              <a:avLst/>
              <a:gdLst/>
              <a:ahLst/>
              <a:cxnLst/>
              <a:rect l="l" t="t" r="r" b="b"/>
              <a:pathLst>
                <a:path w="3412490" h="2044700">
                  <a:moveTo>
                    <a:pt x="0" y="2044357"/>
                  </a:moveTo>
                  <a:lnTo>
                    <a:pt x="3412109" y="0"/>
                  </a:lnTo>
                </a:path>
              </a:pathLst>
            </a:custGeom>
            <a:ln w="38099">
              <a:solidFill>
                <a:srgbClr val="2E54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061466" y="5648705"/>
              <a:ext cx="180340" cy="149860"/>
            </a:xfrm>
            <a:custGeom>
              <a:avLst/>
              <a:gdLst/>
              <a:ahLst/>
              <a:cxnLst/>
              <a:rect l="l" t="t" r="r" b="b"/>
              <a:pathLst>
                <a:path w="180340" h="149860">
                  <a:moveTo>
                    <a:pt x="0" y="149352"/>
                  </a:moveTo>
                  <a:lnTo>
                    <a:pt x="179831" y="149352"/>
                  </a:lnTo>
                  <a:lnTo>
                    <a:pt x="179831" y="0"/>
                  </a:lnTo>
                  <a:lnTo>
                    <a:pt x="0" y="0"/>
                  </a:lnTo>
                  <a:lnTo>
                    <a:pt x="0" y="149352"/>
                  </a:lnTo>
                  <a:close/>
                </a:path>
              </a:pathLst>
            </a:custGeom>
            <a:ln w="28574">
              <a:solidFill>
                <a:srgbClr val="2E54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794105" y="3302254"/>
            <a:ext cx="238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𝑹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515103" y="3302254"/>
            <a:ext cx="2254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𝑬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23671" y="5703214"/>
            <a:ext cx="215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𝑻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44695" y="5703214"/>
            <a:ext cx="2571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𝑵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650363" y="4772914"/>
            <a:ext cx="198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FF0000"/>
                </a:solidFill>
                <a:latin typeface="Cambria Math"/>
                <a:cs typeface="Cambria Math"/>
              </a:rPr>
              <a:t>𝑺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070475" y="3599535"/>
            <a:ext cx="4371340" cy="202565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  <a:tabLst>
                <a:tab pos="527685" algn="l"/>
              </a:tabLst>
            </a:pPr>
            <a:r>
              <a:rPr sz="2300" spc="-25" dirty="0">
                <a:latin typeface="Verdana"/>
                <a:cs typeface="Verdana"/>
              </a:rPr>
              <a:t>1.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80" dirty="0">
                <a:latin typeface="Verdana"/>
                <a:cs typeface="Verdana"/>
              </a:rPr>
              <a:t>Find</a:t>
            </a:r>
            <a:r>
              <a:rPr sz="2300" spc="-190" dirty="0">
                <a:latin typeface="Verdana"/>
                <a:cs typeface="Verdana"/>
              </a:rPr>
              <a:t> </a:t>
            </a:r>
            <a:r>
              <a:rPr sz="2300" dirty="0">
                <a:latin typeface="Cambria Math"/>
                <a:cs typeface="Cambria Math"/>
              </a:rPr>
              <a:t>𝐸𝑇</a:t>
            </a:r>
            <a:r>
              <a:rPr sz="2300" spc="175" dirty="0">
                <a:latin typeface="Cambria Math"/>
                <a:cs typeface="Cambria Math"/>
              </a:rPr>
              <a:t> </a:t>
            </a:r>
            <a:r>
              <a:rPr sz="2300" spc="-135" dirty="0">
                <a:latin typeface="Verdana"/>
                <a:cs typeface="Verdana"/>
              </a:rPr>
              <a:t>if</a:t>
            </a:r>
            <a:r>
              <a:rPr sz="2300" spc="-180" dirty="0">
                <a:latin typeface="Verdana"/>
                <a:cs typeface="Verdana"/>
              </a:rPr>
              <a:t> </a:t>
            </a:r>
            <a:r>
              <a:rPr sz="2300" dirty="0">
                <a:latin typeface="Cambria Math"/>
                <a:cs typeface="Cambria Math"/>
              </a:rPr>
              <a:t>𝑅𝑆</a:t>
            </a:r>
            <a:r>
              <a:rPr sz="2300" spc="170" dirty="0">
                <a:latin typeface="Cambria Math"/>
                <a:cs typeface="Cambria Math"/>
              </a:rPr>
              <a:t> </a:t>
            </a:r>
            <a:r>
              <a:rPr sz="2300" dirty="0">
                <a:latin typeface="Cambria Math"/>
                <a:cs typeface="Cambria Math"/>
              </a:rPr>
              <a:t>=</a:t>
            </a:r>
            <a:r>
              <a:rPr sz="2300" spc="105" dirty="0">
                <a:latin typeface="Cambria Math"/>
                <a:cs typeface="Cambria Math"/>
              </a:rPr>
              <a:t> </a:t>
            </a:r>
            <a:r>
              <a:rPr sz="2300" dirty="0">
                <a:latin typeface="Cambria Math"/>
                <a:cs typeface="Cambria Math"/>
              </a:rPr>
              <a:t>13</a:t>
            </a:r>
            <a:r>
              <a:rPr sz="2300" spc="15" dirty="0">
                <a:latin typeface="Cambria Math"/>
                <a:cs typeface="Cambria Math"/>
              </a:rPr>
              <a:t> </a:t>
            </a:r>
            <a:r>
              <a:rPr sz="2300" spc="-25" dirty="0">
                <a:latin typeface="Cambria Math"/>
                <a:cs typeface="Cambria Math"/>
              </a:rPr>
              <a:t>𝑚</a:t>
            </a:r>
            <a:r>
              <a:rPr sz="2300" spc="-25" dirty="0">
                <a:latin typeface="Verdana"/>
                <a:cs typeface="Verdana"/>
              </a:rPr>
              <a:t>.</a:t>
            </a:r>
            <a:endParaRPr sz="2300">
              <a:latin typeface="Verdana"/>
              <a:cs typeface="Verdana"/>
            </a:endParaRPr>
          </a:p>
          <a:p>
            <a:pPr marL="2432050" algn="ctr">
              <a:lnSpc>
                <a:spcPct val="100000"/>
              </a:lnSpc>
              <a:spcBef>
                <a:spcPts val="1250"/>
              </a:spcBef>
            </a:pPr>
            <a:r>
              <a:rPr sz="2300" dirty="0">
                <a:solidFill>
                  <a:srgbClr val="FF0000"/>
                </a:solidFill>
                <a:latin typeface="Cambria Math"/>
                <a:cs typeface="Cambria Math"/>
              </a:rPr>
              <a:t>𝑬𝑻</a:t>
            </a:r>
            <a:r>
              <a:rPr sz="2300" spc="114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30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2300" spc="10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300" spc="-25" dirty="0">
                <a:solidFill>
                  <a:srgbClr val="FF0000"/>
                </a:solidFill>
                <a:latin typeface="Cambria Math"/>
                <a:cs typeface="Cambria Math"/>
              </a:rPr>
              <a:t>𝟐𝟔</a:t>
            </a:r>
            <a:endParaRPr sz="23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  <a:tabLst>
                <a:tab pos="527685" algn="l"/>
              </a:tabLst>
            </a:pPr>
            <a:r>
              <a:rPr sz="2300" spc="-25" dirty="0">
                <a:latin typeface="Verdana"/>
                <a:cs typeface="Verdana"/>
              </a:rPr>
              <a:t>1.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80" dirty="0">
                <a:latin typeface="Verdana"/>
                <a:cs typeface="Verdana"/>
              </a:rPr>
              <a:t>Find</a:t>
            </a:r>
            <a:r>
              <a:rPr sz="2300" spc="-180" dirty="0">
                <a:latin typeface="Verdana"/>
                <a:cs typeface="Verdana"/>
              </a:rPr>
              <a:t> </a:t>
            </a:r>
            <a:r>
              <a:rPr sz="2300" spc="-10" dirty="0">
                <a:latin typeface="Cambria Math"/>
                <a:cs typeface="Cambria Math"/>
              </a:rPr>
              <a:t>m∠𝑇𝑅𝑁</a:t>
            </a:r>
            <a:r>
              <a:rPr sz="2300" spc="-10" dirty="0">
                <a:latin typeface="Verdana"/>
                <a:cs typeface="Verdana"/>
              </a:rPr>
              <a:t>.</a:t>
            </a:r>
            <a:endParaRPr sz="2300">
              <a:latin typeface="Verdana"/>
              <a:cs typeface="Verdana"/>
            </a:endParaRPr>
          </a:p>
          <a:p>
            <a:pPr marL="2432050" algn="ctr">
              <a:lnSpc>
                <a:spcPct val="100000"/>
              </a:lnSpc>
              <a:spcBef>
                <a:spcPts val="1245"/>
              </a:spcBef>
            </a:pPr>
            <a:r>
              <a:rPr sz="2300" dirty="0">
                <a:solidFill>
                  <a:srgbClr val="FF0000"/>
                </a:solidFill>
                <a:latin typeface="Cambria Math"/>
                <a:cs typeface="Cambria Math"/>
              </a:rPr>
              <a:t>𝒎∠𝑻𝑹𝑵</a:t>
            </a:r>
            <a:r>
              <a:rPr sz="2300" spc="13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30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2300" spc="1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300" spc="-25" dirty="0">
                <a:solidFill>
                  <a:srgbClr val="FF0000"/>
                </a:solidFill>
                <a:latin typeface="Cambria Math"/>
                <a:cs typeface="Cambria Math"/>
              </a:rPr>
              <a:t>𝟔𝟔°</a:t>
            </a:r>
            <a:endParaRPr sz="2300">
              <a:latin typeface="Cambria Math"/>
              <a:cs typeface="Cambria Math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546475" y="5433466"/>
            <a:ext cx="506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FF0000"/>
                </a:solidFill>
                <a:latin typeface="Cambria Math"/>
                <a:cs typeface="Cambria Math"/>
              </a:rPr>
              <a:t>𝟐𝟒°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9A9FD2C8-FCB8-9C2A-30FD-EECCC82F18F3}"/>
              </a:ext>
            </a:extLst>
          </p:cNvPr>
          <p:cNvSpPr txBox="1">
            <a:spLocks/>
          </p:cNvSpPr>
          <p:nvPr/>
        </p:nvSpPr>
        <p:spPr>
          <a:xfrm>
            <a:off x="111659" y="2008594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PH" dirty="0">
                <a:latin typeface="Chalkboard SE" panose="03050602040202020205" pitchFamily="66" charset="77"/>
              </a:rPr>
              <a:t>Special</a:t>
            </a:r>
            <a:r>
              <a:rPr lang="en-PH" spc="200" dirty="0">
                <a:latin typeface="Chalkboard SE" panose="03050602040202020205" pitchFamily="66" charset="77"/>
              </a:rPr>
              <a:t> </a:t>
            </a:r>
            <a:r>
              <a:rPr lang="en-PH" spc="-85" dirty="0">
                <a:latin typeface="Chalkboard SE" panose="03050602040202020205" pitchFamily="66" charset="77"/>
              </a:rPr>
              <a:t>Types</a:t>
            </a:r>
          </a:p>
        </p:txBody>
      </p:sp>
      <p:pic>
        <p:nvPicPr>
          <p:cNvPr id="47" name="Picture 46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BADEF35C-B9C2-B448-0736-CDEAC156823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32289" y="2529967"/>
            <a:ext cx="1120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30" dirty="0">
                <a:solidFill>
                  <a:srgbClr val="843B0C"/>
                </a:solidFill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957816" y="1347216"/>
            <a:ext cx="1117600" cy="1117600"/>
            <a:chOff x="9957816" y="1347216"/>
            <a:chExt cx="1117600" cy="1117600"/>
          </a:xfrm>
        </p:grpSpPr>
        <p:sp>
          <p:nvSpPr>
            <p:cNvPr id="5" name="object 5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1078992" y="0"/>
                  </a:moveTo>
                  <a:lnTo>
                    <a:pt x="0" y="0"/>
                  </a:lnTo>
                  <a:lnTo>
                    <a:pt x="0" y="1078991"/>
                  </a:lnTo>
                  <a:lnTo>
                    <a:pt x="1078992" y="1078991"/>
                  </a:lnTo>
                  <a:lnTo>
                    <a:pt x="1078992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976866" y="1366266"/>
              <a:ext cx="1079500" cy="1079500"/>
            </a:xfrm>
            <a:custGeom>
              <a:avLst/>
              <a:gdLst/>
              <a:ahLst/>
              <a:cxnLst/>
              <a:rect l="l" t="t" r="r" b="b"/>
              <a:pathLst>
                <a:path w="1079500" h="1079500">
                  <a:moveTo>
                    <a:pt x="0" y="1078991"/>
                  </a:moveTo>
                  <a:lnTo>
                    <a:pt x="1078992" y="1078991"/>
                  </a:lnTo>
                  <a:lnTo>
                    <a:pt x="1078992" y="0"/>
                  </a:lnTo>
                  <a:lnTo>
                    <a:pt x="0" y="0"/>
                  </a:lnTo>
                  <a:lnTo>
                    <a:pt x="0" y="1078991"/>
                  </a:lnTo>
                  <a:close/>
                </a:path>
              </a:pathLst>
            </a:custGeom>
            <a:ln w="381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76104" y="1365504"/>
              <a:ext cx="1079500" cy="1091565"/>
            </a:xfrm>
            <a:custGeom>
              <a:avLst/>
              <a:gdLst/>
              <a:ahLst/>
              <a:cxnLst/>
              <a:rect l="l" t="t" r="r" b="b"/>
              <a:pathLst>
                <a:path w="1079500" h="1091564">
                  <a:moveTo>
                    <a:pt x="0" y="227075"/>
                  </a:moveTo>
                  <a:lnTo>
                    <a:pt x="214883" y="227075"/>
                  </a:lnTo>
                  <a:lnTo>
                    <a:pt x="214883" y="0"/>
                  </a:lnTo>
                  <a:lnTo>
                    <a:pt x="0" y="0"/>
                  </a:lnTo>
                  <a:lnTo>
                    <a:pt x="0" y="227075"/>
                  </a:lnTo>
                  <a:close/>
                </a:path>
                <a:path w="1079500" h="1091564">
                  <a:moveTo>
                    <a:pt x="862584" y="240792"/>
                  </a:moveTo>
                  <a:lnTo>
                    <a:pt x="1078992" y="240792"/>
                  </a:lnTo>
                  <a:lnTo>
                    <a:pt x="1078992" y="13716"/>
                  </a:lnTo>
                  <a:lnTo>
                    <a:pt x="862584" y="13716"/>
                  </a:lnTo>
                  <a:lnTo>
                    <a:pt x="862584" y="240792"/>
                  </a:lnTo>
                  <a:close/>
                </a:path>
                <a:path w="1079500" h="1091564">
                  <a:moveTo>
                    <a:pt x="0" y="1077468"/>
                  </a:moveTo>
                  <a:lnTo>
                    <a:pt x="214883" y="1077468"/>
                  </a:lnTo>
                  <a:lnTo>
                    <a:pt x="214883" y="848868"/>
                  </a:lnTo>
                  <a:lnTo>
                    <a:pt x="0" y="848868"/>
                  </a:lnTo>
                  <a:lnTo>
                    <a:pt x="0" y="1077468"/>
                  </a:lnTo>
                  <a:close/>
                </a:path>
                <a:path w="1079500" h="1091564">
                  <a:moveTo>
                    <a:pt x="862584" y="1091184"/>
                  </a:moveTo>
                  <a:lnTo>
                    <a:pt x="1078992" y="1091184"/>
                  </a:lnTo>
                  <a:lnTo>
                    <a:pt x="1078992" y="864108"/>
                  </a:lnTo>
                  <a:lnTo>
                    <a:pt x="862584" y="864108"/>
                  </a:lnTo>
                  <a:lnTo>
                    <a:pt x="862584" y="1091184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426700" y="1120521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31526" y="2199512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843B0C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61373" y="1652359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841001" y="1641691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843B0C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881115" y="1470660"/>
            <a:ext cx="1851660" cy="902335"/>
            <a:chOff x="5881115" y="1470660"/>
            <a:chExt cx="1851660" cy="902335"/>
          </a:xfrm>
        </p:grpSpPr>
        <p:sp>
          <p:nvSpPr>
            <p:cNvPr id="13" name="object 13"/>
            <p:cNvSpPr/>
            <p:nvPr/>
          </p:nvSpPr>
          <p:spPr>
            <a:xfrm>
              <a:off x="5900165" y="1489710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59" h="864235">
                  <a:moveTo>
                    <a:pt x="1813560" y="0"/>
                  </a:moveTo>
                  <a:lnTo>
                    <a:pt x="0" y="0"/>
                  </a:lnTo>
                  <a:lnTo>
                    <a:pt x="0" y="864108"/>
                  </a:lnTo>
                  <a:lnTo>
                    <a:pt x="1813560" y="864108"/>
                  </a:lnTo>
                  <a:lnTo>
                    <a:pt x="1813560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00165" y="1489710"/>
              <a:ext cx="1813560" cy="864235"/>
            </a:xfrm>
            <a:custGeom>
              <a:avLst/>
              <a:gdLst/>
              <a:ahLst/>
              <a:cxnLst/>
              <a:rect l="l" t="t" r="r" b="b"/>
              <a:pathLst>
                <a:path w="1813559" h="864235">
                  <a:moveTo>
                    <a:pt x="0" y="864108"/>
                  </a:moveTo>
                  <a:lnTo>
                    <a:pt x="1813560" y="864108"/>
                  </a:lnTo>
                  <a:lnTo>
                    <a:pt x="1813560" y="0"/>
                  </a:lnTo>
                  <a:lnTo>
                    <a:pt x="0" y="0"/>
                  </a:lnTo>
                  <a:lnTo>
                    <a:pt x="0" y="864108"/>
                  </a:lnTo>
                  <a:close/>
                </a:path>
              </a:pathLst>
            </a:custGeom>
            <a:ln w="38100">
              <a:solidFill>
                <a:srgbClr val="7E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899403" y="1481328"/>
              <a:ext cx="1805939" cy="879475"/>
            </a:xfrm>
            <a:custGeom>
              <a:avLst/>
              <a:gdLst/>
              <a:ahLst/>
              <a:cxnLst/>
              <a:rect l="l" t="t" r="r" b="b"/>
              <a:pathLst>
                <a:path w="1805940" h="879475">
                  <a:moveTo>
                    <a:pt x="13716" y="227075"/>
                  </a:moveTo>
                  <a:lnTo>
                    <a:pt x="228600" y="227075"/>
                  </a:lnTo>
                  <a:lnTo>
                    <a:pt x="228600" y="0"/>
                  </a:lnTo>
                  <a:lnTo>
                    <a:pt x="13716" y="0"/>
                  </a:lnTo>
                  <a:lnTo>
                    <a:pt x="13716" y="227075"/>
                  </a:lnTo>
                  <a:close/>
                </a:path>
                <a:path w="1805940" h="879475">
                  <a:moveTo>
                    <a:pt x="1591055" y="239268"/>
                  </a:moveTo>
                  <a:lnTo>
                    <a:pt x="1805939" y="239268"/>
                  </a:lnTo>
                  <a:lnTo>
                    <a:pt x="1805939" y="12192"/>
                  </a:lnTo>
                  <a:lnTo>
                    <a:pt x="1591055" y="12192"/>
                  </a:lnTo>
                  <a:lnTo>
                    <a:pt x="1591055" y="239268"/>
                  </a:lnTo>
                  <a:close/>
                </a:path>
                <a:path w="1805940" h="879475">
                  <a:moveTo>
                    <a:pt x="0" y="879348"/>
                  </a:moveTo>
                  <a:lnTo>
                    <a:pt x="214884" y="879348"/>
                  </a:lnTo>
                  <a:lnTo>
                    <a:pt x="214884" y="650748"/>
                  </a:lnTo>
                  <a:lnTo>
                    <a:pt x="0" y="650748"/>
                  </a:lnTo>
                  <a:lnTo>
                    <a:pt x="0" y="879348"/>
                  </a:lnTo>
                  <a:close/>
                </a:path>
                <a:path w="1805940" h="879475">
                  <a:moveTo>
                    <a:pt x="1591055" y="879348"/>
                  </a:moveTo>
                  <a:lnTo>
                    <a:pt x="1805939" y="879348"/>
                  </a:lnTo>
                  <a:lnTo>
                    <a:pt x="1805939" y="650748"/>
                  </a:lnTo>
                  <a:lnTo>
                    <a:pt x="1591055" y="650748"/>
                  </a:lnTo>
                  <a:lnTo>
                    <a:pt x="1591055" y="879348"/>
                  </a:lnTo>
                  <a:close/>
                </a:path>
              </a:pathLst>
            </a:custGeom>
            <a:ln w="12700">
              <a:solidFill>
                <a:srgbClr val="843B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724015" y="1258899"/>
            <a:ext cx="1962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24015" y="2099563"/>
            <a:ext cx="195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65" dirty="0">
                <a:solidFill>
                  <a:srgbClr val="7E5F00"/>
                </a:solidFill>
                <a:latin typeface="Arial MT"/>
                <a:cs typeface="Arial MT"/>
              </a:rPr>
              <a:t>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82514" y="1791043"/>
            <a:ext cx="433070" cy="356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92391" y="1780375"/>
            <a:ext cx="433070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75"/>
              </a:lnSpc>
            </a:pPr>
            <a:r>
              <a:rPr sz="2800" spc="-375" dirty="0">
                <a:solidFill>
                  <a:srgbClr val="7E5F00"/>
                </a:solidFill>
                <a:latin typeface="Arial MT"/>
                <a:cs typeface="Arial MT"/>
              </a:rPr>
              <a:t>&gt;&gt;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27496" y="2404618"/>
            <a:ext cx="15100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00" dirty="0">
                <a:solidFill>
                  <a:srgbClr val="7E5F00"/>
                </a:solidFill>
                <a:latin typeface="Arial"/>
                <a:cs typeface="Arial"/>
              </a:rPr>
              <a:t>rectangle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226819" y="3621023"/>
            <a:ext cx="1530350" cy="1308735"/>
            <a:chOff x="1226819" y="3621023"/>
            <a:chExt cx="1530350" cy="1308735"/>
          </a:xfrm>
        </p:grpSpPr>
        <p:sp>
          <p:nvSpPr>
            <p:cNvPr id="22" name="object 22"/>
            <p:cNvSpPr/>
            <p:nvPr/>
          </p:nvSpPr>
          <p:spPr>
            <a:xfrm>
              <a:off x="1245869" y="3728465"/>
              <a:ext cx="1492250" cy="1080770"/>
            </a:xfrm>
            <a:custGeom>
              <a:avLst/>
              <a:gdLst/>
              <a:ahLst/>
              <a:cxnLst/>
              <a:rect l="l" t="t" r="r" b="b"/>
              <a:pathLst>
                <a:path w="1492250" h="1080770">
                  <a:moveTo>
                    <a:pt x="1491996" y="0"/>
                  </a:moveTo>
                  <a:lnTo>
                    <a:pt x="270129" y="0"/>
                  </a:lnTo>
                  <a:lnTo>
                    <a:pt x="0" y="1080515"/>
                  </a:lnTo>
                  <a:lnTo>
                    <a:pt x="1221867" y="1080515"/>
                  </a:lnTo>
                  <a:lnTo>
                    <a:pt x="1491996" y="0"/>
                  </a:lnTo>
                  <a:close/>
                </a:path>
              </a:pathLst>
            </a:custGeom>
            <a:solidFill>
              <a:srgbClr val="D4B8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245869" y="3640073"/>
              <a:ext cx="1492250" cy="1270635"/>
            </a:xfrm>
            <a:custGeom>
              <a:avLst/>
              <a:gdLst/>
              <a:ahLst/>
              <a:cxnLst/>
              <a:rect l="l" t="t" r="r" b="b"/>
              <a:pathLst>
                <a:path w="1492250" h="1270635">
                  <a:moveTo>
                    <a:pt x="0" y="1168908"/>
                  </a:moveTo>
                  <a:lnTo>
                    <a:pt x="270129" y="88392"/>
                  </a:lnTo>
                  <a:lnTo>
                    <a:pt x="1491996" y="88392"/>
                  </a:lnTo>
                  <a:lnTo>
                    <a:pt x="1221867" y="1168908"/>
                  </a:lnTo>
                  <a:lnTo>
                    <a:pt x="0" y="1168908"/>
                  </a:lnTo>
                  <a:close/>
                </a:path>
                <a:path w="1492250" h="1270635">
                  <a:moveTo>
                    <a:pt x="857757" y="0"/>
                  </a:moveTo>
                  <a:lnTo>
                    <a:pt x="822960" y="202311"/>
                  </a:lnTo>
                </a:path>
                <a:path w="1492250" h="1270635">
                  <a:moveTo>
                    <a:pt x="674878" y="1068324"/>
                  </a:moveTo>
                  <a:lnTo>
                    <a:pt x="640080" y="1270634"/>
                  </a:lnTo>
                </a:path>
                <a:path w="1492250" h="1270635">
                  <a:moveTo>
                    <a:pt x="1278636" y="595883"/>
                  </a:moveTo>
                  <a:lnTo>
                    <a:pt x="1477899" y="595883"/>
                  </a:lnTo>
                </a:path>
                <a:path w="1492250" h="1270635">
                  <a:moveTo>
                    <a:pt x="33528" y="595883"/>
                  </a:moveTo>
                  <a:lnTo>
                    <a:pt x="232791" y="595883"/>
                  </a:lnTo>
                </a:path>
              </a:pathLst>
            </a:custGeom>
            <a:ln w="3810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163218" y="4890642"/>
            <a:ext cx="14541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365" dirty="0">
                <a:solidFill>
                  <a:srgbClr val="6F2F9F"/>
                </a:solidFill>
                <a:latin typeface="Arial"/>
                <a:cs typeface="Arial"/>
              </a:rPr>
              <a:t>rhombus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43833" y="3093821"/>
            <a:ext cx="8181975" cy="2799715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345"/>
              </a:spcBef>
              <a:buAutoNum type="arabicPeriod"/>
              <a:tabLst>
                <a:tab pos="527685" algn="l"/>
              </a:tabLst>
            </a:pPr>
            <a:r>
              <a:rPr sz="2600" spc="-100" dirty="0">
                <a:latin typeface="Chalkboard SE" panose="03050602040202020205" pitchFamily="66" charset="77"/>
                <a:cs typeface="Verdana"/>
              </a:rPr>
              <a:t>Properties</a:t>
            </a:r>
            <a:r>
              <a:rPr sz="2600" spc="-16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70" dirty="0">
                <a:latin typeface="Chalkboard SE" panose="03050602040202020205" pitchFamily="66" charset="77"/>
                <a:cs typeface="Verdana"/>
              </a:rPr>
              <a:t>inherited</a:t>
            </a:r>
            <a:r>
              <a:rPr sz="2600" spc="-16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110" dirty="0">
                <a:latin typeface="Chalkboard SE" panose="03050602040202020205" pitchFamily="66" charset="77"/>
                <a:cs typeface="Verdana"/>
              </a:rPr>
              <a:t>from</a:t>
            </a:r>
            <a:r>
              <a:rPr sz="2600" spc="-18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35" dirty="0">
                <a:latin typeface="Chalkboard SE" panose="03050602040202020205" pitchFamily="66" charset="77"/>
                <a:cs typeface="Verdana"/>
              </a:rPr>
              <a:t>the</a:t>
            </a:r>
            <a:r>
              <a:rPr sz="2600" spc="-17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parallelogram.</a:t>
            </a:r>
            <a:endParaRPr sz="2600" dirty="0">
              <a:latin typeface="Chalkboard SE" panose="03050602040202020205" pitchFamily="66" charset="77"/>
              <a:cs typeface="Verdana"/>
            </a:endParaRPr>
          </a:p>
          <a:p>
            <a:pPr marL="527685" indent="-514984">
              <a:lnSpc>
                <a:spcPct val="100000"/>
              </a:lnSpc>
              <a:spcBef>
                <a:spcPts val="1250"/>
              </a:spcBef>
              <a:buAutoNum type="arabicPeriod"/>
              <a:tabLst>
                <a:tab pos="527685" algn="l"/>
              </a:tabLst>
            </a:pPr>
            <a:r>
              <a:rPr sz="2600" spc="-320" dirty="0">
                <a:latin typeface="Chalkboard SE" panose="03050602040202020205" pitchFamily="66" charset="77"/>
                <a:cs typeface="Verdana"/>
              </a:rPr>
              <a:t>It</a:t>
            </a:r>
            <a:r>
              <a:rPr sz="2600" spc="-22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85" dirty="0">
                <a:latin typeface="Chalkboard SE" panose="03050602040202020205" pitchFamily="66" charset="77"/>
                <a:cs typeface="Verdana"/>
              </a:rPr>
              <a:t>has</a:t>
            </a:r>
            <a:r>
              <a:rPr sz="2600" spc="-19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95" dirty="0">
                <a:latin typeface="Chalkboard SE" panose="03050602040202020205" pitchFamily="66" charset="77"/>
                <a:cs typeface="Verdana"/>
              </a:rPr>
              <a:t>four</a:t>
            </a:r>
            <a:r>
              <a:rPr sz="2600" spc="-204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congruent</a:t>
            </a:r>
            <a:r>
              <a:rPr sz="2600" spc="-190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sides.</a:t>
            </a:r>
            <a:endParaRPr sz="2600" dirty="0">
              <a:latin typeface="Chalkboard SE" panose="03050602040202020205" pitchFamily="66" charset="77"/>
              <a:cs typeface="Verdana"/>
            </a:endParaRPr>
          </a:p>
          <a:p>
            <a:pPr marL="527685" indent="-514984">
              <a:lnSpc>
                <a:spcPct val="100000"/>
              </a:lnSpc>
              <a:spcBef>
                <a:spcPts val="1250"/>
              </a:spcBef>
              <a:buAutoNum type="arabicPeriod"/>
              <a:tabLst>
                <a:tab pos="527685" algn="l"/>
              </a:tabLst>
            </a:pPr>
            <a:r>
              <a:rPr sz="2600" spc="-335" dirty="0">
                <a:latin typeface="Chalkboard SE" panose="03050602040202020205" pitchFamily="66" charset="77"/>
                <a:cs typeface="Verdana"/>
              </a:rPr>
              <a:t>Its</a:t>
            </a:r>
            <a:r>
              <a:rPr sz="2600" spc="-21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diagonals</a:t>
            </a:r>
            <a:r>
              <a:rPr sz="2600" spc="-195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are</a:t>
            </a:r>
            <a:r>
              <a:rPr sz="2600" spc="-204" dirty="0">
                <a:latin typeface="Chalkboard SE" panose="03050602040202020205" pitchFamily="66" charset="77"/>
                <a:cs typeface="Verdana"/>
              </a:rPr>
              <a:t> 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perpendicular.</a:t>
            </a:r>
            <a:endParaRPr sz="2600" dirty="0">
              <a:latin typeface="Chalkboard SE" panose="03050602040202020205" pitchFamily="66" charset="77"/>
              <a:cs typeface="Verdana"/>
            </a:endParaRPr>
          </a:p>
          <a:p>
            <a:pPr marL="527685" marR="5080" indent="-515620">
              <a:lnSpc>
                <a:spcPct val="140000"/>
              </a:lnSpc>
              <a:buAutoNum type="arabicPeriod"/>
              <a:tabLst>
                <a:tab pos="527685" algn="l"/>
                <a:tab pos="1653539" algn="l"/>
                <a:tab pos="3412490" algn="l"/>
                <a:tab pos="4808855" algn="l"/>
                <a:tab pos="5645785" algn="l"/>
                <a:tab pos="7012305" algn="l"/>
                <a:tab pos="7640955" algn="l"/>
              </a:tabLst>
            </a:pPr>
            <a:r>
              <a:rPr sz="2600" spc="-20" dirty="0">
                <a:latin typeface="Chalkboard SE" panose="03050602040202020205" pitchFamily="66" charset="77"/>
                <a:cs typeface="Verdana"/>
              </a:rPr>
              <a:t>Each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diagonal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bisects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600" spc="-25" dirty="0">
                <a:latin typeface="Chalkboard SE" panose="03050602040202020205" pitchFamily="66" charset="77"/>
                <a:cs typeface="Verdana"/>
              </a:rPr>
              <a:t>the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angles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600" spc="-25" dirty="0">
                <a:latin typeface="Chalkboard SE" panose="03050602040202020205" pitchFamily="66" charset="77"/>
                <a:cs typeface="Verdana"/>
              </a:rPr>
              <a:t>of</a:t>
            </a:r>
            <a:r>
              <a:rPr sz="2600" dirty="0">
                <a:latin typeface="Chalkboard SE" panose="03050602040202020205" pitchFamily="66" charset="77"/>
                <a:cs typeface="Verdana"/>
              </a:rPr>
              <a:t>	</a:t>
            </a:r>
            <a:r>
              <a:rPr sz="2600" spc="-35" dirty="0">
                <a:latin typeface="Chalkboard SE" panose="03050602040202020205" pitchFamily="66" charset="77"/>
                <a:cs typeface="Verdana"/>
              </a:rPr>
              <a:t>the </a:t>
            </a:r>
            <a:r>
              <a:rPr sz="2600" spc="-10" dirty="0">
                <a:latin typeface="Chalkboard SE" panose="03050602040202020205" pitchFamily="66" charset="77"/>
                <a:cs typeface="Verdana"/>
              </a:rPr>
              <a:t>rhombus.</a:t>
            </a:r>
            <a:endParaRPr sz="2600" dirty="0">
              <a:latin typeface="Chalkboard SE" panose="03050602040202020205" pitchFamily="66" charset="77"/>
              <a:cs typeface="Verdana"/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7138CB56-7A14-59E1-8503-DB449C6E0B77}"/>
              </a:ext>
            </a:extLst>
          </p:cNvPr>
          <p:cNvSpPr txBox="1">
            <a:spLocks/>
          </p:cNvSpPr>
          <p:nvPr/>
        </p:nvSpPr>
        <p:spPr>
          <a:xfrm>
            <a:off x="1436523" y="1864882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PH">
                <a:latin typeface="Chalkboard SE" panose="03050602040202020205" pitchFamily="66" charset="77"/>
              </a:rPr>
              <a:t>Special</a:t>
            </a:r>
            <a:r>
              <a:rPr lang="en-PH" spc="200">
                <a:latin typeface="Chalkboard SE" panose="03050602040202020205" pitchFamily="66" charset="77"/>
              </a:rPr>
              <a:t> </a:t>
            </a:r>
            <a:r>
              <a:rPr lang="en-PH" spc="-85">
                <a:latin typeface="Chalkboard SE" panose="03050602040202020205" pitchFamily="66" charset="77"/>
              </a:rPr>
              <a:t>Types</a:t>
            </a:r>
            <a:endParaRPr lang="en-PH" spc="-85" dirty="0">
              <a:latin typeface="Chalkboard SE" panose="03050602040202020205" pitchFamily="66" charset="77"/>
            </a:endParaRPr>
          </a:p>
        </p:txBody>
      </p:sp>
      <p:pic>
        <p:nvPicPr>
          <p:cNvPr id="29" name="Picture 28" descr="A black background with a logo&#10;&#10;Description automatically generated">
            <a:extLst>
              <a:ext uri="{FF2B5EF4-FFF2-40B4-BE49-F238E27FC236}">
                <a16:creationId xmlns:a16="http://schemas.microsoft.com/office/drawing/2014/main" id="{3F0993E0-A972-8CED-ED9C-3FEDE39F0E8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2415005" y="80879"/>
            <a:ext cx="6777121" cy="67771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389</Words>
  <Application>Microsoft Macintosh PowerPoint</Application>
  <PresentationFormat>Widescreen</PresentationFormat>
  <Paragraphs>147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Arial MT</vt:lpstr>
      <vt:lpstr>Calibri</vt:lpstr>
      <vt:lpstr>Cambria Math</vt:lpstr>
      <vt:lpstr>Chalkboard SE</vt:lpstr>
      <vt:lpstr>Verdana</vt:lpstr>
      <vt:lpstr>Office Theme</vt:lpstr>
      <vt:lpstr>Math 9</vt:lpstr>
      <vt:lpstr>Properties of Parallelograms</vt:lpstr>
      <vt:lpstr>Properties of Parallelograms</vt:lpstr>
      <vt:lpstr>PowerPoint Presentation</vt:lpstr>
      <vt:lpstr>Special Types of Parallelograms</vt:lpstr>
      <vt:lpstr>Special Types</vt:lpstr>
      <vt:lpstr>Special Types</vt:lpstr>
      <vt:lpstr>PowerPoint Presentation</vt:lpstr>
      <vt:lpstr>PowerPoint Presentation</vt:lpstr>
      <vt:lpstr>Special Types</vt:lpstr>
      <vt:lpstr>Special Types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Von Jacob Bernardino</dc:creator>
  <cp:lastModifiedBy>Von Jacob Bernardino</cp:lastModifiedBy>
  <cp:revision>1</cp:revision>
  <dcterms:created xsi:type="dcterms:W3CDTF">2025-05-13T02:23:54Z</dcterms:created>
  <dcterms:modified xsi:type="dcterms:W3CDTF">2025-05-13T02:32:49Z</dcterms:modified>
</cp:coreProperties>
</file>