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drawingml.diagramData+xml" PartName="/ppt/diagrams/data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drawingml.diagramColors+xml" PartName="/ppt/diagrams/colors1.xml"/>
  <Override ContentType="application/vnd.ms-office.drawingml.diagramDrawing+xml" PartName="/ppt/diagrams/drawing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6" r:id="rId4"/>
    <p:sldId id="258" r:id="rId5"/>
    <p:sldId id="262" r:id="rId6"/>
    <p:sldId id="263" r:id="rId7"/>
    <p:sldId id="264" r:id="rId8"/>
    <p:sldId id="265" r:id="rId9"/>
    <p:sldId id="267" r:id="rId10"/>
    <p:sldId id="268" r:id="rId11"/>
    <p:sldId id="274" r:id="rId12"/>
    <p:sldId id="269" r:id="rId13"/>
    <p:sldId id="275" r:id="rId14"/>
    <p:sldId id="276" r:id="rId15"/>
    <p:sldId id="277" r:id="rId16"/>
    <p:sldId id="278" r:id="rId17"/>
    <p:sldId id="270" r:id="rId18"/>
    <p:sldId id="271" r:id="rId19"/>
    <p:sldId id="27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ylan Joshua Crismani" initials="DJC" lastIdx="1" clrIdx="0">
    <p:extLst>
      <p:ext uri="{19B8F6BF-5375-455C-9EA6-DF929625EA0E}">
        <p15:presenceInfo xmlns:p15="http://schemas.microsoft.com/office/powerpoint/2012/main" userId="Dylan Joshua Crisman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66A8F0-7788-4FD4-AA05-D13FBDDF57C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45F3805-64D2-4FF8-9285-6BBB97EBF8B1}">
      <dgm:prSet/>
      <dgm:spPr/>
      <dgm:t>
        <a:bodyPr/>
        <a:lstStyle/>
        <a:p>
          <a:r>
            <a:rPr lang="en-AU"/>
            <a:t>The interruption first appears four measures after rehearsal mark i. </a:t>
          </a:r>
          <a:endParaRPr lang="en-US"/>
        </a:p>
      </dgm:t>
    </dgm:pt>
    <dgm:pt modelId="{6C1C42D1-64B1-4966-A3F8-79AA5E1AD9E2}" type="parTrans" cxnId="{D3551CA1-5F3F-400B-A18C-CF327FEF6DF1}">
      <dgm:prSet/>
      <dgm:spPr/>
      <dgm:t>
        <a:bodyPr/>
        <a:lstStyle/>
        <a:p>
          <a:endParaRPr lang="en-US"/>
        </a:p>
      </dgm:t>
    </dgm:pt>
    <dgm:pt modelId="{3471814F-DA04-40CF-9A72-0AA60CF3A91E}" type="sibTrans" cxnId="{D3551CA1-5F3F-400B-A18C-CF327FEF6DF1}">
      <dgm:prSet/>
      <dgm:spPr/>
      <dgm:t>
        <a:bodyPr/>
        <a:lstStyle/>
        <a:p>
          <a:endParaRPr lang="en-US"/>
        </a:p>
      </dgm:t>
    </dgm:pt>
    <dgm:pt modelId="{8E9514CB-0161-44BE-A820-19F848A5D229}">
      <dgm:prSet/>
      <dgm:spPr/>
      <dgm:t>
        <a:bodyPr/>
        <a:lstStyle/>
        <a:p>
          <a:r>
            <a:rPr lang="en-AU"/>
            <a:t>The initial presentation of this figure has the rhythmic structure 8 – 4 – 8 if semiquavers are used as the unit of measurement. </a:t>
          </a:r>
          <a:endParaRPr lang="en-US"/>
        </a:p>
      </dgm:t>
    </dgm:pt>
    <dgm:pt modelId="{3F738A1D-092C-40FE-A5EA-23E54A127C03}" type="parTrans" cxnId="{E6BB0094-5012-4E6F-9085-0B87C218FED8}">
      <dgm:prSet/>
      <dgm:spPr/>
      <dgm:t>
        <a:bodyPr/>
        <a:lstStyle/>
        <a:p>
          <a:endParaRPr lang="en-US"/>
        </a:p>
      </dgm:t>
    </dgm:pt>
    <dgm:pt modelId="{0219CD23-AB4D-42A5-951F-1E2105A5AA20}" type="sibTrans" cxnId="{E6BB0094-5012-4E6F-9085-0B87C218FED8}">
      <dgm:prSet/>
      <dgm:spPr/>
      <dgm:t>
        <a:bodyPr/>
        <a:lstStyle/>
        <a:p>
          <a:endParaRPr lang="en-US"/>
        </a:p>
      </dgm:t>
    </dgm:pt>
    <dgm:pt modelId="{98200F07-1CAB-405D-AA8F-137B6A01518E}">
      <dgm:prSet/>
      <dgm:spPr/>
      <dgm:t>
        <a:bodyPr/>
        <a:lstStyle/>
        <a:p>
          <a:r>
            <a:rPr lang="en-AU"/>
            <a:t>Messiaen applies various rhythmic augmentations and diminiutions to the interruption. </a:t>
          </a:r>
          <a:endParaRPr lang="en-US"/>
        </a:p>
      </dgm:t>
    </dgm:pt>
    <dgm:pt modelId="{A0118CBA-7E5E-4B05-B46D-56561B05260E}" type="parTrans" cxnId="{2218BC31-04F6-44F0-B0DA-DB51589379C3}">
      <dgm:prSet/>
      <dgm:spPr/>
      <dgm:t>
        <a:bodyPr/>
        <a:lstStyle/>
        <a:p>
          <a:endParaRPr lang="en-US"/>
        </a:p>
      </dgm:t>
    </dgm:pt>
    <dgm:pt modelId="{F56D6BC1-2475-4702-8498-A6036603183E}" type="sibTrans" cxnId="{2218BC31-04F6-44F0-B0DA-DB51589379C3}">
      <dgm:prSet/>
      <dgm:spPr/>
      <dgm:t>
        <a:bodyPr/>
        <a:lstStyle/>
        <a:p>
          <a:endParaRPr lang="en-US"/>
        </a:p>
      </dgm:t>
    </dgm:pt>
    <dgm:pt modelId="{FAE777ED-2E6B-4AE6-B3EC-8720E19A1577}" type="pres">
      <dgm:prSet presAssocID="{F566A8F0-7788-4FD4-AA05-D13FBDDF57C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E6653C4-4A8C-405B-B245-B49E140608CC}" type="pres">
      <dgm:prSet presAssocID="{945F3805-64D2-4FF8-9285-6BBB97EBF8B1}" presName="hierRoot1" presStyleCnt="0"/>
      <dgm:spPr/>
    </dgm:pt>
    <dgm:pt modelId="{A6CD7558-2F51-4056-BC82-49E0E43711DB}" type="pres">
      <dgm:prSet presAssocID="{945F3805-64D2-4FF8-9285-6BBB97EBF8B1}" presName="composite" presStyleCnt="0"/>
      <dgm:spPr/>
    </dgm:pt>
    <dgm:pt modelId="{BE9FD3A1-D110-4A38-9596-38CA70598F43}" type="pres">
      <dgm:prSet presAssocID="{945F3805-64D2-4FF8-9285-6BBB97EBF8B1}" presName="background" presStyleLbl="node0" presStyleIdx="0" presStyleCnt="3"/>
      <dgm:spPr/>
    </dgm:pt>
    <dgm:pt modelId="{E733CD05-DBCA-47EC-97AE-6769568F98F6}" type="pres">
      <dgm:prSet presAssocID="{945F3805-64D2-4FF8-9285-6BBB97EBF8B1}" presName="text" presStyleLbl="fgAcc0" presStyleIdx="0" presStyleCnt="3">
        <dgm:presLayoutVars>
          <dgm:chPref val="3"/>
        </dgm:presLayoutVars>
      </dgm:prSet>
      <dgm:spPr/>
    </dgm:pt>
    <dgm:pt modelId="{747292A9-5158-416B-83A6-3B3449CB00C6}" type="pres">
      <dgm:prSet presAssocID="{945F3805-64D2-4FF8-9285-6BBB97EBF8B1}" presName="hierChild2" presStyleCnt="0"/>
      <dgm:spPr/>
    </dgm:pt>
    <dgm:pt modelId="{7231FC5C-9D5D-4F61-87BA-936387BB311A}" type="pres">
      <dgm:prSet presAssocID="{8E9514CB-0161-44BE-A820-19F848A5D229}" presName="hierRoot1" presStyleCnt="0"/>
      <dgm:spPr/>
    </dgm:pt>
    <dgm:pt modelId="{688017E5-F904-4394-9EFF-0E915769254D}" type="pres">
      <dgm:prSet presAssocID="{8E9514CB-0161-44BE-A820-19F848A5D229}" presName="composite" presStyleCnt="0"/>
      <dgm:spPr/>
    </dgm:pt>
    <dgm:pt modelId="{3295FDF8-F10E-4DF2-B802-74D4BF211D53}" type="pres">
      <dgm:prSet presAssocID="{8E9514CB-0161-44BE-A820-19F848A5D229}" presName="background" presStyleLbl="node0" presStyleIdx="1" presStyleCnt="3"/>
      <dgm:spPr/>
    </dgm:pt>
    <dgm:pt modelId="{072459B5-00A2-4430-A8C7-3A853FA30D1A}" type="pres">
      <dgm:prSet presAssocID="{8E9514CB-0161-44BE-A820-19F848A5D229}" presName="text" presStyleLbl="fgAcc0" presStyleIdx="1" presStyleCnt="3">
        <dgm:presLayoutVars>
          <dgm:chPref val="3"/>
        </dgm:presLayoutVars>
      </dgm:prSet>
      <dgm:spPr/>
    </dgm:pt>
    <dgm:pt modelId="{D770D1FD-5364-47BB-B9BB-687DB769063B}" type="pres">
      <dgm:prSet presAssocID="{8E9514CB-0161-44BE-A820-19F848A5D229}" presName="hierChild2" presStyleCnt="0"/>
      <dgm:spPr/>
    </dgm:pt>
    <dgm:pt modelId="{4EA672A9-B9D9-41F9-A3B9-60BEA6485811}" type="pres">
      <dgm:prSet presAssocID="{98200F07-1CAB-405D-AA8F-137B6A01518E}" presName="hierRoot1" presStyleCnt="0"/>
      <dgm:spPr/>
    </dgm:pt>
    <dgm:pt modelId="{8D0B691C-F831-40C6-951A-B9017CD64349}" type="pres">
      <dgm:prSet presAssocID="{98200F07-1CAB-405D-AA8F-137B6A01518E}" presName="composite" presStyleCnt="0"/>
      <dgm:spPr/>
    </dgm:pt>
    <dgm:pt modelId="{7C507C07-5867-4989-B0D5-F2CDB1BFDAC9}" type="pres">
      <dgm:prSet presAssocID="{98200F07-1CAB-405D-AA8F-137B6A01518E}" presName="background" presStyleLbl="node0" presStyleIdx="2" presStyleCnt="3"/>
      <dgm:spPr/>
    </dgm:pt>
    <dgm:pt modelId="{4BBB3E03-635A-44B5-B182-7269F89DFD6E}" type="pres">
      <dgm:prSet presAssocID="{98200F07-1CAB-405D-AA8F-137B6A01518E}" presName="text" presStyleLbl="fgAcc0" presStyleIdx="2" presStyleCnt="3">
        <dgm:presLayoutVars>
          <dgm:chPref val="3"/>
        </dgm:presLayoutVars>
      </dgm:prSet>
      <dgm:spPr/>
    </dgm:pt>
    <dgm:pt modelId="{03FAC9DD-3339-44A4-8B6C-6C0DC9E09BD9}" type="pres">
      <dgm:prSet presAssocID="{98200F07-1CAB-405D-AA8F-137B6A01518E}" presName="hierChild2" presStyleCnt="0"/>
      <dgm:spPr/>
    </dgm:pt>
  </dgm:ptLst>
  <dgm:cxnLst>
    <dgm:cxn modelId="{2218BC31-04F6-44F0-B0DA-DB51589379C3}" srcId="{F566A8F0-7788-4FD4-AA05-D13FBDDF57C0}" destId="{98200F07-1CAB-405D-AA8F-137B6A01518E}" srcOrd="2" destOrd="0" parTransId="{A0118CBA-7E5E-4B05-B46D-56561B05260E}" sibTransId="{F56D6BC1-2475-4702-8498-A6036603183E}"/>
    <dgm:cxn modelId="{960DDE38-23E4-4DDD-AB3E-4B377F0E0B44}" type="presOf" srcId="{945F3805-64D2-4FF8-9285-6BBB97EBF8B1}" destId="{E733CD05-DBCA-47EC-97AE-6769568F98F6}" srcOrd="0" destOrd="0" presId="urn:microsoft.com/office/officeart/2005/8/layout/hierarchy1"/>
    <dgm:cxn modelId="{E7EC0768-5AFB-4AB1-8765-D55B215CD35D}" type="presOf" srcId="{F566A8F0-7788-4FD4-AA05-D13FBDDF57C0}" destId="{FAE777ED-2E6B-4AE6-B3EC-8720E19A1577}" srcOrd="0" destOrd="0" presId="urn:microsoft.com/office/officeart/2005/8/layout/hierarchy1"/>
    <dgm:cxn modelId="{E6BB0094-5012-4E6F-9085-0B87C218FED8}" srcId="{F566A8F0-7788-4FD4-AA05-D13FBDDF57C0}" destId="{8E9514CB-0161-44BE-A820-19F848A5D229}" srcOrd="1" destOrd="0" parTransId="{3F738A1D-092C-40FE-A5EA-23E54A127C03}" sibTransId="{0219CD23-AB4D-42A5-951F-1E2105A5AA20}"/>
    <dgm:cxn modelId="{473E149A-6965-4B4C-9CEF-59270DCA3D18}" type="presOf" srcId="{8E9514CB-0161-44BE-A820-19F848A5D229}" destId="{072459B5-00A2-4430-A8C7-3A853FA30D1A}" srcOrd="0" destOrd="0" presId="urn:microsoft.com/office/officeart/2005/8/layout/hierarchy1"/>
    <dgm:cxn modelId="{D3551CA1-5F3F-400B-A18C-CF327FEF6DF1}" srcId="{F566A8F0-7788-4FD4-AA05-D13FBDDF57C0}" destId="{945F3805-64D2-4FF8-9285-6BBB97EBF8B1}" srcOrd="0" destOrd="0" parTransId="{6C1C42D1-64B1-4966-A3F8-79AA5E1AD9E2}" sibTransId="{3471814F-DA04-40CF-9A72-0AA60CF3A91E}"/>
    <dgm:cxn modelId="{1E7A9DA1-8724-4A96-B0FA-495B4A68C949}" type="presOf" srcId="{98200F07-1CAB-405D-AA8F-137B6A01518E}" destId="{4BBB3E03-635A-44B5-B182-7269F89DFD6E}" srcOrd="0" destOrd="0" presId="urn:microsoft.com/office/officeart/2005/8/layout/hierarchy1"/>
    <dgm:cxn modelId="{33CD92C2-DF08-4AAC-B2EB-51802C527D54}" type="presParOf" srcId="{FAE777ED-2E6B-4AE6-B3EC-8720E19A1577}" destId="{CE6653C4-4A8C-405B-B245-B49E140608CC}" srcOrd="0" destOrd="0" presId="urn:microsoft.com/office/officeart/2005/8/layout/hierarchy1"/>
    <dgm:cxn modelId="{53E033BC-DE95-4928-9E7A-4F0E79D1CDE5}" type="presParOf" srcId="{CE6653C4-4A8C-405B-B245-B49E140608CC}" destId="{A6CD7558-2F51-4056-BC82-49E0E43711DB}" srcOrd="0" destOrd="0" presId="urn:microsoft.com/office/officeart/2005/8/layout/hierarchy1"/>
    <dgm:cxn modelId="{7200A47E-1CCE-41C2-9977-D936257E4FAB}" type="presParOf" srcId="{A6CD7558-2F51-4056-BC82-49E0E43711DB}" destId="{BE9FD3A1-D110-4A38-9596-38CA70598F43}" srcOrd="0" destOrd="0" presId="urn:microsoft.com/office/officeart/2005/8/layout/hierarchy1"/>
    <dgm:cxn modelId="{3620AC34-1284-49C5-A75D-E1ED92C37FA0}" type="presParOf" srcId="{A6CD7558-2F51-4056-BC82-49E0E43711DB}" destId="{E733CD05-DBCA-47EC-97AE-6769568F98F6}" srcOrd="1" destOrd="0" presId="urn:microsoft.com/office/officeart/2005/8/layout/hierarchy1"/>
    <dgm:cxn modelId="{D4A18B41-3B8F-49A0-AF51-8F768DC08632}" type="presParOf" srcId="{CE6653C4-4A8C-405B-B245-B49E140608CC}" destId="{747292A9-5158-416B-83A6-3B3449CB00C6}" srcOrd="1" destOrd="0" presId="urn:microsoft.com/office/officeart/2005/8/layout/hierarchy1"/>
    <dgm:cxn modelId="{12C6CF41-5DE5-4778-BF7B-6D33767CC27E}" type="presParOf" srcId="{FAE777ED-2E6B-4AE6-B3EC-8720E19A1577}" destId="{7231FC5C-9D5D-4F61-87BA-936387BB311A}" srcOrd="1" destOrd="0" presId="urn:microsoft.com/office/officeart/2005/8/layout/hierarchy1"/>
    <dgm:cxn modelId="{50F35CAC-D96F-429E-8161-B43DC3CCA3C0}" type="presParOf" srcId="{7231FC5C-9D5D-4F61-87BA-936387BB311A}" destId="{688017E5-F904-4394-9EFF-0E915769254D}" srcOrd="0" destOrd="0" presId="urn:microsoft.com/office/officeart/2005/8/layout/hierarchy1"/>
    <dgm:cxn modelId="{B3E1FA6F-83E2-4653-B9F2-F49EEC3B575D}" type="presParOf" srcId="{688017E5-F904-4394-9EFF-0E915769254D}" destId="{3295FDF8-F10E-4DF2-B802-74D4BF211D53}" srcOrd="0" destOrd="0" presId="urn:microsoft.com/office/officeart/2005/8/layout/hierarchy1"/>
    <dgm:cxn modelId="{A86667CC-311D-4F17-938C-1FC4457D1723}" type="presParOf" srcId="{688017E5-F904-4394-9EFF-0E915769254D}" destId="{072459B5-00A2-4430-A8C7-3A853FA30D1A}" srcOrd="1" destOrd="0" presId="urn:microsoft.com/office/officeart/2005/8/layout/hierarchy1"/>
    <dgm:cxn modelId="{444389EE-2949-4635-A813-998FCE0C6CF2}" type="presParOf" srcId="{7231FC5C-9D5D-4F61-87BA-936387BB311A}" destId="{D770D1FD-5364-47BB-B9BB-687DB769063B}" srcOrd="1" destOrd="0" presId="urn:microsoft.com/office/officeart/2005/8/layout/hierarchy1"/>
    <dgm:cxn modelId="{5BDFC032-7988-4CA7-9CF5-B995C4B1037B}" type="presParOf" srcId="{FAE777ED-2E6B-4AE6-B3EC-8720E19A1577}" destId="{4EA672A9-B9D9-41F9-A3B9-60BEA6485811}" srcOrd="2" destOrd="0" presId="urn:microsoft.com/office/officeart/2005/8/layout/hierarchy1"/>
    <dgm:cxn modelId="{27EE862C-DE72-4D85-8772-9465EAA2BEA5}" type="presParOf" srcId="{4EA672A9-B9D9-41F9-A3B9-60BEA6485811}" destId="{8D0B691C-F831-40C6-951A-B9017CD64349}" srcOrd="0" destOrd="0" presId="urn:microsoft.com/office/officeart/2005/8/layout/hierarchy1"/>
    <dgm:cxn modelId="{803E1A68-8789-4B15-8072-1B4526ED6E65}" type="presParOf" srcId="{8D0B691C-F831-40C6-951A-B9017CD64349}" destId="{7C507C07-5867-4989-B0D5-F2CDB1BFDAC9}" srcOrd="0" destOrd="0" presId="urn:microsoft.com/office/officeart/2005/8/layout/hierarchy1"/>
    <dgm:cxn modelId="{70BBEB55-2397-48BA-ADA8-9296D1EDB2F6}" type="presParOf" srcId="{8D0B691C-F831-40C6-951A-B9017CD64349}" destId="{4BBB3E03-635A-44B5-B182-7269F89DFD6E}" srcOrd="1" destOrd="0" presId="urn:microsoft.com/office/officeart/2005/8/layout/hierarchy1"/>
    <dgm:cxn modelId="{83ACB81F-26EA-404C-B2CA-42C454C9C0C2}" type="presParOf" srcId="{4EA672A9-B9D9-41F9-A3B9-60BEA6485811}" destId="{03FAC9DD-3339-44A4-8B6C-6C0DC9E09BD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9FD3A1-D110-4A38-9596-38CA70598F43}">
      <dsp:nvSpPr>
        <dsp:cNvPr id="0" name=""/>
        <dsp:cNvSpPr/>
      </dsp:nvSpPr>
      <dsp:spPr>
        <a:xfrm>
          <a:off x="0" y="690526"/>
          <a:ext cx="3043237" cy="1932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33CD05-DBCA-47EC-97AE-6769568F98F6}">
      <dsp:nvSpPr>
        <dsp:cNvPr id="0" name=""/>
        <dsp:cNvSpPr/>
      </dsp:nvSpPr>
      <dsp:spPr>
        <a:xfrm>
          <a:off x="338137" y="1011757"/>
          <a:ext cx="3043237" cy="1932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900" kern="1200"/>
            <a:t>The interruption first appears four measures after rehearsal mark i. </a:t>
          </a:r>
          <a:endParaRPr lang="en-US" sz="1900" kern="1200"/>
        </a:p>
      </dsp:txBody>
      <dsp:txXfrm>
        <a:off x="394737" y="1068357"/>
        <a:ext cx="2930037" cy="1819255"/>
      </dsp:txXfrm>
    </dsp:sp>
    <dsp:sp modelId="{3295FDF8-F10E-4DF2-B802-74D4BF211D53}">
      <dsp:nvSpPr>
        <dsp:cNvPr id="0" name=""/>
        <dsp:cNvSpPr/>
      </dsp:nvSpPr>
      <dsp:spPr>
        <a:xfrm>
          <a:off x="3719512" y="690526"/>
          <a:ext cx="3043237" cy="1932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2459B5-00A2-4430-A8C7-3A853FA30D1A}">
      <dsp:nvSpPr>
        <dsp:cNvPr id="0" name=""/>
        <dsp:cNvSpPr/>
      </dsp:nvSpPr>
      <dsp:spPr>
        <a:xfrm>
          <a:off x="4057650" y="1011757"/>
          <a:ext cx="3043237" cy="1932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900" kern="1200"/>
            <a:t>The initial presentation of this figure has the rhythmic structure 8 – 4 – 8 if semiquavers are used as the unit of measurement. </a:t>
          </a:r>
          <a:endParaRPr lang="en-US" sz="1900" kern="1200"/>
        </a:p>
      </dsp:txBody>
      <dsp:txXfrm>
        <a:off x="4114250" y="1068357"/>
        <a:ext cx="2930037" cy="1819255"/>
      </dsp:txXfrm>
    </dsp:sp>
    <dsp:sp modelId="{7C507C07-5867-4989-B0D5-F2CDB1BFDAC9}">
      <dsp:nvSpPr>
        <dsp:cNvPr id="0" name=""/>
        <dsp:cNvSpPr/>
      </dsp:nvSpPr>
      <dsp:spPr>
        <a:xfrm>
          <a:off x="7439025" y="690526"/>
          <a:ext cx="3043237" cy="1932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BB3E03-635A-44B5-B182-7269F89DFD6E}">
      <dsp:nvSpPr>
        <dsp:cNvPr id="0" name=""/>
        <dsp:cNvSpPr/>
      </dsp:nvSpPr>
      <dsp:spPr>
        <a:xfrm>
          <a:off x="7777162" y="1011757"/>
          <a:ext cx="3043237" cy="1932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900" kern="1200"/>
            <a:t>Messiaen applies various rhythmic augmentations and diminiutions to the interruption. </a:t>
          </a:r>
          <a:endParaRPr lang="en-US" sz="1900" kern="1200"/>
        </a:p>
      </dsp:txBody>
      <dsp:txXfrm>
        <a:off x="7833762" y="1068357"/>
        <a:ext cx="2930037" cy="18192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5DB27803-1B9E-48AB-BC1A-A148A34861B6}" type="datetimeFigureOut">
              <a:rPr lang="en-AU" smtClean="0"/>
              <a:t>12/10/2022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E16821B3-CD5E-4547-B7D8-3702CB41D43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2879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7803-1B9E-48AB-BC1A-A148A34861B6}" type="datetimeFigureOut">
              <a:rPr lang="en-AU" smtClean="0"/>
              <a:t>12/10/2022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821B3-CD5E-4547-B7D8-3702CB41D43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3446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DB27803-1B9E-48AB-BC1A-A148A34861B6}" type="datetimeFigureOut">
              <a:rPr lang="en-AU" smtClean="0"/>
              <a:t>12/10/2022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16821B3-CD5E-4547-B7D8-3702CB41D43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477580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DB27803-1B9E-48AB-BC1A-A148A34861B6}" type="datetimeFigureOut">
              <a:rPr lang="en-AU" smtClean="0"/>
              <a:t>12/10/2022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16821B3-CD5E-4547-B7D8-3702CB41D43B}" type="slidenum">
              <a:rPr lang="en-AU" smtClean="0"/>
              <a:t>‹#›</a:t>
            </a:fld>
            <a:endParaRPr lang="en-AU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0050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DB27803-1B9E-48AB-BC1A-A148A34861B6}" type="datetimeFigureOut">
              <a:rPr lang="en-AU" smtClean="0"/>
              <a:t>12/10/2022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16821B3-CD5E-4547-B7D8-3702CB41D43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0247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7803-1B9E-48AB-BC1A-A148A34861B6}" type="datetimeFigureOut">
              <a:rPr lang="en-AU" smtClean="0"/>
              <a:t>12/10/2022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821B3-CD5E-4547-B7D8-3702CB41D43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73809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7803-1B9E-48AB-BC1A-A148A34861B6}" type="datetimeFigureOut">
              <a:rPr lang="en-AU" smtClean="0"/>
              <a:t>12/10/2022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821B3-CD5E-4547-B7D8-3702CB41D43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95478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7803-1B9E-48AB-BC1A-A148A34861B6}" type="datetimeFigureOut">
              <a:rPr lang="en-AU" smtClean="0"/>
              <a:t>12/10/2022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821B3-CD5E-4547-B7D8-3702CB41D43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71084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DB27803-1B9E-48AB-BC1A-A148A34861B6}" type="datetimeFigureOut">
              <a:rPr lang="en-AU" smtClean="0"/>
              <a:t>12/10/2022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16821B3-CD5E-4547-B7D8-3702CB41D43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6151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7803-1B9E-48AB-BC1A-A148A34861B6}" type="datetimeFigureOut">
              <a:rPr lang="en-AU" smtClean="0"/>
              <a:t>12/10/2022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821B3-CD5E-4547-B7D8-3702CB41D43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8536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DB27803-1B9E-48AB-BC1A-A148A34861B6}" type="datetimeFigureOut">
              <a:rPr lang="en-AU" smtClean="0"/>
              <a:t>12/10/2022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16821B3-CD5E-4547-B7D8-3702CB41D43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2899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7803-1B9E-48AB-BC1A-A148A34861B6}" type="datetimeFigureOut">
              <a:rPr lang="en-AU" smtClean="0"/>
              <a:t>12/10/2022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821B3-CD5E-4547-B7D8-3702CB41D43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0329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7803-1B9E-48AB-BC1A-A148A34861B6}" type="datetimeFigureOut">
              <a:rPr lang="en-AU" smtClean="0"/>
              <a:t>12/10/2022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821B3-CD5E-4547-B7D8-3702CB41D43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1602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7803-1B9E-48AB-BC1A-A148A34861B6}" type="datetimeFigureOut">
              <a:rPr lang="en-AU" smtClean="0"/>
              <a:t>12/10/2022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821B3-CD5E-4547-B7D8-3702CB41D43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6255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7803-1B9E-48AB-BC1A-A148A34861B6}" type="datetimeFigureOut">
              <a:rPr lang="en-AU" smtClean="0"/>
              <a:t>12/10/2022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821B3-CD5E-4547-B7D8-3702CB41D43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2480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7803-1B9E-48AB-BC1A-A148A34861B6}" type="datetimeFigureOut">
              <a:rPr lang="en-AU" smtClean="0"/>
              <a:t>12/10/2022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821B3-CD5E-4547-B7D8-3702CB41D43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5430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7803-1B9E-48AB-BC1A-A148A34861B6}" type="datetimeFigureOut">
              <a:rPr lang="en-AU" smtClean="0"/>
              <a:t>12/10/2022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821B3-CD5E-4547-B7D8-3702CB41D43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2434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27803-1B9E-48AB-BC1A-A148A34861B6}" type="datetimeFigureOut">
              <a:rPr lang="en-AU" smtClean="0"/>
              <a:t>12/10/2022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821B3-CD5E-4547-B7D8-3702CB41D43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505515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 ?><Relationships xmlns="http://schemas.openxmlformats.org/package/2006/relationships"><Relationship Id="rId3" Target="../media/image3.jpeg" Type="http://schemas.openxmlformats.org/officeDocument/2006/relationships/image"/><Relationship Id="rId2" Target="../media/image1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3" Target="../diagrams/layout1.xml" Type="http://schemas.openxmlformats.org/officeDocument/2006/relationships/diagramLayout"/><Relationship Id="rId7" Target="../media/image19.jpeg" Type="http://schemas.openxmlformats.org/officeDocument/2006/relationships/image"/><Relationship Id="rId2" Target="../diagrams/data1.xml" Type="http://schemas.openxmlformats.org/officeDocument/2006/relationships/diagramData"/><Relationship Id="rId1" Target="../slideLayouts/slideLayout2.xml" Type="http://schemas.openxmlformats.org/officeDocument/2006/relationships/slideLayout"/><Relationship Id="rId6" Target="../diagrams/drawing1.xml" Type="http://schemas.microsoft.com/office/2007/relationships/diagramDrawing"/><Relationship Id="rId5" Target="../diagrams/colors1.xml" Type="http://schemas.openxmlformats.org/officeDocument/2006/relationships/diagramColors"/><Relationship Id="rId4" Target="../diagrams/quickStyle1.xml" Type="http://schemas.openxmlformats.org/officeDocument/2006/relationships/diagramQuickStyle"/></Relationships>
</file>

<file path=ppt/slides/_rels/slide12.xml.rels><?xml version="1.0" encoding="UTF-8" standalone="yes" ?><Relationships xmlns="http://schemas.openxmlformats.org/package/2006/relationships"><Relationship Id="rId8" Target="../media/image25.jpeg" Type="http://schemas.openxmlformats.org/officeDocument/2006/relationships/image"/><Relationship Id="rId3" Target="../media/image20.jpeg" Type="http://schemas.openxmlformats.org/officeDocument/2006/relationships/image"/><Relationship Id="rId7" Target="../media/image24.jpeg" Type="http://schemas.openxmlformats.org/officeDocument/2006/relationships/image"/><Relationship Id="rId2" Target="../media/image19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23.jpeg" Type="http://schemas.openxmlformats.org/officeDocument/2006/relationships/image"/><Relationship Id="rId5" Target="../media/image22.jpeg" Type="http://schemas.openxmlformats.org/officeDocument/2006/relationships/image"/><Relationship Id="rId4" Target="../media/image21.jpeg" Type="http://schemas.openxmlformats.org/officeDocument/2006/relationships/image"/><Relationship Id="rId9" Target="../media/image26.jpeg" Type="http://schemas.openxmlformats.org/officeDocument/2006/relationships/image"/></Relationships>
</file>

<file path=ppt/slides/_rels/slide13.xml.rels><?xml version="1.0" encoding="UTF-8" standalone="yes" ?><Relationships xmlns="http://schemas.openxmlformats.org/package/2006/relationships"><Relationship Id="rId2" Target="../media/image2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2" Target="../media/image2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5.xml.rels><?xml version="1.0" encoding="UTF-8" standalone="yes" ?><Relationships xmlns="http://schemas.openxmlformats.org/package/2006/relationships"><Relationship Id="rId2" Target="../media/image2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6.xml.rels><?xml version="1.0" encoding="UTF-8" standalone="yes" ?><Relationships xmlns="http://schemas.openxmlformats.org/package/2006/relationships"><Relationship Id="rId2" Target="../media/image3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7.xml.rels><?xml version="1.0" encoding="UTF-8" standalone="yes" ?><Relationships xmlns="http://schemas.openxmlformats.org/package/2006/relationships"><Relationship Id="rId3" Target="../media/image32.jpeg" Type="http://schemas.openxmlformats.org/officeDocument/2006/relationships/image"/><Relationship Id="rId2" Target="../media/image31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3.jpeg" Type="http://schemas.openxmlformats.org/officeDocument/2006/relationships/image"/></Relationships>
</file>

<file path=ppt/slides/_rels/slide18.xml.rels><?xml version="1.0" encoding="UTF-8" standalone="yes" ?><Relationships xmlns="http://schemas.openxmlformats.org/package/2006/relationships"><Relationship Id="rId3" Target="../media/image33.jpe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35.jpeg" Type="http://schemas.openxmlformats.org/officeDocument/2006/relationships/image"/><Relationship Id="rId4" Target="../media/image34.jpeg" Type="http://schemas.openxmlformats.org/officeDocument/2006/relationships/image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7.jpeg" Type="http://schemas.openxmlformats.org/officeDocument/2006/relationships/image"/><Relationship Id="rId5" Target="../media/image6.jpeg" Type="http://schemas.openxmlformats.org/officeDocument/2006/relationships/image"/><Relationship Id="rId4" Target="../media/image5.jpeg" Type="http://schemas.openxmlformats.org/officeDocument/2006/relationships/image"/></Relationships>
</file>

<file path=ppt/slides/_rels/slide5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9.jpeg" Type="http://schemas.openxmlformats.org/officeDocument/2006/relationships/image"/><Relationship Id="rId4" Target="../media/image8.jpeg" Type="http://schemas.openxmlformats.org/officeDocument/2006/relationships/image"/></Relationships>
</file>

<file path=ppt/slides/_rels/slide6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11.jpeg" Type="http://schemas.openxmlformats.org/officeDocument/2006/relationships/image"/><Relationship Id="rId4" Target="../media/image10.jpeg" Type="http://schemas.openxmlformats.org/officeDocument/2006/relationships/image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4.jpeg" Type="http://schemas.openxmlformats.org/officeDocument/2006/relationships/image"/></Relationships>
</file>

<file path=ppt/slides/_rels/slide9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17.jpeg" Type="http://schemas.openxmlformats.org/officeDocument/2006/relationships/image"/><Relationship Id="rId5" Target="../media/image16.jpeg" Type="http://schemas.openxmlformats.org/officeDocument/2006/relationships/image"/><Relationship Id="rId4" Target="../media/image15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AU" dirty="0" err="1"/>
              <a:t>Danse</a:t>
            </a:r>
            <a:r>
              <a:rPr lang="en-AU" dirty="0"/>
              <a:t> de la </a:t>
            </a:r>
            <a:r>
              <a:rPr lang="en-AU" dirty="0" err="1"/>
              <a:t>fureur</a:t>
            </a:r>
            <a:r>
              <a:rPr lang="en-AU" dirty="0"/>
              <a:t>, pour les sept </a:t>
            </a:r>
            <a:r>
              <a:rPr lang="en-AU" dirty="0" err="1"/>
              <a:t>trompettes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14061862"/>
      </p:ext>
    </p:extLst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4139" y="177963"/>
            <a:ext cx="8610600" cy="1293028"/>
          </a:xfrm>
        </p:spPr>
        <p:txBody>
          <a:bodyPr/>
          <a:lstStyle/>
          <a:p>
            <a:r>
              <a:rPr dirty="0" lang="en-AU"/>
              <a:t>Section A versus Section </a:t>
            </a:r>
            <a:r>
              <a:rPr dirty="0" lang="en-AU">
                <a:latin charset="0" panose="02020603050405020304" pitchFamily="18" typeface="Times New Roman"/>
                <a:cs charset="0" panose="02020603050405020304" pitchFamily="18" typeface="Times New Roman"/>
              </a:rPr>
              <a:t>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612"/>
          <a:stretch/>
        </p:blipFill>
        <p:spPr>
          <a:xfrm>
            <a:off x="1790447" y="2241655"/>
            <a:ext cx="9445077" cy="12125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334" y="4184662"/>
            <a:ext cx="11265779" cy="2415208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2552119" y="3101009"/>
            <a:ext cx="171203" cy="188843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791529" y="3101009"/>
            <a:ext cx="257631" cy="188843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049160" y="2991491"/>
            <a:ext cx="372800" cy="199795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235560" y="2991491"/>
            <a:ext cx="494017" cy="190305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421960" y="3101009"/>
            <a:ext cx="535202" cy="188843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586494" y="3046250"/>
            <a:ext cx="647576" cy="205271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828015" y="3180522"/>
            <a:ext cx="764734" cy="194835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055600" y="3101009"/>
            <a:ext cx="878206" cy="188843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9199999" y="2504661"/>
            <a:ext cx="1921888" cy="95167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2745784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>
                      <p:stCondLst>
                        <p:cond delay="indefinite"/>
                      </p:stCondLst>
                      <p:childTnLst>
                        <p:par>
                          <p:cTn fill="hold" id="10">
                            <p:stCondLst>
                              <p:cond delay="0"/>
                            </p:stCondLst>
                            <p:childTnLst>
                              <p:par>
                                <p:cTn fill="hold" id="11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3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">
                      <p:stCondLst>
                        <p:cond delay="indefinite"/>
                      </p:stCondLst>
                      <p:childTnLst>
                        <p:par>
                          <p:cTn fill="hold" id="17">
                            <p:stCondLst>
                              <p:cond delay="0"/>
                            </p:stCondLst>
                            <p:childTnLst>
                              <p:par>
                                <p:cTn fill="hold" id="18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7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0">
                      <p:stCondLst>
                        <p:cond delay="indefinite"/>
                      </p:stCondLst>
                      <p:childTnLst>
                        <p:par>
                          <p:cTn fill="hold" id="31">
                            <p:stCondLst>
                              <p:cond delay="0"/>
                            </p:stCondLst>
                            <p:childTnLst>
                              <p:par>
                                <p:cTn fill="hold" id="32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4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5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6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7">
                      <p:stCondLst>
                        <p:cond delay="indefinite"/>
                      </p:stCondLst>
                      <p:childTnLst>
                        <p:par>
                          <p:cTn fill="hold" id="38">
                            <p:stCondLst>
                              <p:cond delay="0"/>
                            </p:stCondLst>
                            <p:childTnLst>
                              <p:par>
                                <p:cTn fill="hold" id="39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2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3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4">
                      <p:stCondLst>
                        <p:cond delay="indefinite"/>
                      </p:stCondLst>
                      <p:childTnLst>
                        <p:par>
                          <p:cTn fill="hold" id="45">
                            <p:stCondLst>
                              <p:cond delay="0"/>
                            </p:stCondLst>
                            <p:childTnLst>
                              <p:par>
                                <p:cTn fill="hold" id="46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8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9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1">
                      <p:stCondLst>
                        <p:cond delay="indefinite"/>
                      </p:stCondLst>
                      <p:childTnLst>
                        <p:par>
                          <p:cTn fill="hold" id="52">
                            <p:stCondLst>
                              <p:cond delay="0"/>
                            </p:stCondLst>
                            <p:childTnLst>
                              <p:par>
                                <p:cTn fill="hold" id="53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5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6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7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8">
                      <p:stCondLst>
                        <p:cond delay="indefinite"/>
                      </p:stCondLst>
                      <p:childTnLst>
                        <p:par>
                          <p:cTn fill="hold" id="5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0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2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3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4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grpId="0" spid="26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F – C# - A interruption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88FF65FA-91C4-615B-CB42-C5C158BECF8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449538"/>
          <a:ext cx="10820400" cy="36347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75B6F5D7-8B77-4E45-9786-B0F83A0456A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08260" y="1380390"/>
            <a:ext cx="1472442" cy="137682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0BF74D8-25BD-1BFB-D044-9310D1482578}"/>
              </a:ext>
            </a:extLst>
          </p:cNvPr>
          <p:cNvSpPr txBox="1"/>
          <p:nvPr/>
        </p:nvSpPr>
        <p:spPr>
          <a:xfrm>
            <a:off x="1699919" y="1011058"/>
            <a:ext cx="1959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Initial statement</a:t>
            </a:r>
          </a:p>
        </p:txBody>
      </p:sp>
    </p:spTree>
    <p:extLst>
      <p:ext uri="{BB962C8B-B14F-4D97-AF65-F5344CB8AC3E}">
        <p14:creationId xmlns:p14="http://schemas.microsoft.com/office/powerpoint/2010/main" val="4009561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1826" y="245043"/>
            <a:ext cx="8610600" cy="1293028"/>
          </a:xfrm>
        </p:spPr>
        <p:txBody>
          <a:bodyPr/>
          <a:lstStyle/>
          <a:p>
            <a:r>
              <a:rPr lang="en-AU" dirty="0"/>
              <a:t>The F – C# - A interruption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5609" y="812068"/>
            <a:ext cx="1472442" cy="137682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276" y="3189855"/>
            <a:ext cx="2914672" cy="155092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581" y="4946454"/>
            <a:ext cx="1899011" cy="16823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2876" y="3147428"/>
            <a:ext cx="2133708" cy="15933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85995" y="4829161"/>
            <a:ext cx="1648684" cy="186240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84425" y="2647887"/>
            <a:ext cx="2108354" cy="184662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725439" y="2871422"/>
            <a:ext cx="1590897" cy="129558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87349" y="5323691"/>
            <a:ext cx="2667372" cy="130510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122839" y="2717687"/>
            <a:ext cx="3565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Augmentation and diminution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57268" y="442736"/>
            <a:ext cx="1959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Initial statement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15553" y="2218690"/>
            <a:ext cx="4554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Change in register and direction of line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42241" y="4961065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Final statement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74117" y="5705468"/>
            <a:ext cx="2433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/>
              <a:t>- Rhythmically liquidated</a:t>
            </a:r>
          </a:p>
          <a:p>
            <a:r>
              <a:rPr lang="en-AU" sz="1400" dirty="0"/>
              <a:t>- Ornamented </a:t>
            </a:r>
          </a:p>
        </p:txBody>
      </p:sp>
    </p:spTree>
    <p:extLst>
      <p:ext uri="{BB962C8B-B14F-4D97-AF65-F5344CB8AC3E}">
        <p14:creationId xmlns:p14="http://schemas.microsoft.com/office/powerpoint/2010/main" val="3426216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28242" y="1201147"/>
            <a:ext cx="9543928" cy="402431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638903" y="3509554"/>
            <a:ext cx="1733006" cy="16197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TextBox 5"/>
          <p:cNvSpPr txBox="1"/>
          <p:nvPr/>
        </p:nvSpPr>
        <p:spPr>
          <a:xfrm>
            <a:off x="9013371" y="5320937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8 – 4 – 8 </a:t>
            </a:r>
          </a:p>
        </p:txBody>
      </p:sp>
    </p:spTree>
    <p:extLst>
      <p:ext uri="{BB962C8B-B14F-4D97-AF65-F5344CB8AC3E}">
        <p14:creationId xmlns:p14="http://schemas.microsoft.com/office/powerpoint/2010/main" val="3313727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4409" y="1253527"/>
            <a:ext cx="10048560" cy="416248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46810" y="3796220"/>
            <a:ext cx="2447109" cy="16197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TextBox 5"/>
          <p:cNvSpPr txBox="1"/>
          <p:nvPr/>
        </p:nvSpPr>
        <p:spPr>
          <a:xfrm>
            <a:off x="2490648" y="5633729"/>
            <a:ext cx="1959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10 – 5 – 10 </a:t>
            </a:r>
          </a:p>
          <a:p>
            <a:pPr algn="ctr"/>
            <a:r>
              <a:rPr lang="en-AU" dirty="0"/>
              <a:t>(add ¼ value)</a:t>
            </a:r>
          </a:p>
        </p:txBody>
      </p:sp>
    </p:spTree>
    <p:extLst>
      <p:ext uri="{BB962C8B-B14F-4D97-AF65-F5344CB8AC3E}">
        <p14:creationId xmlns:p14="http://schemas.microsoft.com/office/powerpoint/2010/main" val="14546221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456" y="1013464"/>
            <a:ext cx="10133445" cy="401129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66948" y="3404966"/>
            <a:ext cx="1811384" cy="16197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TextBox 5"/>
          <p:cNvSpPr txBox="1"/>
          <p:nvPr/>
        </p:nvSpPr>
        <p:spPr>
          <a:xfrm>
            <a:off x="901335" y="5259261"/>
            <a:ext cx="23426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6 – 3 – 6 </a:t>
            </a:r>
          </a:p>
          <a:p>
            <a:pPr algn="ctr"/>
            <a:r>
              <a:rPr lang="en-AU" dirty="0"/>
              <a:t>(withdraw ¼ value)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70216" y="5213094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8 – 4 – 8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032170" y="5241128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10 – 5 – 10 </a:t>
            </a:r>
          </a:p>
        </p:txBody>
      </p:sp>
      <p:sp>
        <p:nvSpPr>
          <p:cNvPr id="9" name="Rectangle 8"/>
          <p:cNvSpPr/>
          <p:nvPr/>
        </p:nvSpPr>
        <p:spPr>
          <a:xfrm>
            <a:off x="4628604" y="3339652"/>
            <a:ext cx="1955075" cy="16197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TextBox 9"/>
          <p:cNvSpPr txBox="1"/>
          <p:nvPr/>
        </p:nvSpPr>
        <p:spPr>
          <a:xfrm>
            <a:off x="4344837" y="5259261"/>
            <a:ext cx="2584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2 – 1 – 2 </a:t>
            </a:r>
          </a:p>
          <a:p>
            <a:pPr algn="ctr"/>
            <a:r>
              <a:rPr lang="en-AU" dirty="0"/>
              <a:t>(withdraw ¾  value)</a:t>
            </a:r>
          </a:p>
        </p:txBody>
      </p:sp>
    </p:spTree>
    <p:extLst>
      <p:ext uri="{BB962C8B-B14F-4D97-AF65-F5344CB8AC3E}">
        <p14:creationId xmlns:p14="http://schemas.microsoft.com/office/powerpoint/2010/main" val="27287165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137" y="885404"/>
            <a:ext cx="10872032" cy="426136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866811" y="3313526"/>
            <a:ext cx="1489165" cy="16197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TextBox 5"/>
          <p:cNvSpPr txBox="1"/>
          <p:nvPr/>
        </p:nvSpPr>
        <p:spPr>
          <a:xfrm>
            <a:off x="9319052" y="5346347"/>
            <a:ext cx="2584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4 – 2 – 4 </a:t>
            </a:r>
          </a:p>
          <a:p>
            <a:pPr algn="ctr"/>
            <a:r>
              <a:rPr lang="en-AU" dirty="0"/>
              <a:t>(classic diminution)</a:t>
            </a:r>
          </a:p>
        </p:txBody>
      </p:sp>
    </p:spTree>
    <p:extLst>
      <p:ext uri="{BB962C8B-B14F-4D97-AF65-F5344CB8AC3E}">
        <p14:creationId xmlns:p14="http://schemas.microsoft.com/office/powerpoint/2010/main" val="19733588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5296" y="217721"/>
            <a:ext cx="8610600" cy="1293028"/>
          </a:xfrm>
        </p:spPr>
        <p:txBody>
          <a:bodyPr/>
          <a:lstStyle/>
          <a:p>
            <a:r>
              <a:rPr lang="en-AU" dirty="0"/>
              <a:t>Section A versus </a:t>
            </a:r>
            <a:r>
              <a:rPr lang="en-AU" dirty="0" err="1"/>
              <a:t>secition</a:t>
            </a:r>
            <a:r>
              <a:rPr lang="en-AU" dirty="0"/>
              <a:t> 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8009" y="1613522"/>
            <a:ext cx="7818783" cy="13087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8009" y="3021685"/>
            <a:ext cx="7719391" cy="139454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3420" y="5138532"/>
            <a:ext cx="7553980" cy="1619456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5078897" y="1726159"/>
            <a:ext cx="993912" cy="1295525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/>
          <p:cNvSpPr/>
          <p:nvPr/>
        </p:nvSpPr>
        <p:spPr>
          <a:xfrm>
            <a:off x="8560906" y="1610140"/>
            <a:ext cx="1116494" cy="1337001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Oval 9"/>
          <p:cNvSpPr/>
          <p:nvPr/>
        </p:nvSpPr>
        <p:spPr>
          <a:xfrm>
            <a:off x="5078897" y="3096228"/>
            <a:ext cx="1321903" cy="1337001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Oval 10"/>
          <p:cNvSpPr/>
          <p:nvPr/>
        </p:nvSpPr>
        <p:spPr>
          <a:xfrm>
            <a:off x="4035291" y="5366509"/>
            <a:ext cx="775248" cy="1391479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0964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3226" y="0"/>
            <a:ext cx="8610600" cy="1293028"/>
          </a:xfrm>
        </p:spPr>
        <p:txBody>
          <a:bodyPr/>
          <a:lstStyle/>
          <a:p>
            <a:r>
              <a:rPr dirty="0" lang="en-AU"/>
              <a:t>Section A versus section O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260" y="4897165"/>
            <a:ext cx="8571085" cy="183750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608" y="1293028"/>
            <a:ext cx="5619314" cy="17511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260" y="3068995"/>
            <a:ext cx="6649378" cy="152421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/>
          <a:srcRect b="-710" l="515" r="-4688" t="30"/>
          <a:stretch/>
        </p:blipFill>
        <p:spPr>
          <a:xfrm>
            <a:off x="6764933" y="3146030"/>
            <a:ext cx="883227" cy="140989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88526" y="2070722"/>
            <a:ext cx="4359965" cy="92333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buFontTx/>
              <a:buChar char="-"/>
            </a:pPr>
            <a:r>
              <a:rPr dirty="0" lang="en-AU"/>
              <a:t>Theme to be taken twice as loud</a:t>
            </a:r>
          </a:p>
          <a:p>
            <a:pPr indent="-285750" marL="285750">
              <a:buFontTx/>
              <a:buChar char="-"/>
            </a:pPr>
            <a:r>
              <a:rPr dirty="0" lang="en-AU"/>
              <a:t>Rhythmic values augmented </a:t>
            </a:r>
          </a:p>
          <a:p>
            <a:pPr indent="-285750" marL="285750">
              <a:buFontTx/>
              <a:buChar char="-"/>
            </a:pPr>
            <a:r>
              <a:rPr dirty="0" lang="en-AU"/>
              <a:t>Wide shifts in register </a:t>
            </a:r>
          </a:p>
        </p:txBody>
      </p:sp>
    </p:spTree>
    <p:extLst>
      <p:ext uri="{BB962C8B-B14F-4D97-AF65-F5344CB8AC3E}">
        <p14:creationId xmlns:p14="http://schemas.microsoft.com/office/powerpoint/2010/main" val="13745547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75" y="2912165"/>
            <a:ext cx="12122425" cy="1580321"/>
          </a:xfrm>
        </p:spPr>
        <p:txBody>
          <a:bodyPr>
            <a:normAutofit/>
          </a:bodyPr>
          <a:lstStyle/>
          <a:p>
            <a:pPr algn="ctr"/>
            <a:r>
              <a:rPr lang="en-AU" sz="3600" dirty="0"/>
              <a:t>A – B/C – D – E – F – G – H  - I – J – K – l – m – n – o - p</a:t>
            </a:r>
          </a:p>
        </p:txBody>
      </p:sp>
      <p:sp>
        <p:nvSpPr>
          <p:cNvPr id="4" name="Rectangle 3"/>
          <p:cNvSpPr/>
          <p:nvPr/>
        </p:nvSpPr>
        <p:spPr>
          <a:xfrm>
            <a:off x="1083365" y="3260036"/>
            <a:ext cx="2544417" cy="854764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Rectangle 4"/>
          <p:cNvSpPr/>
          <p:nvPr/>
        </p:nvSpPr>
        <p:spPr>
          <a:xfrm>
            <a:off x="3919331" y="3274943"/>
            <a:ext cx="1239078" cy="854764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Rectangle 5"/>
          <p:cNvSpPr/>
          <p:nvPr/>
        </p:nvSpPr>
        <p:spPr>
          <a:xfrm>
            <a:off x="10820401" y="3260036"/>
            <a:ext cx="1239078" cy="854764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/>
          <p:cNvSpPr/>
          <p:nvPr/>
        </p:nvSpPr>
        <p:spPr>
          <a:xfrm>
            <a:off x="6361043" y="3260036"/>
            <a:ext cx="2405270" cy="854764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9104243" y="3260036"/>
            <a:ext cx="579782" cy="854764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TextBox 8"/>
          <p:cNvSpPr txBox="1"/>
          <p:nvPr/>
        </p:nvSpPr>
        <p:spPr>
          <a:xfrm>
            <a:off x="879692" y="1643789"/>
            <a:ext cx="3140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Variation in phrase lengths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61043" y="937736"/>
            <a:ext cx="32151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Rhythmic liquidation of thematic material </a:t>
            </a:r>
          </a:p>
          <a:p>
            <a:r>
              <a:rPr lang="en-AU" dirty="0"/>
              <a:t>Interruption introduced and developed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83583" y="5156753"/>
            <a:ext cx="23654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16 note pitch cycle introduced against</a:t>
            </a:r>
          </a:p>
          <a:p>
            <a:r>
              <a:rPr lang="en-AU" dirty="0"/>
              <a:t>Non-</a:t>
            </a:r>
            <a:r>
              <a:rPr lang="en-AU" dirty="0" err="1"/>
              <a:t>retrogradable</a:t>
            </a:r>
            <a:r>
              <a:rPr lang="en-AU" dirty="0"/>
              <a:t> rhythmic cycles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05421" y="5205798"/>
            <a:ext cx="31572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Some rhythmic elements re-introduced</a:t>
            </a:r>
          </a:p>
          <a:p>
            <a:r>
              <a:rPr lang="en-AU" dirty="0"/>
              <a:t>Final statement of interruption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920845" y="1553674"/>
            <a:ext cx="2683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Coda: paraphrases entire movement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1926533" y="2109803"/>
            <a:ext cx="1658" cy="108859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9757" y="4695088"/>
            <a:ext cx="31053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Main modal material and </a:t>
            </a:r>
          </a:p>
          <a:p>
            <a:r>
              <a:rPr lang="en-AU" dirty="0"/>
              <a:t>Thematic material </a:t>
            </a:r>
          </a:p>
          <a:p>
            <a:r>
              <a:rPr lang="en-AU" dirty="0"/>
              <a:t>introduced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75594" y="3311641"/>
            <a:ext cx="569841" cy="854764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460514" y="4166405"/>
            <a:ext cx="11597" cy="60881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475787" y="4166405"/>
            <a:ext cx="42657" cy="10393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9393587" y="4231547"/>
            <a:ext cx="547" cy="97425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7563678" y="2110957"/>
            <a:ext cx="1658" cy="108859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11328949" y="2148004"/>
            <a:ext cx="1658" cy="108859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9650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0610" y="287295"/>
            <a:ext cx="3972339" cy="1293028"/>
          </a:xfrm>
        </p:spPr>
        <p:txBody>
          <a:bodyPr/>
          <a:lstStyle/>
          <a:p>
            <a:r>
              <a:rPr lang="en-AU" dirty="0"/>
              <a:t>Use of modes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067018"/>
              </p:ext>
            </p:extLst>
          </p:nvPr>
        </p:nvGraphicFramePr>
        <p:xfrm>
          <a:off x="4023473" y="1669775"/>
          <a:ext cx="4126612" cy="48231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8880">
                  <a:extLst>
                    <a:ext uri="{9D8B030D-6E8A-4147-A177-3AD203B41FA5}">
                      <a16:colId xmlns:a16="http://schemas.microsoft.com/office/drawing/2014/main" val="70144119"/>
                    </a:ext>
                  </a:extLst>
                </a:gridCol>
                <a:gridCol w="3127732">
                  <a:extLst>
                    <a:ext uri="{9D8B030D-6E8A-4147-A177-3AD203B41FA5}">
                      <a16:colId xmlns:a16="http://schemas.microsoft.com/office/drawing/2014/main" val="1714293254"/>
                    </a:ext>
                  </a:extLst>
                </a:gridCol>
              </a:tblGrid>
              <a:tr h="4384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Measure nos. </a:t>
                      </a:r>
                      <a:endParaRPr lang="en-A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72" marR="65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Name of mode used:</a:t>
                      </a:r>
                      <a:endParaRPr lang="en-A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72" marR="65072" marT="0" marB="0"/>
                </a:tc>
                <a:extLst>
                  <a:ext uri="{0D108BD9-81ED-4DB2-BD59-A6C34878D82A}">
                    <a16:rowId xmlns:a16="http://schemas.microsoft.com/office/drawing/2014/main" val="1757947555"/>
                  </a:ext>
                </a:extLst>
              </a:tr>
              <a:tr h="4384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1-4 </a:t>
                      </a:r>
                      <a:endParaRPr lang="en-A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72" marR="65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Mode 1 or 6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 </a:t>
                      </a:r>
                      <a:endParaRPr lang="en-A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72" marR="65072" marT="0" marB="0"/>
                </a:tc>
                <a:extLst>
                  <a:ext uri="{0D108BD9-81ED-4DB2-BD59-A6C34878D82A}">
                    <a16:rowId xmlns:a16="http://schemas.microsoft.com/office/drawing/2014/main" val="90316850"/>
                  </a:ext>
                </a:extLst>
              </a:tr>
              <a:tr h="4384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5-6</a:t>
                      </a:r>
                      <a:endParaRPr lang="en-A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72" marR="65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Mode 2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 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72" marR="65072" marT="0" marB="0"/>
                </a:tc>
                <a:extLst>
                  <a:ext uri="{0D108BD9-81ED-4DB2-BD59-A6C34878D82A}">
                    <a16:rowId xmlns:a16="http://schemas.microsoft.com/office/drawing/2014/main" val="2786172763"/>
                  </a:ext>
                </a:extLst>
              </a:tr>
              <a:tr h="4384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7-8</a:t>
                      </a:r>
                      <a:endParaRPr lang="en-A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72" marR="65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Mode 1 or 6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 </a:t>
                      </a:r>
                      <a:endParaRPr lang="en-A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72" marR="65072" marT="0" marB="0"/>
                </a:tc>
                <a:extLst>
                  <a:ext uri="{0D108BD9-81ED-4DB2-BD59-A6C34878D82A}">
                    <a16:rowId xmlns:a16="http://schemas.microsoft.com/office/drawing/2014/main" val="3553767322"/>
                  </a:ext>
                </a:extLst>
              </a:tr>
              <a:tr h="4384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9-10</a:t>
                      </a:r>
                      <a:endParaRPr lang="en-A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72" marR="65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Mode 2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 </a:t>
                      </a:r>
                      <a:endParaRPr lang="en-A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72" marR="65072" marT="0" marB="0"/>
                </a:tc>
                <a:extLst>
                  <a:ext uri="{0D108BD9-81ED-4DB2-BD59-A6C34878D82A}">
                    <a16:rowId xmlns:a16="http://schemas.microsoft.com/office/drawing/2014/main" val="1529145460"/>
                  </a:ext>
                </a:extLst>
              </a:tr>
              <a:tr h="4384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11</a:t>
                      </a:r>
                      <a:endParaRPr lang="en-A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72" marR="65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Mode 2 (and mode 2 transposed)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 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72" marR="65072" marT="0" marB="0"/>
                </a:tc>
                <a:extLst>
                  <a:ext uri="{0D108BD9-81ED-4DB2-BD59-A6C34878D82A}">
                    <a16:rowId xmlns:a16="http://schemas.microsoft.com/office/drawing/2014/main" val="472058634"/>
                  </a:ext>
                </a:extLst>
              </a:tr>
              <a:tr h="4384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12-13</a:t>
                      </a:r>
                      <a:endParaRPr lang="en-A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72" marR="65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Similar to modes 3 and 7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 </a:t>
                      </a:r>
                      <a:endParaRPr lang="en-A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72" marR="65072" marT="0" marB="0"/>
                </a:tc>
                <a:extLst>
                  <a:ext uri="{0D108BD9-81ED-4DB2-BD59-A6C34878D82A}">
                    <a16:rowId xmlns:a16="http://schemas.microsoft.com/office/drawing/2014/main" val="163222908"/>
                  </a:ext>
                </a:extLst>
              </a:tr>
              <a:tr h="4384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14-17</a:t>
                      </a:r>
                      <a:endParaRPr lang="en-A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72" marR="65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Mode 6 or 1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 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72" marR="65072" marT="0" marB="0"/>
                </a:tc>
                <a:extLst>
                  <a:ext uri="{0D108BD9-81ED-4DB2-BD59-A6C34878D82A}">
                    <a16:rowId xmlns:a16="http://schemas.microsoft.com/office/drawing/2014/main" val="3948794117"/>
                  </a:ext>
                </a:extLst>
              </a:tr>
              <a:tr h="4384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18-19</a:t>
                      </a:r>
                      <a:endParaRPr lang="en-A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72" marR="65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Mode 2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 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72" marR="65072" marT="0" marB="0"/>
                </a:tc>
                <a:extLst>
                  <a:ext uri="{0D108BD9-81ED-4DB2-BD59-A6C34878D82A}">
                    <a16:rowId xmlns:a16="http://schemas.microsoft.com/office/drawing/2014/main" val="2156065792"/>
                  </a:ext>
                </a:extLst>
              </a:tr>
              <a:tr h="4384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20-21</a:t>
                      </a:r>
                      <a:endParaRPr lang="en-A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72" marR="65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Mode 1 or 6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 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72" marR="65072" marT="0" marB="0"/>
                </a:tc>
                <a:extLst>
                  <a:ext uri="{0D108BD9-81ED-4DB2-BD59-A6C34878D82A}">
                    <a16:rowId xmlns:a16="http://schemas.microsoft.com/office/drawing/2014/main" val="1416423983"/>
                  </a:ext>
                </a:extLst>
              </a:tr>
              <a:tr h="4384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22-24</a:t>
                      </a:r>
                      <a:endParaRPr lang="en-A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72" marR="65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Mode 2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 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72" marR="65072" marT="0" marB="0"/>
                </a:tc>
                <a:extLst>
                  <a:ext uri="{0D108BD9-81ED-4DB2-BD59-A6C34878D82A}">
                    <a16:rowId xmlns:a16="http://schemas.microsoft.com/office/drawing/2014/main" val="2417286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2241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5573" y="1113183"/>
            <a:ext cx="6162261" cy="132109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5573" y="3984781"/>
            <a:ext cx="6162261" cy="129640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084982" y="243427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89104" y="243427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17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12495" y="247739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18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77208" y="533425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19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01817" y="533425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21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91130" y="533425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40</a:t>
            </a:r>
          </a:p>
        </p:txBody>
      </p:sp>
    </p:spTree>
    <p:extLst>
      <p:ext uri="{BB962C8B-B14F-4D97-AF65-F5344CB8AC3E}">
        <p14:creationId xmlns:p14="http://schemas.microsoft.com/office/powerpoint/2010/main" val="890024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8913" y="959308"/>
            <a:ext cx="5284304" cy="1293028"/>
          </a:xfrm>
        </p:spPr>
        <p:txBody>
          <a:bodyPr>
            <a:normAutofit/>
          </a:bodyPr>
          <a:lstStyle/>
          <a:p>
            <a:pPr algn="ctr"/>
            <a:r>
              <a:rPr lang="en-AU" sz="2000" dirty="0"/>
              <a:t>Musical material in section A versus </a:t>
            </a:r>
            <a:br>
              <a:rPr lang="en-AU" sz="2000" dirty="0"/>
            </a:br>
            <a:r>
              <a:rPr lang="en-AU" sz="2000" dirty="0"/>
              <a:t>sections B and C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6897"/>
            <a:ext cx="6162261" cy="132109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27991"/>
            <a:ext cx="6162261" cy="129640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57" y="3237832"/>
            <a:ext cx="6437243" cy="11549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53755" y="4392775"/>
            <a:ext cx="6438245" cy="133588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32343" y="5728664"/>
            <a:ext cx="6059657" cy="11617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49843" y="4570677"/>
            <a:ext cx="39324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AU" dirty="0"/>
              <a:t>Opening four bars truncated. </a:t>
            </a:r>
          </a:p>
          <a:p>
            <a:pPr marL="285750" indent="-285750">
              <a:buFontTx/>
              <a:buChar char="-"/>
            </a:pPr>
            <a:r>
              <a:rPr lang="en-AU" dirty="0"/>
              <a:t>Concluding phrase expanded.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84375" y="738414"/>
            <a:ext cx="1848678" cy="97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Rectangle 11"/>
          <p:cNvSpPr/>
          <p:nvPr/>
        </p:nvSpPr>
        <p:spPr>
          <a:xfrm>
            <a:off x="39804" y="1973957"/>
            <a:ext cx="1620078" cy="10177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Rectangle 12"/>
          <p:cNvSpPr/>
          <p:nvPr/>
        </p:nvSpPr>
        <p:spPr>
          <a:xfrm>
            <a:off x="1063487" y="738414"/>
            <a:ext cx="2991680" cy="1075073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Rectangle 13"/>
          <p:cNvSpPr/>
          <p:nvPr/>
        </p:nvSpPr>
        <p:spPr>
          <a:xfrm>
            <a:off x="6092688" y="3319671"/>
            <a:ext cx="3279912" cy="111646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Rectangle 14"/>
          <p:cNvSpPr/>
          <p:nvPr/>
        </p:nvSpPr>
        <p:spPr>
          <a:xfrm>
            <a:off x="1659881" y="1924587"/>
            <a:ext cx="4273779" cy="111646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Rectangle 15"/>
          <p:cNvSpPr/>
          <p:nvPr/>
        </p:nvSpPr>
        <p:spPr>
          <a:xfrm>
            <a:off x="9710530" y="3255751"/>
            <a:ext cx="2385391" cy="111646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Rectangle 16"/>
          <p:cNvSpPr/>
          <p:nvPr/>
        </p:nvSpPr>
        <p:spPr>
          <a:xfrm>
            <a:off x="5753755" y="4517970"/>
            <a:ext cx="6438245" cy="234003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03834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3044" y="247538"/>
            <a:ext cx="8610600" cy="1293028"/>
          </a:xfrm>
        </p:spPr>
        <p:txBody>
          <a:bodyPr/>
          <a:lstStyle/>
          <a:p>
            <a:r>
              <a:rPr lang="en-AU" dirty="0"/>
              <a:t>Section A versus section D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3931" y="1352358"/>
            <a:ext cx="6205660" cy="13303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3931" y="2673626"/>
            <a:ext cx="6205659" cy="130553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7909" y="4181102"/>
            <a:ext cx="6763694" cy="12860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07909" y="5467156"/>
            <a:ext cx="6878010" cy="1390844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3737113" y="1951809"/>
            <a:ext cx="1480930" cy="294434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/>
          <p:cNvSpPr/>
          <p:nvPr/>
        </p:nvSpPr>
        <p:spPr>
          <a:xfrm>
            <a:off x="2835965" y="4790660"/>
            <a:ext cx="563218" cy="176377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8106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313044" y="247538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dirty="0"/>
              <a:t>Section A versus section E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22" y="1296182"/>
            <a:ext cx="6205660" cy="13303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22" y="2617450"/>
            <a:ext cx="6205659" cy="130553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7832" y="4195612"/>
            <a:ext cx="6754168" cy="12765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61648" y="5475222"/>
            <a:ext cx="6706536" cy="12193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266397" y="1578028"/>
            <a:ext cx="1848678" cy="97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28921" y="2765923"/>
            <a:ext cx="1620078" cy="10177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Rectangle 11"/>
          <p:cNvSpPr/>
          <p:nvPr/>
        </p:nvSpPr>
        <p:spPr>
          <a:xfrm>
            <a:off x="1121305" y="1487337"/>
            <a:ext cx="2991680" cy="1075073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Rectangle 12"/>
          <p:cNvSpPr/>
          <p:nvPr/>
        </p:nvSpPr>
        <p:spPr>
          <a:xfrm>
            <a:off x="5701126" y="4219678"/>
            <a:ext cx="3279912" cy="111646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Rectangle 13"/>
          <p:cNvSpPr/>
          <p:nvPr/>
        </p:nvSpPr>
        <p:spPr>
          <a:xfrm>
            <a:off x="1649944" y="2716553"/>
            <a:ext cx="4273779" cy="111646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Rectangle 14"/>
          <p:cNvSpPr/>
          <p:nvPr/>
        </p:nvSpPr>
        <p:spPr>
          <a:xfrm>
            <a:off x="9004853" y="4436130"/>
            <a:ext cx="3163332" cy="896729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Rectangle 15"/>
          <p:cNvSpPr/>
          <p:nvPr/>
        </p:nvSpPr>
        <p:spPr>
          <a:xfrm>
            <a:off x="5705061" y="5469172"/>
            <a:ext cx="6486939" cy="1155907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30924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7774" y="754434"/>
            <a:ext cx="8610600" cy="1293028"/>
          </a:xfrm>
        </p:spPr>
        <p:txBody>
          <a:bodyPr/>
          <a:lstStyle/>
          <a:p>
            <a:r>
              <a:rPr lang="en-AU" dirty="0"/>
              <a:t>Sections A through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02835" y="3548271"/>
            <a:ext cx="54457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6000" dirty="0"/>
              <a:t>A – B/C – D - E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099061" y="2713383"/>
            <a:ext cx="669050" cy="10237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3319671" y="2713383"/>
            <a:ext cx="1017047" cy="10038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242295" y="2378047"/>
            <a:ext cx="1941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Nearly identical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68631" y="5963768"/>
            <a:ext cx="4398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Similar in treatment of material from A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4909930" y="4492493"/>
            <a:ext cx="112646" cy="1471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7544997" y="4422912"/>
            <a:ext cx="257221" cy="15408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548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9934" y="-14945"/>
            <a:ext cx="8610600" cy="1293028"/>
          </a:xfrm>
        </p:spPr>
        <p:txBody>
          <a:bodyPr/>
          <a:lstStyle/>
          <a:p>
            <a:r>
              <a:rPr lang="en-AU" dirty="0"/>
              <a:t>Section f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4455" y="870651"/>
            <a:ext cx="4372585" cy="124794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1029" y="2944173"/>
            <a:ext cx="6706536" cy="12479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0106" y="5293746"/>
            <a:ext cx="4363059" cy="1200318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63887" y="593991"/>
            <a:ext cx="1" cy="553319"/>
          </a:xfrm>
          <a:prstGeom prst="line">
            <a:avLst/>
          </a:prstGeom>
          <a:ln w="38100" cmpd="sng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414052" y="875835"/>
            <a:ext cx="6626" cy="1240867"/>
          </a:xfrm>
          <a:prstGeom prst="line">
            <a:avLst/>
          </a:prstGeom>
          <a:ln w="38100" cmpd="sng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574774" y="2960952"/>
            <a:ext cx="6626" cy="1240867"/>
          </a:xfrm>
          <a:prstGeom prst="line">
            <a:avLst/>
          </a:prstGeom>
          <a:ln w="38100" cmpd="sng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764696" y="3854107"/>
            <a:ext cx="1" cy="427225"/>
          </a:xfrm>
          <a:prstGeom prst="line">
            <a:avLst/>
          </a:prstGeom>
          <a:ln w="38100" cmpd="sng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5764696" y="2628080"/>
            <a:ext cx="1" cy="427225"/>
          </a:xfrm>
          <a:prstGeom prst="line">
            <a:avLst/>
          </a:prstGeom>
          <a:ln w="38100" cmpd="sng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263886" y="1904988"/>
            <a:ext cx="1" cy="427225"/>
          </a:xfrm>
          <a:prstGeom prst="line">
            <a:avLst/>
          </a:prstGeom>
          <a:ln w="38100" cmpd="sng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7706139" y="3951107"/>
            <a:ext cx="1" cy="427225"/>
          </a:xfrm>
          <a:prstGeom prst="line">
            <a:avLst/>
          </a:prstGeom>
          <a:ln w="38100" cmpd="sng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706139" y="2698309"/>
            <a:ext cx="1" cy="427225"/>
          </a:xfrm>
          <a:prstGeom prst="line">
            <a:avLst/>
          </a:prstGeom>
          <a:ln w="38100" cmpd="sng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4913243" y="5107536"/>
            <a:ext cx="1" cy="427225"/>
          </a:xfrm>
          <a:prstGeom prst="line">
            <a:avLst/>
          </a:prstGeom>
          <a:ln w="38100" cmpd="sng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913242" y="6413075"/>
            <a:ext cx="1" cy="427225"/>
          </a:xfrm>
          <a:prstGeom prst="line">
            <a:avLst/>
          </a:prstGeom>
          <a:ln w="38100" cmpd="sng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6831496" y="5107535"/>
            <a:ext cx="1" cy="427225"/>
          </a:xfrm>
          <a:prstGeom prst="line">
            <a:avLst/>
          </a:prstGeom>
          <a:ln w="38100" cmpd="sng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6831496" y="6333561"/>
            <a:ext cx="1" cy="427225"/>
          </a:xfrm>
          <a:prstGeom prst="line">
            <a:avLst/>
          </a:prstGeom>
          <a:ln w="38100" cmpd="sng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9046630" y="1494624"/>
            <a:ext cx="1020414" cy="0"/>
          </a:xfrm>
          <a:prstGeom prst="line">
            <a:avLst/>
          </a:prstGeom>
          <a:ln w="38100" cmpd="sng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0067044" y="1171459"/>
            <a:ext cx="18469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Indicates point</a:t>
            </a:r>
          </a:p>
          <a:p>
            <a:r>
              <a:rPr lang="en-AU" dirty="0"/>
              <a:t>Of symmetry</a:t>
            </a:r>
          </a:p>
        </p:txBody>
      </p:sp>
    </p:spTree>
    <p:extLst>
      <p:ext uri="{BB962C8B-B14F-4D97-AF65-F5344CB8AC3E}">
        <p14:creationId xmlns:p14="http://schemas.microsoft.com/office/powerpoint/2010/main" val="1770160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474843" y="26943"/>
            <a:ext cx="8610600" cy="1293028"/>
          </a:xfrm>
        </p:spPr>
        <p:txBody>
          <a:bodyPr/>
          <a:lstStyle/>
          <a:p>
            <a:r>
              <a:rPr lang="en-AU" dirty="0"/>
              <a:t>Section f and g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6616" y="43033"/>
            <a:ext cx="4372585" cy="12479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024" y="1348960"/>
            <a:ext cx="6706536" cy="124794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209" y="2707621"/>
            <a:ext cx="6697010" cy="134321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9209" y="4171892"/>
            <a:ext cx="6735115" cy="119079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3971" y="5483742"/>
            <a:ext cx="6725589" cy="132416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269717" y="1702140"/>
            <a:ext cx="553357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D </a:t>
            </a:r>
          </a:p>
          <a:p>
            <a:r>
              <a:rPr lang="en-AU" dirty="0"/>
              <a:t>A </a:t>
            </a:r>
          </a:p>
          <a:p>
            <a:r>
              <a:rPr lang="en-AU" dirty="0"/>
              <a:t>F# </a:t>
            </a:r>
          </a:p>
          <a:p>
            <a:r>
              <a:rPr lang="en-AU" dirty="0"/>
              <a:t>C#</a:t>
            </a:r>
          </a:p>
          <a:p>
            <a:r>
              <a:rPr lang="en-AU" dirty="0"/>
              <a:t>G#</a:t>
            </a:r>
          </a:p>
          <a:p>
            <a:r>
              <a:rPr lang="en-AU" dirty="0"/>
              <a:t>A#</a:t>
            </a:r>
          </a:p>
          <a:p>
            <a:r>
              <a:rPr lang="en-AU" dirty="0"/>
              <a:t>C#</a:t>
            </a:r>
          </a:p>
          <a:p>
            <a:r>
              <a:rPr lang="en-AU" dirty="0"/>
              <a:t>D#</a:t>
            </a:r>
          </a:p>
          <a:p>
            <a:r>
              <a:rPr lang="en-AU" dirty="0"/>
              <a:t>B </a:t>
            </a:r>
          </a:p>
          <a:p>
            <a:r>
              <a:rPr lang="en-AU" dirty="0"/>
              <a:t>F#</a:t>
            </a:r>
          </a:p>
          <a:p>
            <a:r>
              <a:rPr lang="en-AU" dirty="0"/>
              <a:t>C </a:t>
            </a:r>
          </a:p>
          <a:p>
            <a:r>
              <a:rPr lang="en-AU" dirty="0"/>
              <a:t>G</a:t>
            </a:r>
          </a:p>
          <a:p>
            <a:r>
              <a:rPr lang="en-AU" dirty="0"/>
              <a:t>E</a:t>
            </a:r>
          </a:p>
          <a:p>
            <a:r>
              <a:rPr lang="en-AU" dirty="0"/>
              <a:t>F</a:t>
            </a:r>
          </a:p>
          <a:p>
            <a:r>
              <a:rPr lang="en-AU" dirty="0"/>
              <a:t>A</a:t>
            </a:r>
          </a:p>
          <a:p>
            <a:r>
              <a:rPr lang="en-AU" dirty="0"/>
              <a:t>Bb</a:t>
            </a:r>
          </a:p>
          <a:p>
            <a:endParaRPr lang="en-AU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474843" y="1290982"/>
            <a:ext cx="1" cy="3459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524000" y="43033"/>
            <a:ext cx="1" cy="3459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791200" y="1227901"/>
            <a:ext cx="1" cy="3459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918791" y="2692985"/>
            <a:ext cx="1" cy="3459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311965" y="4102797"/>
            <a:ext cx="1" cy="3459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685182" y="3988565"/>
            <a:ext cx="1" cy="3459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130826" y="5478836"/>
            <a:ext cx="1" cy="3459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170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334</TotalTime>
  <Words>409</Words>
  <Application>Microsoft Office PowerPoint</Application>
  <PresentationFormat>Widescreen</PresentationFormat>
  <Paragraphs>110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Century Gothic</vt:lpstr>
      <vt:lpstr>Times New Roman</vt:lpstr>
      <vt:lpstr>Vapor Trail</vt:lpstr>
      <vt:lpstr>Danse de la fureur, pour les sept trompettes</vt:lpstr>
      <vt:lpstr>Use of modes </vt:lpstr>
      <vt:lpstr>PowerPoint Presentation</vt:lpstr>
      <vt:lpstr>Musical material in section A versus  sections B and C</vt:lpstr>
      <vt:lpstr>Section A versus section D </vt:lpstr>
      <vt:lpstr>PowerPoint Presentation</vt:lpstr>
      <vt:lpstr>Sections A through E</vt:lpstr>
      <vt:lpstr>Section f</vt:lpstr>
      <vt:lpstr>Section f and g</vt:lpstr>
      <vt:lpstr>Section A versus Section I</vt:lpstr>
      <vt:lpstr>The F – C# - A interruption</vt:lpstr>
      <vt:lpstr>The F – C# - A interruption</vt:lpstr>
      <vt:lpstr>PowerPoint Presentation</vt:lpstr>
      <vt:lpstr>PowerPoint Presentation</vt:lpstr>
      <vt:lpstr>PowerPoint Presentation</vt:lpstr>
      <vt:lpstr>PowerPoint Presentation</vt:lpstr>
      <vt:lpstr>Section A versus secition M</vt:lpstr>
      <vt:lpstr>Section A versus section O</vt:lpstr>
      <vt:lpstr>A – B/C – D – E – F – G – H  - I – J – K – l – m – n – o - p</vt:lpstr>
    </vt:vector>
  </TitlesOfParts>
  <Company>The University of Adelaide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Danse de la fureur, pour les sept trompettes</dc:title>
  <dc:creator>Dylan Joshua Crismani</dc:creator>
  <cp:lastModifiedBy>Dylan Joshua Crismani</cp:lastModifiedBy>
  <cp:revision>12</cp:revision>
  <dcterms:created xsi:type="dcterms:W3CDTF">2021-10-27T04:48:29Z</dcterms:created>
  <dcterms:modified xsi:type="dcterms:W3CDTF">2022-10-12T06:50:22Z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844532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S10.9.5</vt:lpwstr>
  </property>
</Properties>
</file>