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83" r:id="rId4"/>
    <p:sldId id="263" r:id="rId5"/>
    <p:sldId id="285" r:id="rId6"/>
    <p:sldId id="286" r:id="rId7"/>
    <p:sldId id="287" r:id="rId8"/>
    <p:sldId id="288" r:id="rId9"/>
    <p:sldId id="289" r:id="rId10"/>
    <p:sldId id="290" r:id="rId11"/>
    <p:sldId id="2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6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E008C4F-9FE3-40B6-B771-E0017CB5519D}"/>
              </a:ext>
            </a:extLst>
          </p:cNvPr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0FFDCDDE-79EA-4DB2-A82A-CC8639F5A69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B2EE4C83-7D69-49BA-B338-FD4EE8CF84C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63CEA55-D7DC-4969-8912-1A3CD7D369B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65C3CA2C-710A-4D86-AE01-1DD577AF32B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174ECC8A-5F90-40BF-AB31-5A06C843325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06770998-0215-4A04-B343-E3D146532B95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77FCBBC1-D63A-4654-A58F-858896882C63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</p:grpSp>
      <p:sp>
        <p:nvSpPr>
          <p:cNvPr id="12298" name="Rectangle 10">
            <a:extLst>
              <a:ext uri="{FF2B5EF4-FFF2-40B4-BE49-F238E27FC236}">
                <a16:creationId xmlns:a16="http://schemas.microsoft.com/office/drawing/2014/main" id="{CACD09F7-5934-4843-B588-73DD23A8536C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873250"/>
            <a:ext cx="103632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299" name="Rectangle 11">
            <a:extLst>
              <a:ext uri="{FF2B5EF4-FFF2-40B4-BE49-F238E27FC236}">
                <a16:creationId xmlns:a16="http://schemas.microsoft.com/office/drawing/2014/main" id="{62B34146-67C3-4BC9-BC93-4C63FA3DCF68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CBC851B0-6E3F-40DA-B85E-EDBE829BFF1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4B496380-3B91-4A76-9E13-F9D3F10675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21BD5655-6952-43C4-9AF7-CD86E8A8C7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66CD7-D513-425A-B969-173B70611D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433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1164B-E17B-4A37-8D3D-62A36F590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50CE7D-5A1B-4FCF-8F6E-12F1793B3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C6E292E-6E63-41D2-87E6-EA88C6D8EB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2212110-AEF7-49E7-93FE-87D104C396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8F228AC-3F6F-4BB7-A789-5A8DBD9649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39D92-97C7-41D6-848D-9A6937F797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746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1EFCD9-7463-4A52-AF47-0820DEBE1E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5E7BFB-3F33-42BB-BF9A-44C84EE23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7BD5A560-F37B-4F34-92CF-D14402309E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0BBD20D8-284D-475B-98A9-2F16061262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0CB6537-A14F-46C9-A3CA-D2B91836DB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BF5D1-96BF-4F3C-B595-4153193AD4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830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7422A-2EED-4AC7-AC4B-64097785B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FC7CF-5B33-43D6-882F-B46A97D4D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38CD931B-97C6-4055-9356-0FA0785C43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6307C929-58DC-47B2-AA11-FCB603F7A2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9D7E1C5-4475-4C09-841D-CF1BC11C33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A76A7-CF87-4EEA-B83A-FF1FD3AE11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9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D71CB-5F65-4FEA-9D58-6CFBD11C5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81F31B-F34B-4733-AD9B-CF1744C9C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5303D423-4918-4380-AB73-DDD357CDF8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E6F0FAF4-8E5A-4F15-B5F2-F1CF9AAC97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2A55A78A-50DB-4928-BECC-38C1D10E1B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C64A6-B314-480E-B61A-D06C126882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085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C9ED-3AFB-4094-97E3-D1501F3EF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38B8A-183C-4BE2-B201-5FAF3E6608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D6DC7F-348F-448C-B658-F37C80948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D1AE053-35FF-42EC-9586-EF75C4ED68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61F07E2-68F0-4D9E-A3F6-FE36C4E131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0FE5D84-B198-40B3-B761-B51CABDB36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2CE2F-1B32-46D0-A0EE-6DD809A49A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825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C305F-6DF3-423C-8B61-6DA2383A2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FEDB5-7098-4761-9F6A-5954B1EBB6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11E0BF-4420-4353-A1AA-22E35324E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D01AAD-36A8-4401-BCAF-ACE18B3F8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462CCE-3B2E-4B98-99FE-FECDB3C9A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ECF33190-2A90-42F8-A0A8-5918533C94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3C0CFF5F-04C9-48DF-AF74-0413A4AA7C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84B5890A-2B5A-4740-B62D-4EE0195F80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26133-C05E-45C4-98E3-C29D404E37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47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F5371-C29F-45F7-BCE0-E8E7EA98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0CF75376-EEA6-4519-A203-AF32E36A3D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1B409159-0602-4490-8F4F-81ECC0AED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8146FB7C-6B96-4ADD-9229-1CF2FD3499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776E6-221D-4DC9-B74E-EC74EF387E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7611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91456892-74B3-4365-AA87-869C601287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258892C7-4C30-4C3C-8ACA-AF34BF3C21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C2737678-CBC0-460A-8071-5F18CB7EA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5327B-7143-40E6-B97D-74FB86949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865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7A0AC-1464-4C12-9262-76EAEB8A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F0AFD-3A9A-4CF9-B634-8C354AF71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FD2CD2-9617-4699-B8F2-AEDCE8B5F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D0DE79F0-38FC-4E4F-8C99-C44FD4889A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BAC4DAF-FB61-4C65-8FAF-CCB8713D88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ABF5911D-92B6-474F-9D36-ADF2E7ED26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F038B-B37D-439B-A956-F1D7563F9B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583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3353B-3868-4310-9436-2225F334A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7125D7-5252-4FDE-8659-B845B8DAC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AA283-4BC5-4D7A-9B63-BF7838058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9B06723-53CE-4A30-91E0-CCB043DEA3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41E2A87-D66F-4A03-9DE5-45143703E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97A3467E-5289-4E33-A742-01ED734E2E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5A783-964B-4D0D-BF19-59B695BE1A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46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144C7FD3-E112-4483-843D-2E1CDF6460AF}"/>
              </a:ext>
            </a:extLst>
          </p:cNvPr>
          <p:cNvGrpSpPr>
            <a:grpSpLocks/>
          </p:cNvGrpSpPr>
          <p:nvPr/>
        </p:nvGrpSpPr>
        <p:grpSpPr bwMode="auto">
          <a:xfrm>
            <a:off x="1" y="3902076"/>
            <a:ext cx="4533900" cy="2949575"/>
            <a:chOff x="0" y="2458"/>
            <a:chExt cx="2142" cy="1858"/>
          </a:xfrm>
        </p:grpSpPr>
        <p:sp>
          <p:nvSpPr>
            <p:cNvPr id="11267" name="Freeform 3">
              <a:extLst>
                <a:ext uri="{FF2B5EF4-FFF2-40B4-BE49-F238E27FC236}">
                  <a16:creationId xmlns:a16="http://schemas.microsoft.com/office/drawing/2014/main" id="{A394E7A9-0E3A-43EC-BB34-6B68321A420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1268" name="Freeform 4">
              <a:extLst>
                <a:ext uri="{FF2B5EF4-FFF2-40B4-BE49-F238E27FC236}">
                  <a16:creationId xmlns:a16="http://schemas.microsoft.com/office/drawing/2014/main" id="{34134D50-D371-4893-8CEA-35879082C1C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1269" name="Freeform 5">
              <a:extLst>
                <a:ext uri="{FF2B5EF4-FFF2-40B4-BE49-F238E27FC236}">
                  <a16:creationId xmlns:a16="http://schemas.microsoft.com/office/drawing/2014/main" id="{5395685A-C8A8-49C9-BEBD-949F0B351919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1270" name="Freeform 6">
              <a:extLst>
                <a:ext uri="{FF2B5EF4-FFF2-40B4-BE49-F238E27FC236}">
                  <a16:creationId xmlns:a16="http://schemas.microsoft.com/office/drawing/2014/main" id="{FD410B30-058C-4B47-BDBD-0256E60925E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id="{AA0CA25C-E0A8-4F89-869F-F522A295E70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1037" name="Oval 8">
              <a:extLst>
                <a:ext uri="{FF2B5EF4-FFF2-40B4-BE49-F238E27FC236}">
                  <a16:creationId xmlns:a16="http://schemas.microsoft.com/office/drawing/2014/main" id="{88CA861A-BFA5-4B1E-8D0B-D0CC3A1C30DE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  <p:sp>
          <p:nvSpPr>
            <p:cNvPr id="1038" name="Oval 9">
              <a:extLst>
                <a:ext uri="{FF2B5EF4-FFF2-40B4-BE49-F238E27FC236}">
                  <a16:creationId xmlns:a16="http://schemas.microsoft.com/office/drawing/2014/main" id="{D391A177-8B58-46B9-BE0C-0CEF269F32EF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defRPr/>
              </a:pPr>
              <a:endParaRPr lang="en-US" altLang="en-US" sz="1800"/>
            </a:p>
          </p:txBody>
        </p:sp>
      </p:grpSp>
      <p:sp>
        <p:nvSpPr>
          <p:cNvPr id="11274" name="Rectangle 10">
            <a:extLst>
              <a:ext uri="{FF2B5EF4-FFF2-40B4-BE49-F238E27FC236}">
                <a16:creationId xmlns:a16="http://schemas.microsoft.com/office/drawing/2014/main" id="{2418F1F7-7B0E-4F44-9F16-67CE2D7B1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75" name="Rectangle 11">
            <a:extLst>
              <a:ext uri="{FF2B5EF4-FFF2-40B4-BE49-F238E27FC236}">
                <a16:creationId xmlns:a16="http://schemas.microsoft.com/office/drawing/2014/main" id="{C05BBFCE-106B-457C-9604-D68C5B0F54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76" name="Rectangle 12">
            <a:extLst>
              <a:ext uri="{FF2B5EF4-FFF2-40B4-BE49-F238E27FC236}">
                <a16:creationId xmlns:a16="http://schemas.microsoft.com/office/drawing/2014/main" id="{23781030-8E48-44B6-B852-FF2D74880DA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77" name="Rectangle 13">
            <a:extLst>
              <a:ext uri="{FF2B5EF4-FFF2-40B4-BE49-F238E27FC236}">
                <a16:creationId xmlns:a16="http://schemas.microsoft.com/office/drawing/2014/main" id="{7CF49934-2F00-4334-8718-BEB4B00E2A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78" name="Rectangle 14">
            <a:extLst>
              <a:ext uri="{FF2B5EF4-FFF2-40B4-BE49-F238E27FC236}">
                <a16:creationId xmlns:a16="http://schemas.microsoft.com/office/drawing/2014/main" id="{87AB908C-3EF3-4568-83BE-88B3DFAD398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60E14714-6CDD-46E8-9FCE-C90DCD6F9C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31353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9">
            <a:extLst>
              <a:ext uri="{FF2B5EF4-FFF2-40B4-BE49-F238E27FC236}">
                <a16:creationId xmlns:a16="http://schemas.microsoft.com/office/drawing/2014/main" id="{07CC70F1-9152-4284-9EE6-4CB2A6F2D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010" y="1755487"/>
            <a:ext cx="9318577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600" b="1" dirty="0">
                <a:solidFill>
                  <a:srgbClr val="FFFFFF"/>
                </a:solidFill>
              </a:rPr>
              <a:t>Basic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600" b="1" dirty="0">
                <a:solidFill>
                  <a:srgbClr val="FFFFFF"/>
                </a:solidFill>
              </a:rPr>
              <a:t>Business Mathematics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6600" b="1" dirty="0">
                <a:solidFill>
                  <a:srgbClr val="FFFF00"/>
                </a:solidFill>
              </a:rPr>
              <a:t>Simple Interest</a:t>
            </a:r>
          </a:p>
        </p:txBody>
      </p:sp>
    </p:spTree>
    <p:extLst>
      <p:ext uri="{BB962C8B-B14F-4D97-AF65-F5344CB8AC3E}">
        <p14:creationId xmlns:p14="http://schemas.microsoft.com/office/powerpoint/2010/main" val="802299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DFE67A-C60A-07C3-5FA6-598575D70A42}"/>
                  </a:ext>
                </a:extLst>
              </p:cNvPr>
              <p:cNvSpPr txBox="1"/>
              <p:nvPr/>
            </p:nvSpPr>
            <p:spPr>
              <a:xfrm>
                <a:off x="353291" y="469036"/>
                <a:ext cx="11485418" cy="64919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Maturity (Future) Value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PH" sz="28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𝑭</m:t>
                      </m:r>
                      <m:r>
                        <a:rPr lang="en-PH" sz="28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</m:t>
                      </m:r>
                      <m:r>
                        <a:rPr lang="en-PH" sz="28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𝑷</m:t>
                      </m:r>
                      <m:r>
                        <a:rPr lang="en-PH" sz="28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en-PH" sz="28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PH" sz="2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𝑰</m:t>
                          </m:r>
                        </m:e>
                        <m:sub>
                          <m:r>
                            <a:rPr lang="en-PH" sz="2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PH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 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𝑭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𝒎𝒂𝒕𝒖𝒓𝒊𝒕𝒚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PH" sz="28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PH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𝒇𝒖𝒕𝒖𝒓𝒆</m:t>
                        </m:r>
                      </m:e>
                    </m:d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𝒗𝒂𝒍𝒖𝒆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    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𝑷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𝒑𝒓𝒊𝒏𝒄𝒊𝒑𝒂𝒍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   </m:t>
                    </m:r>
                  </m:oMath>
                </a14:m>
                <a:endParaRPr lang="en-PH" sz="28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Arial" panose="020B0604020202020204" pitchFamily="34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PH" sz="28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PH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𝑰</m:t>
                          </m:r>
                        </m:e>
                        <m:sub>
                          <m:r>
                            <a:rPr lang="en-PH" sz="28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𝒔</m:t>
                          </m:r>
                        </m:sub>
                      </m:sSub>
                      <m:r>
                        <a:rPr lang="en-PH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</m:t>
                      </m:r>
                      <m:r>
                        <a:rPr lang="en-PH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𝒔𝒊𝒎𝒑𝒍𝒆</m:t>
                      </m:r>
                      <m:r>
                        <a:rPr lang="en-PH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 </m:t>
                      </m:r>
                      <m:r>
                        <a:rPr lang="en-PH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𝒊𝒏𝒕𝒆𝒓𝒆𝒔𝒕</m:t>
                      </m:r>
                      <m:r>
                        <a:rPr lang="en-PH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  </m:t>
                      </m:r>
                    </m:oMath>
                  </m:oMathPara>
                </a14:m>
                <a:endParaRPr lang="en-PH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 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Substituting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PH" sz="28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PH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𝑰</m:t>
                        </m:r>
                      </m:e>
                      <m:sub>
                        <m:r>
                          <a:rPr lang="en-PH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 by </a:t>
                </a:r>
                <a14:m>
                  <m:oMath xmlns:m="http://schemas.openxmlformats.org/officeDocument/2006/math"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𝑷𝒓𝒕</m:t>
                    </m:r>
                  </m:oMath>
                </a14:m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 gives 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PH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𝑭</m:t>
                      </m:r>
                      <m:r>
                        <a:rPr lang="en-PH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</m:t>
                      </m:r>
                      <m:r>
                        <a:rPr lang="en-PH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𝑷</m:t>
                      </m:r>
                      <m:r>
                        <a:rPr lang="en-PH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+</m:t>
                      </m:r>
                      <m:r>
                        <a:rPr lang="en-PH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𝑷𝒓𝒕</m:t>
                      </m:r>
                    </m:oMath>
                  </m:oMathPara>
                </a14:m>
                <a:endParaRPr lang="en-PH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PH" sz="28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𝑭</m:t>
                      </m:r>
                      <m:r>
                        <a:rPr lang="en-PH" sz="28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</m:t>
                      </m:r>
                      <m:r>
                        <a:rPr lang="en-PH" sz="28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𝑷</m:t>
                      </m:r>
                      <m:d>
                        <m:dPr>
                          <m:ctrlPr>
                            <a:rPr lang="en-PH" sz="28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PH" sz="2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𝟏</m:t>
                          </m:r>
                          <m:r>
                            <a:rPr lang="en-PH" sz="2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+</m:t>
                          </m:r>
                          <m:r>
                            <a:rPr lang="en-PH" sz="2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𝒓𝒕</m:t>
                          </m:r>
                        </m:e>
                      </m:d>
                    </m:oMath>
                  </m:oMathPara>
                </a14:m>
                <a:endParaRPr lang="en-PH" sz="2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 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𝑭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𝒎𝒂𝒕𝒖𝒓𝒊𝒕𝒚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PH" sz="28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PH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𝒇𝒖𝒕𝒖𝒓𝒆</m:t>
                        </m:r>
                      </m:e>
                    </m:d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𝒗𝒂𝒍𝒖𝒆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    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𝑷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𝒑𝒓𝒊𝒏𝒄𝒊𝒑𝒂𝒍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  </m:t>
                    </m:r>
                  </m:oMath>
                </a14:m>
                <a:endParaRPr lang="en-PH" sz="28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Arial" panose="020B0604020202020204" pitchFamily="34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PH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 </m:t>
                      </m:r>
                      <m:r>
                        <a:rPr lang="en-PH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𝒓</m:t>
                      </m:r>
                      <m:r>
                        <a:rPr lang="en-PH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 </m:t>
                      </m:r>
                      <m:r>
                        <a:rPr lang="en-PH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𝒊𝒏𝒕𝒆𝒓𝒆𝒔𝒕</m:t>
                      </m:r>
                      <m:r>
                        <a:rPr lang="en-PH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 </m:t>
                      </m:r>
                      <m:r>
                        <a:rPr lang="en-PH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𝒓𝒂𝒕𝒆</m:t>
                      </m:r>
                      <m:r>
                        <a:rPr lang="en-PH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,   </m:t>
                      </m:r>
                      <m:r>
                        <a:rPr lang="en-PH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𝒕</m:t>
                      </m:r>
                      <m:r>
                        <a:rPr lang="en-PH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</m:t>
                      </m:r>
                      <m:r>
                        <a:rPr lang="en-PH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𝒕𝒆𝒓𝒎</m:t>
                      </m:r>
                      <m:r>
                        <a:rPr lang="en-PH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 </m:t>
                      </m:r>
                      <m:r>
                        <a:rPr lang="en-PH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𝒐𝒓</m:t>
                      </m:r>
                      <m:r>
                        <a:rPr lang="en-PH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 </m:t>
                      </m:r>
                      <m:r>
                        <a:rPr lang="en-PH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𝒕𝒊𝒎𝒆</m:t>
                      </m:r>
                      <m:r>
                        <a:rPr lang="en-PH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 </m:t>
                      </m:r>
                      <m:r>
                        <a:rPr lang="en-PH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𝒊𝒏</m:t>
                      </m:r>
                      <m:r>
                        <a:rPr lang="en-PH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 </m:t>
                      </m:r>
                      <m:r>
                        <a:rPr lang="en-PH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𝒚𝒆𝒂𝒓𝒔</m:t>
                      </m:r>
                      <m:r>
                        <a:rPr lang="en-PH" sz="28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 </m:t>
                      </m:r>
                    </m:oMath>
                  </m:oMathPara>
                </a14:m>
                <a:endParaRPr lang="en-PH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7DFE67A-C60A-07C3-5FA6-598575D70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291" y="469036"/>
                <a:ext cx="11485418" cy="6491970"/>
              </a:xfrm>
              <a:prstGeom prst="rect">
                <a:avLst/>
              </a:prstGeom>
              <a:blipFill>
                <a:blip r:embed="rId2"/>
                <a:stretch>
                  <a:fillRect l="-1168" t="-845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711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355C1D-F71A-EFDC-9B36-E4036B16259E}"/>
              </a:ext>
            </a:extLst>
          </p:cNvPr>
          <p:cNvSpPr txBox="1"/>
          <p:nvPr/>
        </p:nvSpPr>
        <p:spPr>
          <a:xfrm>
            <a:off x="187036" y="147632"/>
            <a:ext cx="11623964" cy="1743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7075" marR="0" indent="-7270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P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Example 5: Find the maturity value if 1 million pesos is deposited in a bank at an annual simple interest rate of 1.25% after 5 years?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F67680-623B-074A-4683-DB69EF8AAA6B}"/>
                  </a:ext>
                </a:extLst>
              </p:cNvPr>
              <p:cNvSpPr txBox="1"/>
              <p:nvPr/>
            </p:nvSpPr>
            <p:spPr>
              <a:xfrm>
                <a:off x="284018" y="2334083"/>
                <a:ext cx="11623963" cy="3582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7075" marR="0" indent="-72707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Given: </a:t>
                </a:r>
                <a14:m>
                  <m:oMath xmlns:m="http://schemas.openxmlformats.org/officeDocument/2006/math">
                    <m:r>
                      <a:rPr lang="en-PH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𝑷</m:t>
                    </m:r>
                    <m:r>
                      <a:rPr lang="en-PH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PH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𝟏</m:t>
                    </m:r>
                    <m:r>
                      <a:rPr lang="en-PH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</m:t>
                    </m:r>
                    <m:r>
                      <a:rPr lang="en-PH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𝟎𝟎𝟎</m:t>
                    </m:r>
                    <m:r>
                      <a:rPr lang="en-PH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</m:t>
                    </m:r>
                    <m:r>
                      <a:rPr lang="en-PH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𝟎𝟎</m:t>
                    </m:r>
                    <m:r>
                      <a:rPr lang="en-PH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     </m:t>
                    </m:r>
                    <m:r>
                      <a:rPr lang="en-PH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𝒓</m:t>
                    </m:r>
                    <m:r>
                      <a:rPr lang="en-PH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PH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𝟏</m:t>
                    </m:r>
                    <m:r>
                      <a:rPr lang="en-PH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  <m:r>
                      <a:rPr lang="en-PH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𝟐𝟓</m:t>
                    </m:r>
                    <m:r>
                      <a:rPr lang="en-PH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%=</m:t>
                    </m:r>
                    <m:r>
                      <a:rPr lang="en-PH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𝟎</m:t>
                    </m:r>
                    <m:r>
                      <a:rPr lang="en-PH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  <m:r>
                      <a:rPr lang="en-PH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𝟎𝟏𝟐𝟓</m:t>
                    </m:r>
                    <m:r>
                      <a:rPr lang="en-PH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    </m:t>
                    </m:r>
                    <m:r>
                      <a:rPr lang="en-PH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𝒕</m:t>
                    </m:r>
                    <m:r>
                      <a:rPr lang="en-PH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PH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𝟓</m:t>
                    </m:r>
                    <m:r>
                      <a:rPr lang="en-PH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</m:t>
                    </m:r>
                    <m:r>
                      <a:rPr lang="en-PH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𝒚𝒆𝒂𝒓𝒔</m:t>
                    </m:r>
                  </m:oMath>
                </a14:m>
                <a:endParaRPr lang="en-PH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727075" marR="0" indent="-72707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 </a:t>
                </a:r>
              </a:p>
              <a:p>
                <a:pPr marL="727075" marR="0" indent="-72707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Find: maturity or future value (F) </a:t>
                </a:r>
              </a:p>
              <a:p>
                <a:pPr marL="727075" marR="0" indent="-72707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 </a:t>
                </a:r>
              </a:p>
              <a:p>
                <a:pPr marL="727075" marR="0" indent="-72707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Solution:  </a:t>
                </a:r>
                <a14:m>
                  <m:oMath xmlns:m="http://schemas.openxmlformats.org/officeDocument/2006/math">
                    <m:r>
                      <a:rPr lang="en-PH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𝑭</m:t>
                    </m:r>
                    <m:r>
                      <a:rPr lang="en-PH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PH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𝑷</m:t>
                    </m:r>
                    <m:d>
                      <m:dPr>
                        <m:ctrlPr>
                          <a:rPr lang="en-PH" sz="28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PH" sz="28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  <m:r>
                          <a:rPr lang="en-PH" sz="28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r>
                          <a:rPr lang="en-PH" sz="28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𝒓𝒕</m:t>
                        </m:r>
                      </m:e>
                    </m:d>
                    <m:r>
                      <a:rPr lang="en-PH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PH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𝟏</m:t>
                    </m:r>
                    <m:r>
                      <a:rPr lang="en-PH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</m:t>
                    </m:r>
                    <m:r>
                      <a:rPr lang="en-PH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𝟎𝟎𝟎</m:t>
                    </m:r>
                    <m:r>
                      <a:rPr lang="en-PH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</m:t>
                    </m:r>
                    <m:r>
                      <a:rPr lang="en-PH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𝟎𝟎𝟎</m:t>
                    </m:r>
                    <m:d>
                      <m:dPr>
                        <m:ctrlPr>
                          <a:rPr lang="en-PH" sz="28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PH" sz="28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  <m:r>
                          <a:rPr lang="en-PH" sz="28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r>
                          <a:rPr lang="en-PH" sz="28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𝟎</m:t>
                        </m:r>
                        <m:r>
                          <a:rPr lang="en-PH" sz="28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.</m:t>
                        </m:r>
                        <m:r>
                          <a:rPr lang="en-PH" sz="28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𝟎𝟏𝟐𝟓</m:t>
                        </m:r>
                        <m:d>
                          <m:dPr>
                            <m:ctrlPr>
                              <a:rPr lang="en-PH" sz="28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PH" sz="28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𝟓</m:t>
                            </m:r>
                          </m:e>
                        </m:d>
                      </m:e>
                    </m:d>
                    <m:r>
                      <a:rPr lang="en-PH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PH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𝟏</m:t>
                    </m:r>
                    <m:r>
                      <a:rPr lang="en-PH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</m:t>
                    </m:r>
                    <m:r>
                      <a:rPr lang="en-PH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𝟎𝟔𝟐</m:t>
                    </m:r>
                    <m:r>
                      <a:rPr lang="en-PH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</m:t>
                    </m:r>
                    <m:r>
                      <a:rPr lang="en-PH" sz="28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𝟓𝟎𝟎</m:t>
                    </m:r>
                  </m:oMath>
                </a14:m>
                <a:endParaRPr lang="en-PH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727075" marR="0" indent="-72707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PH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727075" marR="0" indent="-72707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Answer: The future or maturity value after 5 years is Php1,062,500.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8F67680-623B-074A-4683-DB69EF8AAA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18" y="2334083"/>
                <a:ext cx="11623963" cy="3582647"/>
              </a:xfrm>
              <a:prstGeom prst="rect">
                <a:avLst/>
              </a:prstGeom>
              <a:blipFill>
                <a:blip r:embed="rId2"/>
                <a:stretch>
                  <a:fillRect l="-1154" t="-1531" b="-4762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42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1BF0E6-754B-44E2-9579-116921A8951A}"/>
              </a:ext>
            </a:extLst>
          </p:cNvPr>
          <p:cNvSpPr txBox="1"/>
          <p:nvPr/>
        </p:nvSpPr>
        <p:spPr>
          <a:xfrm>
            <a:off x="382672" y="568507"/>
            <a:ext cx="114257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Illustration of Simple Interest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to COVID-19 pandemic Miss Dada a female resident of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Brgy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May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Pagkakaisa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somewhere in Quezon Province thinks of a business that can provide for her needs as well as the need of her neighbors so she can be of help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in this trying time. Since she doesn’t have money on hand, she decided to borrow from a bank as the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start-up capital of ₱50,000.00 at 7% simple interest rate payable within 5 years.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Compute for the interest yield.</a:t>
            </a:r>
          </a:p>
        </p:txBody>
      </p:sp>
    </p:spTree>
    <p:extLst>
      <p:ext uri="{BB962C8B-B14F-4D97-AF65-F5344CB8AC3E}">
        <p14:creationId xmlns:p14="http://schemas.microsoft.com/office/powerpoint/2010/main" val="280185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C425A8-EA46-3EB3-C9D2-F5B6F8E05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56" y="756744"/>
            <a:ext cx="11640159" cy="537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11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0A71E01-4502-E653-6629-A30EFB4225BF}"/>
              </a:ext>
            </a:extLst>
          </p:cNvPr>
          <p:cNvSpPr txBox="1"/>
          <p:nvPr/>
        </p:nvSpPr>
        <p:spPr>
          <a:xfrm>
            <a:off x="527254" y="620750"/>
            <a:ext cx="10755261" cy="2309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2285" marR="0" indent="-50228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P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An annual simple interest is based on three factors: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P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Principal which is the amount invested or borrowed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P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Simple interest rate, usually expressed in percent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P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Time or term of loan, in years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521A18-C0EC-CC15-FA5E-B1D49B5CA8B7}"/>
                  </a:ext>
                </a:extLst>
              </p:cNvPr>
              <p:cNvSpPr txBox="1"/>
              <p:nvPr/>
            </p:nvSpPr>
            <p:spPr>
              <a:xfrm>
                <a:off x="969707" y="3110683"/>
                <a:ext cx="10489790" cy="34420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The formula for simple interest is given below: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PH" sz="32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PH" sz="32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𝑰</m:t>
                          </m:r>
                        </m:e>
                        <m:sub>
                          <m:r>
                            <a:rPr lang="en-PH" sz="32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𝒔</m:t>
                          </m:r>
                        </m:sub>
                      </m:sSub>
                      <m:r>
                        <a:rPr lang="en-PH" sz="32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</m:t>
                      </m:r>
                      <m:r>
                        <a:rPr lang="en-PH" sz="32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𝑷𝒓𝒕</m:t>
                      </m:r>
                    </m:oMath>
                  </m:oMathPara>
                </a14:m>
                <a:endParaRPr lang="en-PH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 </a:t>
                </a:r>
              </a:p>
              <a:p>
                <a:pPr marL="502285" marR="0" indent="-50228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PH" sz="32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PH" sz="32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𝑰</m:t>
                        </m:r>
                      </m:e>
                      <m:sub>
                        <m:r>
                          <a:rPr lang="en-PH" sz="32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𝒔</m:t>
                        </m:r>
                      </m:sub>
                    </m:sSub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𝒔𝒊𝒎𝒑𝒍𝒆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𝒊𝒏𝒕𝒆𝒓𝒆𝒔𝒕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  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𝑷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𝒑𝒓𝒊𝒏𝒄𝒊𝒑𝒂𝒍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  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𝒓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𝒓𝒂𝒕𝒆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  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𝒕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𝒕𝒆𝒓𝒎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𝒐𝒓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𝒕𝒊𝒎𝒆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𝒊𝒏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𝒚𝒆𝒂𝒓𝒔</m:t>
                    </m:r>
                  </m:oMath>
                </a14:m>
                <a:r>
                  <a:rPr lang="en-PH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   </a:t>
                </a:r>
              </a:p>
              <a:p>
                <a:pPr marL="502285" marR="0" indent="-50228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4521A18-C0EC-CC15-FA5E-B1D49B5CA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707" y="3110683"/>
                <a:ext cx="10489790" cy="3442033"/>
              </a:xfrm>
              <a:prstGeom prst="rect">
                <a:avLst/>
              </a:prstGeom>
              <a:blipFill>
                <a:blip r:embed="rId2"/>
                <a:stretch>
                  <a:fillRect l="-1511" t="-177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9972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B4C45A-0150-FAA3-4C4F-C1E890DEBD6E}"/>
                  </a:ext>
                </a:extLst>
              </p:cNvPr>
              <p:cNvSpPr txBox="1"/>
              <p:nvPr/>
            </p:nvSpPr>
            <p:spPr>
              <a:xfrm>
                <a:off x="501445" y="292896"/>
                <a:ext cx="11533239" cy="59161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7075" marR="0" indent="-72707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Example 1: How much interest is charged when Php50,000 is borrowed for 9 months at an annual interest rate of 10%?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 </a:t>
                </a:r>
              </a:p>
              <a:p>
                <a:pPr marL="727075" marR="0" indent="-72707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        Given: </a:t>
                </a:r>
                <a14:m>
                  <m:oMath xmlns:m="http://schemas.openxmlformats.org/officeDocument/2006/math"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𝑷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𝟓𝟎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𝟎𝟎𝟎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     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𝒓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𝟏𝟎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%=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𝟎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𝟏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    </m:t>
                    </m:r>
                  </m:oMath>
                </a14:m>
                <a:endParaRPr lang="en-PH" sz="3200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anose="02040503050406030204" pitchFamily="18" charset="0"/>
                  <a:ea typeface="Arial" panose="020B0604020202020204" pitchFamily="34" charset="0"/>
                </a:endParaRPr>
              </a:p>
              <a:p>
                <a:pPr marL="727075" marR="0" indent="-72707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PH" sz="32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𝒕</m:t>
                      </m:r>
                      <m:r>
                        <a:rPr lang="en-PH" sz="32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</m:t>
                      </m:r>
                      <m:r>
                        <a:rPr lang="en-PH" sz="32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𝟗</m:t>
                      </m:r>
                      <m:r>
                        <a:rPr lang="en-PH" sz="32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 </m:t>
                      </m:r>
                      <m:r>
                        <a:rPr lang="en-PH" sz="32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𝒎𝒐𝒏𝒕𝒉𝒔</m:t>
                      </m:r>
                      <m:r>
                        <a:rPr lang="en-PH" sz="32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PH" sz="3200" b="1" i="1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PH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lang="en-PH" sz="3200" b="1" i="1" smtClean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𝟏𝟐</m:t>
                          </m:r>
                        </m:den>
                      </m:f>
                      <m:r>
                        <a:rPr lang="en-PH" sz="32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 </m:t>
                      </m:r>
                      <m:r>
                        <a:rPr lang="en-PH" sz="3200" b="1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𝒚𝒆𝒂𝒓</m:t>
                      </m:r>
                    </m:oMath>
                  </m:oMathPara>
                </a14:m>
                <a:endParaRPr lang="en-PH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727075" marR="0" indent="-72707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                    Find: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PH" sz="32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PH" sz="32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𝑰</m:t>
                        </m:r>
                      </m:e>
                      <m:sub>
                        <m:r>
                          <a:rPr lang="en-PH" sz="32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𝒔</m:t>
                        </m:r>
                      </m:sub>
                    </m:sSub>
                  </m:oMath>
                </a14:m>
                <a:endParaRPr lang="en-PH" sz="32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727075" marR="0" indent="-72707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                    Solution: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PH" sz="32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PH" sz="32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𝑰</m:t>
                        </m:r>
                      </m:e>
                      <m:sub>
                        <m:r>
                          <a:rPr lang="en-PH" sz="32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𝒔</m:t>
                        </m:r>
                      </m:sub>
                    </m:sSub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𝑷𝒓𝒕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𝟓𝟎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𝟎𝟎𝟎</m:t>
                    </m:r>
                    <m:d>
                      <m:dPr>
                        <m:ctrlPr>
                          <a:rPr lang="en-PH" sz="32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PH" sz="32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𝟎</m:t>
                        </m:r>
                        <m:r>
                          <a:rPr lang="en-PH" sz="32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.</m:t>
                        </m:r>
                        <m:r>
                          <a:rPr lang="en-PH" sz="32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PH" sz="32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PH" sz="32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PH" sz="32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PH" sz="32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𝟏𝟐</m:t>
                            </m:r>
                          </m:den>
                        </m:f>
                      </m:e>
                    </m:d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𝟑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</m:t>
                    </m:r>
                    <m:r>
                      <a:rPr lang="en-PH" sz="32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𝟕𝟓𝟎</m:t>
                    </m:r>
                  </m:oMath>
                </a14:m>
                <a:r>
                  <a:rPr lang="en-PH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 </a:t>
                </a:r>
              </a:p>
              <a:p>
                <a:pPr marL="727075" marR="0" indent="-72707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                    Answer: The interest earned is Php3,750.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BB4C45A-0150-FAA3-4C4F-C1E890DEB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45" y="292896"/>
                <a:ext cx="11533239" cy="5916171"/>
              </a:xfrm>
              <a:prstGeom prst="rect">
                <a:avLst/>
              </a:prstGeom>
              <a:blipFill>
                <a:blip r:embed="rId2"/>
                <a:stretch>
                  <a:fillRect l="-1374" t="-1030" r="-2220" b="-2987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009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FE42F6-AB1F-6BD3-6286-5F2436365AB7}"/>
                  </a:ext>
                </a:extLst>
              </p:cNvPr>
              <p:cNvSpPr txBox="1"/>
              <p:nvPr/>
            </p:nvSpPr>
            <p:spPr>
              <a:xfrm>
                <a:off x="207818" y="542761"/>
                <a:ext cx="11485417" cy="57724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7075" marR="0" indent="-72707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Example 2: When invested at an annual interest rate of 7%, the amount earned Php11,200 of simple interest in two years. How much money was originally invested?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 </a:t>
                </a:r>
              </a:p>
              <a:p>
                <a:pPr marL="727075" marR="0" indent="-72707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                   Given: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PH" sz="28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PH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𝑰</m:t>
                        </m:r>
                      </m:e>
                      <m:sub>
                        <m:r>
                          <a:rPr lang="en-PH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𝒔</m:t>
                        </m:r>
                      </m:sub>
                    </m:sSub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𝟏𝟏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𝟐𝟎𝟎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     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𝒓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𝟕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%=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𝟎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𝟎𝟕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    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𝒕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𝟐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𝒚𝒆𝒂𝒓𝒔</m:t>
                    </m:r>
                  </m:oMath>
                </a14:m>
                <a:endParaRPr lang="en-PH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727075" marR="0" indent="-72707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 </a:t>
                </a:r>
              </a:p>
              <a:p>
                <a:pPr marL="727075" marR="0" indent="-72707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                   Find: Amount invested or principal P</a:t>
                </a:r>
              </a:p>
              <a:p>
                <a:pPr marL="727075" marR="0" indent="-72707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 </a:t>
                </a:r>
              </a:p>
              <a:p>
                <a:pPr marL="727075" marR="0" indent="-72707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                   Solution: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PH" sz="28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PH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𝑰</m:t>
                        </m:r>
                      </m:e>
                      <m:sub>
                        <m:r>
                          <a:rPr lang="en-PH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𝒔</m:t>
                        </m:r>
                      </m:sub>
                    </m:sSub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𝑷𝒓𝒕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  →   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𝑷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PH" sz="28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PH" sz="28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PH" sz="28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PH" sz="28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en-PH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𝒓𝒕</m:t>
                        </m:r>
                      </m:den>
                    </m:f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PH" sz="28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PH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𝟏𝟏</m:t>
                        </m:r>
                        <m:r>
                          <a:rPr lang="en-PH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,</m:t>
                        </m:r>
                        <m:r>
                          <a:rPr lang="en-PH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𝟐𝟎𝟎</m:t>
                        </m:r>
                      </m:num>
                      <m:den>
                        <m:r>
                          <a:rPr lang="en-PH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𝟎</m:t>
                        </m:r>
                        <m:r>
                          <a:rPr lang="en-PH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.</m:t>
                        </m:r>
                        <m:r>
                          <a:rPr lang="en-PH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𝟎𝟕</m:t>
                        </m:r>
                        <m:d>
                          <m:dPr>
                            <m:ctrlPr>
                              <a:rPr lang="en-PH" sz="28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PH" sz="28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𝟐</m:t>
                            </m:r>
                          </m:e>
                        </m:d>
                      </m:den>
                    </m:f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𝟖𝟎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𝟎𝟎𝟎</m:t>
                    </m:r>
                  </m:oMath>
                </a14:m>
                <a:endParaRPr lang="en-PH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727075" marR="0" indent="-72707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 </a:t>
                </a:r>
              </a:p>
              <a:p>
                <a:pPr marL="727075" marR="0" indent="-72707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                   Answer: The amount invested is Php80,000.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FE42F6-AB1F-6BD3-6286-5F2436365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18" y="542761"/>
                <a:ext cx="11485417" cy="5772478"/>
              </a:xfrm>
              <a:prstGeom prst="rect">
                <a:avLst/>
              </a:prstGeom>
              <a:blipFill>
                <a:blip r:embed="rId2"/>
                <a:stretch>
                  <a:fillRect l="-1115" t="-845" r="-1964" b="-2534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95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21CE37-8F49-4C45-A447-5363EAA6A790}"/>
                  </a:ext>
                </a:extLst>
              </p:cNvPr>
              <p:cNvSpPr txBox="1"/>
              <p:nvPr/>
            </p:nvSpPr>
            <p:spPr>
              <a:xfrm>
                <a:off x="152399" y="325997"/>
                <a:ext cx="12164291" cy="57797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27075" marR="0" indent="-72707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Example 3: If an entrepreneur applies for a loan amounting to Php500,000 in a bank, the simple interest of which is Php157,500 for 3 years, what interest rate is being charged?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 </a:t>
                </a:r>
              </a:p>
              <a:p>
                <a:pPr marL="727075" marR="0" indent="-72707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       Given: </a:t>
                </a:r>
                <a14:m>
                  <m:oMath xmlns:m="http://schemas.openxmlformats.org/officeDocument/2006/math"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𝑷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𝟓𝟎𝟎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𝟎𝟎𝟎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     </m:t>
                    </m:r>
                    <m:sSub>
                      <m:sSubPr>
                        <m:ctrlPr>
                          <a:rPr lang="en-PH" sz="28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PH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𝑰</m:t>
                        </m:r>
                      </m:e>
                      <m:sub>
                        <m:r>
                          <a:rPr lang="en-PH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𝒔</m:t>
                        </m:r>
                      </m:sub>
                    </m:sSub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𝟏𝟓𝟕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𝟓𝟎𝟎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    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𝒕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𝟑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𝒚𝒆𝒂𝒓𝒔</m:t>
                    </m:r>
                  </m:oMath>
                </a14:m>
                <a:endParaRPr lang="en-PH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727075" marR="0" indent="-72707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 </a:t>
                </a:r>
              </a:p>
              <a:p>
                <a:pPr marL="727075" marR="0" indent="-72707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       Find: rate (r)</a:t>
                </a:r>
              </a:p>
              <a:p>
                <a:pPr marL="727075" marR="0" indent="-72707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 </a:t>
                </a:r>
              </a:p>
              <a:p>
                <a:pPr marL="727075" marR="0" indent="-72707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    Solution: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PH" sz="28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PH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𝑰</m:t>
                        </m:r>
                      </m:e>
                      <m:sub>
                        <m:r>
                          <a:rPr lang="en-PH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𝒔</m:t>
                        </m:r>
                      </m:sub>
                    </m:sSub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𝑷𝒓𝒕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  →   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𝒓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PH" sz="28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PH" sz="28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PH" sz="28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PH" sz="28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en-PH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𝑷𝒕</m:t>
                        </m:r>
                      </m:den>
                    </m:f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PH" sz="28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PH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𝟏𝟓𝟕</m:t>
                        </m:r>
                        <m:r>
                          <a:rPr lang="en-PH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,</m:t>
                        </m:r>
                        <m:r>
                          <a:rPr lang="en-PH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𝟓𝟎𝟎</m:t>
                        </m:r>
                      </m:num>
                      <m:den>
                        <m:r>
                          <a:rPr lang="en-PH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𝟓𝟎𝟎</m:t>
                        </m:r>
                        <m:r>
                          <a:rPr lang="en-PH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,</m:t>
                        </m:r>
                        <m:r>
                          <a:rPr lang="en-PH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𝟎𝟎</m:t>
                        </m:r>
                        <m:d>
                          <m:dPr>
                            <m:ctrlPr>
                              <a:rPr lang="en-PH" sz="28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PH" sz="28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𝟑</m:t>
                            </m:r>
                          </m:e>
                        </m:d>
                      </m:den>
                    </m:f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𝟎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𝟏𝟎𝟓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𝟏𝟎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𝟓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%</m:t>
                    </m:r>
                  </m:oMath>
                </a14:m>
                <a:endParaRPr lang="en-PH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727075" marR="0" indent="-72707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 </a:t>
                </a:r>
              </a:p>
              <a:p>
                <a:pPr marL="727075" marR="0" indent="-72707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    Answer: The bank charged an annual simple interest rate of 10.5%.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21CE37-8F49-4C45-A447-5363EAA6A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99" y="325997"/>
                <a:ext cx="12164291" cy="5779787"/>
              </a:xfrm>
              <a:prstGeom prst="rect">
                <a:avLst/>
              </a:prstGeom>
              <a:blipFill>
                <a:blip r:embed="rId2"/>
                <a:stretch>
                  <a:fillRect l="-1053" t="-843" b="-2529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234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493531-4159-A1AE-2E5F-81EFB86D2818}"/>
                  </a:ext>
                </a:extLst>
              </p:cNvPr>
              <p:cNvSpPr txBox="1"/>
              <p:nvPr/>
            </p:nvSpPr>
            <p:spPr>
              <a:xfrm>
                <a:off x="152400" y="471056"/>
                <a:ext cx="11776364" cy="59976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Example 4: How long will a principal earn an interest equal to half of it at 5% simple interest?</a:t>
                </a: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 </a:t>
                </a:r>
              </a:p>
              <a:p>
                <a:pPr marL="727075" marR="0" indent="-72707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                   Given: </a:t>
                </a:r>
                <a14:m>
                  <m:oMath xmlns:m="http://schemas.openxmlformats.org/officeDocument/2006/math"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𝑷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,       </m:t>
                    </m:r>
                    <m:sSub>
                      <m:sSubPr>
                        <m:ctrlPr>
                          <a:rPr lang="en-PH" sz="28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PH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𝑰</m:t>
                        </m:r>
                      </m:e>
                      <m:sub>
                        <m:r>
                          <a:rPr lang="en-PH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𝒔</m:t>
                        </m:r>
                      </m:sub>
                    </m:sSub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PH" sz="28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PH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PH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𝑷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𝟎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.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𝟓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𝑷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    </m:t>
                    </m:r>
                  </m:oMath>
                </a14:m>
                <a:endParaRPr lang="en-PH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727075" marR="0" indent="-72707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 </a:t>
                </a:r>
              </a:p>
              <a:p>
                <a:pPr marL="727075" marR="0" indent="-72707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                   Find: time (t)</a:t>
                </a:r>
              </a:p>
              <a:p>
                <a:pPr marL="727075" marR="0" indent="-72707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 </a:t>
                </a:r>
              </a:p>
              <a:p>
                <a:pPr marL="727075" marR="0" indent="-72707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                   Solution: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PH" sz="28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PH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𝑰</m:t>
                        </m:r>
                      </m:e>
                      <m:sub>
                        <m:r>
                          <a:rPr lang="en-PH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𝒔</m:t>
                        </m:r>
                      </m:sub>
                    </m:sSub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𝑷𝒓𝒕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  →   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𝒕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PH" sz="28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PH" sz="28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PH" sz="28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𝑰</m:t>
                            </m:r>
                          </m:e>
                          <m:sub>
                            <m:r>
                              <a:rPr lang="en-PH" sz="28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𝒔</m:t>
                            </m:r>
                          </m:sub>
                        </m:sSub>
                      </m:num>
                      <m:den>
                        <m:r>
                          <a:rPr lang="en-PH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𝑷𝒓</m:t>
                        </m:r>
                      </m:den>
                    </m:f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PH" sz="2800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PH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𝟎</m:t>
                        </m:r>
                        <m:r>
                          <a:rPr lang="en-PH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.</m:t>
                        </m:r>
                        <m:r>
                          <a:rPr lang="en-PH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𝟓</m:t>
                        </m:r>
                        <m:r>
                          <a:rPr lang="en-PH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𝑷</m:t>
                        </m:r>
                      </m:num>
                      <m:den>
                        <m:r>
                          <a:rPr lang="en-PH" sz="2800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𝑷</m:t>
                        </m:r>
                        <m:d>
                          <m:dPr>
                            <m:ctrlPr>
                              <a:rPr lang="en-PH" sz="2800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en-PH" sz="28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𝟎</m:t>
                            </m:r>
                            <m:r>
                              <a:rPr lang="en-PH" sz="28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.</m:t>
                            </m:r>
                            <m:r>
                              <a:rPr lang="en-PH" sz="2800" b="1" i="1" smtClean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𝟎𝟓</m:t>
                            </m:r>
                          </m:e>
                        </m:d>
                      </m:den>
                    </m:f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PH" sz="2800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𝟏𝟎</m:t>
                    </m:r>
                  </m:oMath>
                </a14:m>
                <a:endParaRPr lang="en-PH" sz="28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marL="727075" marR="0" indent="-72707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 </a:t>
                </a:r>
              </a:p>
              <a:p>
                <a:pPr marL="727075" marR="0" indent="-72707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28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       Answer: It will take 10 years for a principal to earn half of its value at 5% simple annual interest rate.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0493531-4159-A1AE-2E5F-81EFB86D2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71056"/>
                <a:ext cx="11776364" cy="5997604"/>
              </a:xfrm>
              <a:prstGeom prst="rect">
                <a:avLst/>
              </a:prstGeom>
              <a:blipFill>
                <a:blip r:embed="rId2"/>
                <a:stretch>
                  <a:fillRect l="-1087" t="-813" r="-1449" b="-2439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186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99D4EE-90E3-8F37-C90B-3FD9335A9306}"/>
                  </a:ext>
                </a:extLst>
              </p:cNvPr>
              <p:cNvSpPr txBox="1"/>
              <p:nvPr/>
            </p:nvSpPr>
            <p:spPr>
              <a:xfrm>
                <a:off x="796636" y="1096825"/>
                <a:ext cx="10598728" cy="34420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PH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Many persons or institutions are interested to know the amount that a borrower will give to the lender on the maturity date. For instance, you may be interested to know the total amount of money in a savings account after </a:t>
                </a:r>
                <a14:m>
                  <m:oMath xmlns:m="http://schemas.openxmlformats.org/officeDocument/2006/math">
                    <m:r>
                      <a:rPr lang="en-PH" sz="32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𝒕</m:t>
                    </m:r>
                  </m:oMath>
                </a14:m>
                <a:r>
                  <a:rPr lang="en-PH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 years at an interest rate </a:t>
                </a:r>
                <a14:m>
                  <m:oMath xmlns:m="http://schemas.openxmlformats.org/officeDocument/2006/math">
                    <m:r>
                      <a:rPr lang="en-PH" sz="3200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𝒓</m:t>
                    </m:r>
                  </m:oMath>
                </a14:m>
                <a:r>
                  <a:rPr lang="en-PH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. This amount is called the </a:t>
                </a:r>
                <a:r>
                  <a:rPr lang="en-PH" sz="32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maturity value or future value </a:t>
                </a:r>
                <a14:m>
                  <m:oMath xmlns:m="http://schemas.openxmlformats.org/officeDocument/2006/math">
                    <m:r>
                      <a:rPr lang="en-PH" sz="32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𝑭</m:t>
                    </m:r>
                  </m:oMath>
                </a14:m>
                <a:r>
                  <a:rPr lang="en-PH" sz="320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ea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99D4EE-90E3-8F37-C90B-3FD9335A9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636" y="1096825"/>
                <a:ext cx="10598728" cy="3442033"/>
              </a:xfrm>
              <a:prstGeom prst="rect">
                <a:avLst/>
              </a:prstGeom>
              <a:blipFill>
                <a:blip r:embed="rId2"/>
                <a:stretch>
                  <a:fillRect l="-1554" t="-1770" r="-2877" b="-5841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005178"/>
      </p:ext>
    </p:extLst>
  </p:cSld>
  <p:clrMapOvr>
    <a:masterClrMapping/>
  </p:clrMapOvr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733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 Math</vt:lpstr>
      <vt:lpstr>Wingdings</vt:lpstr>
      <vt:lpstr>Orbit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marvin</dc:creator>
  <cp:lastModifiedBy>Marvin Narvaez</cp:lastModifiedBy>
  <cp:revision>34</cp:revision>
  <dcterms:created xsi:type="dcterms:W3CDTF">2017-09-26T06:03:14Z</dcterms:created>
  <dcterms:modified xsi:type="dcterms:W3CDTF">2024-09-05T05:10:49Z</dcterms:modified>
</cp:coreProperties>
</file>