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69" r:id="rId4"/>
    <p:sldId id="261" r:id="rId5"/>
    <p:sldId id="263" r:id="rId6"/>
    <p:sldId id="320" r:id="rId7"/>
    <p:sldId id="262" r:id="rId8"/>
    <p:sldId id="265" r:id="rId9"/>
    <p:sldId id="323" r:id="rId10"/>
    <p:sldId id="264" r:id="rId11"/>
    <p:sldId id="266" r:id="rId12"/>
    <p:sldId id="267" r:id="rId13"/>
    <p:sldId id="272" r:id="rId14"/>
    <p:sldId id="271" r:id="rId15"/>
    <p:sldId id="283" r:id="rId16"/>
    <p:sldId id="298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CB8"/>
    <a:srgbClr val="4F81BD"/>
    <a:srgbClr val="8A1A3D"/>
    <a:srgbClr val="A40062"/>
    <a:srgbClr val="FF856D"/>
    <a:srgbClr val="A4003B"/>
    <a:srgbClr val="AC9160"/>
    <a:srgbClr val="A97263"/>
    <a:srgbClr val="5EEC3C"/>
    <a:srgbClr val="9EFF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1"/>
    <p:restoredTop sz="94632"/>
  </p:normalViewPr>
  <p:slideViewPr>
    <p:cSldViewPr snapToGrid="0">
      <p:cViewPr>
        <p:scale>
          <a:sx n="96" d="100"/>
          <a:sy n="96" d="100"/>
        </p:scale>
        <p:origin x="-424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05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1321" y="1769806"/>
            <a:ext cx="7989723" cy="1644446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6077" y="3465878"/>
            <a:ext cx="7975483" cy="685791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8D4A-79EC-3949-A80F-09A1031032B3}" type="datetime1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9BCFB-C8AA-B248-B4AB-5ED022390144}" type="datetime1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6F2D-90FF-9742-896D-8A637D86814F}" type="datetime1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925B-A5D1-434F-8B9B-39870DE4ACBC}" type="datetime1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216" y="320198"/>
            <a:ext cx="8246070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468" y="1312606"/>
            <a:ext cx="8246070" cy="3416980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9B27-E5D8-BC43-9E11-6FDF667B9233}" type="datetime1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347" y="458156"/>
            <a:ext cx="6179575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347" y="1221681"/>
            <a:ext cx="6179575" cy="3511061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69CE7-9603-6047-930E-C589ABB6FC1B}" type="datetime1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8232-7A4F-D344-86F4-01612DF52CED}" type="datetime1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6E68-FAD9-3A43-BE4A-3FAAB16F2619}" type="datetime1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813" y="323263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9653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068932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9653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68932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B5870-0C79-184E-B9D9-7339D696FC09}" type="datetime1">
              <a:rPr lang="en-US" smtClean="0"/>
              <a:t>6/16/2023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176B-3DD7-5749-A516-803F918832FC}" type="datetime1">
              <a:rPr lang="en-US" smtClean="0"/>
              <a:t>6/16/2023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50D5-4C50-7A42-8081-705C28A5124D}" type="datetime1">
              <a:rPr lang="en-US" smtClean="0"/>
              <a:t>6/16/2023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2341-1174-1746-B975-5C13C3970161}" type="datetime1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422F9-3384-6344-8926-A3672E91054E}" type="datetime1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XSukRnxGy5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850" y="1895170"/>
            <a:ext cx="8203575" cy="1364225"/>
          </a:xfrm>
        </p:spPr>
        <p:txBody>
          <a:bodyPr>
            <a:normAutofit/>
          </a:bodyPr>
          <a:lstStyle/>
          <a:p>
            <a:r>
              <a:rPr lang="en-US" dirty="0"/>
              <a:t>Electric Circuits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852" y="3471994"/>
            <a:ext cx="8188953" cy="763525"/>
          </a:xfrm>
        </p:spPr>
        <p:txBody>
          <a:bodyPr/>
          <a:lstStyle/>
          <a:p>
            <a:r>
              <a:rPr lang="en-US" dirty="0"/>
              <a:t>Unit 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B79F484-6737-B84E-B710-ABF857C84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078" y="1163744"/>
            <a:ext cx="5688419" cy="34169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Q1. The lamp and the variable resistor are in parallel or series?</a:t>
            </a:r>
          </a:p>
          <a:p>
            <a:pPr marL="457200" lvl="1" indent="0">
              <a:buNone/>
            </a:pPr>
            <a:r>
              <a:rPr lang="en-US" sz="1600" dirty="0"/>
              <a:t>Answer: Series</a:t>
            </a:r>
          </a:p>
          <a:p>
            <a:pPr marL="457200" lvl="1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The current in the circuit is 5 A. </a:t>
            </a:r>
          </a:p>
          <a:p>
            <a:pPr marL="0" indent="0">
              <a:buNone/>
            </a:pPr>
            <a:r>
              <a:rPr lang="en-US" sz="1600" dirty="0"/>
              <a:t>Q2. What is the value of current in lamp?</a:t>
            </a:r>
          </a:p>
          <a:p>
            <a:pPr marL="0" indent="0">
              <a:buNone/>
            </a:pPr>
            <a:r>
              <a:rPr lang="en-US" sz="1600" dirty="0"/>
              <a:t>	Answer: 5 A</a:t>
            </a:r>
          </a:p>
          <a:p>
            <a:pPr marL="0" indent="0">
              <a:buNone/>
            </a:pPr>
            <a:r>
              <a:rPr lang="en-US" sz="1600" dirty="0"/>
              <a:t>Q3. What is the value of current in variable resistor</a:t>
            </a:r>
          </a:p>
          <a:p>
            <a:pPr marL="0" indent="0">
              <a:buNone/>
            </a:pPr>
            <a:r>
              <a:rPr lang="en-US" sz="1600" dirty="0"/>
              <a:t>	Answer: 5 A</a:t>
            </a:r>
          </a:p>
          <a:p>
            <a:pPr marL="0" indent="0">
              <a:buNone/>
            </a:pPr>
            <a:r>
              <a:rPr lang="en-US" sz="1600" dirty="0"/>
              <a:t>Q4. V</a:t>
            </a:r>
            <a:r>
              <a:rPr lang="en-US" sz="1200" dirty="0"/>
              <a:t>1</a:t>
            </a:r>
            <a:r>
              <a:rPr lang="en-US" sz="1600" dirty="0"/>
              <a:t>= 1 Volt, calculate V</a:t>
            </a:r>
            <a:r>
              <a:rPr lang="en-US" sz="1200" dirty="0"/>
              <a:t>2</a:t>
            </a:r>
          </a:p>
          <a:p>
            <a:pPr marL="0" indent="0">
              <a:buNone/>
            </a:pPr>
            <a:r>
              <a:rPr lang="en-US" sz="1600" dirty="0"/>
              <a:t>	Answer: 0.5 Volt</a:t>
            </a:r>
          </a:p>
          <a:p>
            <a:pPr marL="0" indent="0">
              <a:buNone/>
            </a:pPr>
            <a:r>
              <a:rPr lang="en-US" sz="1600" dirty="0"/>
              <a:t>Q5. Lamp has a resistance of 2 </a:t>
            </a:r>
            <a:r>
              <a:rPr lang="el-GR" sz="1600" dirty="0"/>
              <a:t>Ω</a:t>
            </a:r>
            <a:r>
              <a:rPr lang="en-US" sz="1600" dirty="0"/>
              <a:t> and Variable resistor has a resistance of 3 </a:t>
            </a:r>
            <a:r>
              <a:rPr lang="el-GR" sz="1600" dirty="0"/>
              <a:t>Ω</a:t>
            </a:r>
            <a:r>
              <a:rPr lang="en-US" sz="1600" dirty="0"/>
              <a:t>. What is the total resistance?</a:t>
            </a:r>
          </a:p>
          <a:p>
            <a:pPr marL="0" indent="0">
              <a:buNone/>
            </a:pPr>
            <a:r>
              <a:rPr lang="en-US" sz="1600" dirty="0"/>
              <a:t>	Answer: R = R1+R2 = 2</a:t>
            </a:r>
            <a:r>
              <a:rPr lang="el-GR" sz="1600" dirty="0"/>
              <a:t>Ω</a:t>
            </a:r>
            <a:r>
              <a:rPr lang="en-US" sz="1600" dirty="0"/>
              <a:t>+3</a:t>
            </a:r>
            <a:r>
              <a:rPr lang="el-GR" sz="1600" dirty="0"/>
              <a:t>Ω</a:t>
            </a:r>
            <a:r>
              <a:rPr lang="en-US" sz="1600" dirty="0"/>
              <a:t> = 5</a:t>
            </a:r>
            <a:r>
              <a:rPr lang="el-GR" sz="1600" dirty="0"/>
              <a:t>Ω</a:t>
            </a:r>
            <a:endParaRPr lang="en-US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93" y="1495425"/>
            <a:ext cx="24384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F431BE0-3074-854B-8FF8-72D1CE578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9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468" y="1312606"/>
            <a:ext cx="5726151" cy="3416980"/>
          </a:xfrm>
        </p:spPr>
        <p:txBody>
          <a:bodyPr>
            <a:noAutofit/>
          </a:bodyPr>
          <a:lstStyle/>
          <a:p>
            <a:r>
              <a:rPr lang="en-US" sz="2200" dirty="0"/>
              <a:t>Parallel or Series?</a:t>
            </a:r>
          </a:p>
          <a:p>
            <a:r>
              <a:rPr lang="en-US" sz="2200" dirty="0"/>
              <a:t>What is the total resistance?</a:t>
            </a:r>
          </a:p>
          <a:p>
            <a:r>
              <a:rPr lang="en-US" sz="2200" dirty="0"/>
              <a:t>What is the potential difference across 3 </a:t>
            </a:r>
            <a:r>
              <a:rPr lang="el-GR" sz="2200" dirty="0"/>
              <a:t>Ω</a:t>
            </a:r>
            <a:r>
              <a:rPr lang="en-US" sz="2200" dirty="0"/>
              <a:t>?</a:t>
            </a:r>
          </a:p>
          <a:p>
            <a:r>
              <a:rPr lang="en-US" sz="2200" dirty="0"/>
              <a:t>What is the potential difference across 6 </a:t>
            </a:r>
            <a:r>
              <a:rPr lang="el-GR" sz="2200" dirty="0"/>
              <a:t>Ω</a:t>
            </a:r>
            <a:r>
              <a:rPr lang="en-US" sz="2200" dirty="0"/>
              <a:t>?</a:t>
            </a:r>
          </a:p>
          <a:p>
            <a:r>
              <a:rPr lang="en-US" sz="2200" dirty="0"/>
              <a:t>What is the current in 3</a:t>
            </a:r>
            <a:r>
              <a:rPr lang="el-GR" sz="2200" dirty="0"/>
              <a:t> Ω</a:t>
            </a:r>
            <a:r>
              <a:rPr lang="en-US" sz="2200" dirty="0"/>
              <a:t>?</a:t>
            </a:r>
          </a:p>
          <a:p>
            <a:r>
              <a:rPr lang="en-US" sz="2200" dirty="0"/>
              <a:t>What is the current in 6</a:t>
            </a:r>
            <a:r>
              <a:rPr lang="el-GR" sz="2200" dirty="0"/>
              <a:t> Ω</a:t>
            </a:r>
            <a:r>
              <a:rPr lang="en-US" sz="2200" dirty="0"/>
              <a:t>?</a:t>
            </a:r>
          </a:p>
          <a:p>
            <a:r>
              <a:rPr lang="en-US" sz="2200" dirty="0"/>
              <a:t>What is the total current in the circuit?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777" y="1523557"/>
            <a:ext cx="21717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512" y="3941203"/>
            <a:ext cx="2331187" cy="10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87A411A-AC8A-D04C-A8B0-77BCB0E8A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9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5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47" y="1322129"/>
            <a:ext cx="6495200" cy="38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1723224"/>
            <a:ext cx="26955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26" y="4123524"/>
            <a:ext cx="2179674" cy="101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1237EF6-9769-8144-AB8C-3F1AEF275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022" y="1672967"/>
            <a:ext cx="28289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3" y="1276406"/>
            <a:ext cx="7112911" cy="33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3" y="1616314"/>
            <a:ext cx="3191370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803" y="4010332"/>
            <a:ext cx="2421565" cy="113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15BE4FF-E0B8-E34A-A6C6-4FF6F5C18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5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vs Parallel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13589"/>
            <a:ext cx="9144000" cy="343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4572001" y="4444409"/>
            <a:ext cx="446566" cy="361507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0C7BFA6-7DB2-7840-94BD-8B4B0F303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4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7B3248-3F49-6941-9018-2F359436E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11" y="320198"/>
            <a:ext cx="8246070" cy="763526"/>
          </a:xfrm>
        </p:spPr>
        <p:txBody>
          <a:bodyPr/>
          <a:lstStyle/>
          <a:p>
            <a:r>
              <a:rPr lang="en-US" b="1" dirty="0"/>
              <a:t>A household lighting circuit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E516287D-5B77-1B4F-9821-00C6858351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949" y="1166058"/>
            <a:ext cx="4699261" cy="1405692"/>
          </a:xfr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20C4987-7833-0E4A-A6FE-723B12563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76" y="2766948"/>
            <a:ext cx="6889255" cy="216156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F35F2CCC-B365-DC42-811F-4DE091941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7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2956" y="227336"/>
            <a:ext cx="6179575" cy="725349"/>
          </a:xfrm>
        </p:spPr>
        <p:txBody>
          <a:bodyPr>
            <a:normAutofit/>
          </a:bodyPr>
          <a:lstStyle/>
          <a:p>
            <a:pPr algn="r"/>
            <a:r>
              <a:rPr lang="en-US" b="1" u="sng" dirty="0"/>
              <a:t>Summary</a:t>
            </a:r>
            <a:r>
              <a:rPr lang="en-US" b="1" dirty="0"/>
              <a:t>: Series and Parallel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="" xmlns:a16="http://schemas.microsoft.com/office/drawing/2014/main" id="{82A6D62F-0ECF-B24D-9909-8367EB1EA2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063734"/>
              </p:ext>
            </p:extLst>
          </p:nvPr>
        </p:nvGraphicFramePr>
        <p:xfrm>
          <a:off x="142044" y="3085359"/>
          <a:ext cx="8824403" cy="165608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941032">
                  <a:extLst>
                    <a:ext uri="{9D8B030D-6E8A-4147-A177-3AD203B41FA5}">
                      <a16:colId xmlns="" xmlns:a16="http://schemas.microsoft.com/office/drawing/2014/main" val="2086378325"/>
                    </a:ext>
                  </a:extLst>
                </a:gridCol>
                <a:gridCol w="1277352">
                  <a:extLst>
                    <a:ext uri="{9D8B030D-6E8A-4147-A177-3AD203B41FA5}">
                      <a16:colId xmlns="" xmlns:a16="http://schemas.microsoft.com/office/drawing/2014/main" val="3556122910"/>
                    </a:ext>
                  </a:extLst>
                </a:gridCol>
                <a:gridCol w="1297172">
                  <a:extLst>
                    <a:ext uri="{9D8B030D-6E8A-4147-A177-3AD203B41FA5}">
                      <a16:colId xmlns="" xmlns:a16="http://schemas.microsoft.com/office/drawing/2014/main" val="3041646954"/>
                    </a:ext>
                  </a:extLst>
                </a:gridCol>
                <a:gridCol w="2987749">
                  <a:extLst>
                    <a:ext uri="{9D8B030D-6E8A-4147-A177-3AD203B41FA5}">
                      <a16:colId xmlns="" xmlns:a16="http://schemas.microsoft.com/office/drawing/2014/main" val="2793466394"/>
                    </a:ext>
                  </a:extLst>
                </a:gridCol>
                <a:gridCol w="2321098">
                  <a:extLst>
                    <a:ext uri="{9D8B030D-6E8A-4147-A177-3AD203B41FA5}">
                      <a16:colId xmlns="" xmlns:a16="http://schemas.microsoft.com/office/drawing/2014/main" val="10923279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Current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Resistance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???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30007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u="sng" dirty="0"/>
                        <a:t>Series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Distributed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R=R</a:t>
                      </a:r>
                      <a:r>
                        <a:rPr lang="en-US" sz="1400" dirty="0"/>
                        <a:t>1</a:t>
                      </a:r>
                      <a:r>
                        <a:rPr lang="en-US" dirty="0"/>
                        <a:t>+R</a:t>
                      </a:r>
                      <a:r>
                        <a:rPr lang="en-US" sz="1200" dirty="0"/>
                        <a:t>2</a:t>
                      </a:r>
                      <a:r>
                        <a:rPr lang="en-US" dirty="0"/>
                        <a:t>+R</a:t>
                      </a:r>
                      <a:r>
                        <a:rPr lang="en-US" sz="1200" dirty="0"/>
                        <a:t>3</a:t>
                      </a:r>
                      <a:r>
                        <a:rPr lang="en-US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1146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u="sng" dirty="0"/>
                        <a:t>Parallel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Distributed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1/R</a:t>
                      </a:r>
                      <a:r>
                        <a:rPr lang="en-US" sz="1400" kern="1200" dirty="0">
                          <a:effectLst/>
                        </a:rPr>
                        <a:t>t</a:t>
                      </a:r>
                      <a:r>
                        <a:rPr lang="en-US" sz="1800" kern="1200" dirty="0">
                          <a:effectLst/>
                        </a:rPr>
                        <a:t> = 1/R</a:t>
                      </a:r>
                      <a:r>
                        <a:rPr lang="en-US" sz="1400" kern="1200" dirty="0">
                          <a:effectLst/>
                        </a:rPr>
                        <a:t>1</a:t>
                      </a:r>
                      <a:r>
                        <a:rPr lang="en-US" sz="1800" kern="1200" dirty="0">
                          <a:effectLst/>
                        </a:rPr>
                        <a:t> + 1/R</a:t>
                      </a:r>
                      <a:r>
                        <a:rPr lang="en-US" sz="1400" kern="1200" dirty="0">
                          <a:effectLst/>
                        </a:rPr>
                        <a:t>2</a:t>
                      </a:r>
                      <a:r>
                        <a:rPr lang="en-US" sz="1800" kern="1200" dirty="0">
                          <a:effectLst/>
                        </a:rPr>
                        <a:t> + 1/R</a:t>
                      </a:r>
                      <a:r>
                        <a:rPr lang="en-US" sz="1400" kern="1200" dirty="0">
                          <a:effectLst/>
                        </a:rPr>
                        <a:t>3</a:t>
                      </a:r>
                      <a:r>
                        <a:rPr lang="en-US" sz="1800" kern="1200" dirty="0">
                          <a:effectLst/>
                        </a:rPr>
                        <a:t> +...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resistance is always smaller than the smallest resistance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8105691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0623F8B-9062-6743-B321-F8805F1B3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365" y="1201199"/>
            <a:ext cx="2311749" cy="17138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25B1DCC-E85C-DE4C-9070-549C42CBB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029" y="1196112"/>
            <a:ext cx="3272964" cy="171388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4B59163-28E4-054C-B56A-B32716635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9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4425" y="135462"/>
            <a:ext cx="6179575" cy="725349"/>
          </a:xfrm>
        </p:spPr>
        <p:txBody>
          <a:bodyPr/>
          <a:lstStyle/>
          <a:p>
            <a:r>
              <a:rPr lang="en-US" dirty="0"/>
              <a:t>Series and Parallel Circuits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911" y="2437496"/>
            <a:ext cx="4974113" cy="256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E1B8BD65-025A-AA45-AEAD-CE9671B62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E065069-3083-4E40-826F-B54B182D1E5F}"/>
              </a:ext>
            </a:extLst>
          </p:cNvPr>
          <p:cNvSpPr txBox="1"/>
          <p:nvPr/>
        </p:nvSpPr>
        <p:spPr>
          <a:xfrm>
            <a:off x="3147911" y="3602916"/>
            <a:ext cx="842489" cy="416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x-none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348ABE7-AF18-394D-917E-1491BD3E0CF1}"/>
              </a:ext>
            </a:extLst>
          </p:cNvPr>
          <p:cNvSpPr txBox="1"/>
          <p:nvPr/>
        </p:nvSpPr>
        <p:spPr>
          <a:xfrm>
            <a:off x="5759866" y="3303197"/>
            <a:ext cx="1081167" cy="416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x-non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2A3121FB-54E8-0745-81D7-0DB749D98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01" y="965545"/>
            <a:ext cx="7049731" cy="1150077"/>
          </a:xfrm>
        </p:spPr>
        <p:txBody>
          <a:bodyPr>
            <a:normAutofit fontScale="55000" lnSpcReduction="20000"/>
          </a:bodyPr>
          <a:lstStyle/>
          <a:p>
            <a:pPr marL="457200" lvl="1" indent="0">
              <a:buNone/>
            </a:pPr>
            <a:r>
              <a:rPr lang="x-none" sz="3200" dirty="0"/>
              <a:t>Leaning Objectives</a:t>
            </a:r>
          </a:p>
          <a:p>
            <a:pPr marL="914400" lvl="1" indent="-457200">
              <a:buFont typeface="+mj-lt"/>
              <a:buAutoNum type="arabicPeriod"/>
            </a:pPr>
            <a:r>
              <a:rPr lang="x-none" sz="3200" dirty="0"/>
              <a:t>Explain what series and parallel circuits are</a:t>
            </a:r>
          </a:p>
          <a:p>
            <a:pPr marL="914400" lvl="1" indent="-457200">
              <a:buFont typeface="+mj-lt"/>
              <a:buAutoNum type="arabicPeriod"/>
            </a:pPr>
            <a:r>
              <a:rPr lang="x-none" sz="3200" dirty="0"/>
              <a:t>Calculate the value of I, V and total resistance in series and parallel circuits 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7973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circuit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4FB98E81-76FD-BC4B-9191-153B44E34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88" y="2257818"/>
            <a:ext cx="4813309" cy="1607629"/>
          </a:xfr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D11BDF3-2CC7-2644-94BA-C4AB0D36551B}"/>
              </a:ext>
            </a:extLst>
          </p:cNvPr>
          <p:cNvSpPr txBox="1"/>
          <p:nvPr/>
        </p:nvSpPr>
        <p:spPr>
          <a:xfrm>
            <a:off x="7287250" y="2353456"/>
            <a:ext cx="1399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Series Circuit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1A0327D-2BCB-E443-AD39-9D7D31139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E8D0426A-DFD7-DC46-83EA-717B9C868F6D}"/>
              </a:ext>
            </a:extLst>
          </p:cNvPr>
          <p:cNvSpPr/>
          <p:nvPr/>
        </p:nvSpPr>
        <p:spPr>
          <a:xfrm>
            <a:off x="2196613" y="2158177"/>
            <a:ext cx="6633882" cy="1792941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8409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Circuits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0283"/>
            <a:ext cx="5061572" cy="341698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u="sng" dirty="0"/>
              <a:t>Current</a:t>
            </a:r>
            <a:r>
              <a:rPr lang="en-US" sz="2000" dirty="0"/>
              <a:t> in each component is the </a:t>
            </a:r>
            <a:r>
              <a:rPr lang="en-US" sz="2000" u="sng" dirty="0">
                <a:solidFill>
                  <a:srgbClr val="FF0000"/>
                </a:solidFill>
              </a:rPr>
              <a:t>same</a:t>
            </a:r>
          </a:p>
          <a:p>
            <a:pPr marL="514350" indent="-514350">
              <a:buFont typeface="+mj-lt"/>
              <a:buAutoNum type="arabicPeriod"/>
            </a:pPr>
            <a:endParaRPr lang="en-US" sz="2000" u="sng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u="sng" dirty="0"/>
              <a:t>Potential difference (EMF) </a:t>
            </a:r>
            <a:r>
              <a:rPr lang="en-US" sz="2000" dirty="0"/>
              <a:t>across the ‘power-supply’ in a series circuit is </a:t>
            </a:r>
            <a:r>
              <a:rPr lang="en-US" sz="2000" u="sng" dirty="0">
                <a:solidFill>
                  <a:srgbClr val="FF0000"/>
                </a:solidFill>
              </a:rPr>
              <a:t>sum</a:t>
            </a:r>
            <a:r>
              <a:rPr lang="en-US" sz="2000" dirty="0"/>
              <a:t> of </a:t>
            </a:r>
            <a:r>
              <a:rPr lang="en-US" sz="2000" dirty="0" err="1"/>
              <a:t>p.d</a:t>
            </a:r>
            <a:r>
              <a:rPr lang="en-US" sz="2000" dirty="0"/>
              <a:t> across each of the components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u="sng" dirty="0"/>
              <a:t>Total resistance </a:t>
            </a:r>
            <a:r>
              <a:rPr lang="en-US" sz="2000" dirty="0"/>
              <a:t>is equal to the sum of all the resistances </a:t>
            </a:r>
            <a:r>
              <a:rPr lang="en-US" sz="2000" u="sng" dirty="0">
                <a:solidFill>
                  <a:srgbClr val="FF0000"/>
                </a:solidFill>
              </a:rPr>
              <a:t>(R=R1+R2+..)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572" y="1212111"/>
            <a:ext cx="3882292" cy="378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50CC33D-2B41-9547-BCE4-C574D0216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46878B4B-01B1-754D-AEC1-1C0CF4BBD809}"/>
              </a:ext>
            </a:extLst>
          </p:cNvPr>
          <p:cNvSpPr/>
          <p:nvPr/>
        </p:nvSpPr>
        <p:spPr>
          <a:xfrm>
            <a:off x="5979459" y="2985247"/>
            <a:ext cx="502023" cy="4482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4607D542-69EB-DB46-A4AF-CEB69469E39B}"/>
              </a:ext>
            </a:extLst>
          </p:cNvPr>
          <p:cNvSpPr/>
          <p:nvPr/>
        </p:nvSpPr>
        <p:spPr>
          <a:xfrm>
            <a:off x="7461661" y="2985246"/>
            <a:ext cx="502023" cy="4482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48768F7-EE28-6F4E-BAA1-D7668D35077F}"/>
              </a:ext>
            </a:extLst>
          </p:cNvPr>
          <p:cNvSpPr/>
          <p:nvPr/>
        </p:nvSpPr>
        <p:spPr>
          <a:xfrm>
            <a:off x="6751706" y="1658471"/>
            <a:ext cx="502023" cy="4482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834DBEC-1BF0-B04E-B1B5-6AF2FA9C80EA}"/>
              </a:ext>
            </a:extLst>
          </p:cNvPr>
          <p:cNvSpPr txBox="1"/>
          <p:nvPr/>
        </p:nvSpPr>
        <p:spPr>
          <a:xfrm>
            <a:off x="6085472" y="3024697"/>
            <a:ext cx="421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>
                <a:solidFill>
                  <a:srgbClr val="FFFF00"/>
                </a:solidFill>
              </a:rPr>
              <a:t>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3F08DF2-54CD-2846-AD6B-D0050AEB5DCE}"/>
              </a:ext>
            </a:extLst>
          </p:cNvPr>
          <p:cNvSpPr txBox="1"/>
          <p:nvPr/>
        </p:nvSpPr>
        <p:spPr>
          <a:xfrm>
            <a:off x="7551308" y="3024697"/>
            <a:ext cx="421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>
                <a:solidFill>
                  <a:srgbClr val="FFFF00"/>
                </a:solidFill>
              </a:rPr>
              <a:t>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E9A1565-1A1A-D249-AB5E-B4D0E30547B3}"/>
              </a:ext>
            </a:extLst>
          </p:cNvPr>
          <p:cNvSpPr txBox="1"/>
          <p:nvPr/>
        </p:nvSpPr>
        <p:spPr>
          <a:xfrm>
            <a:off x="6850317" y="1697922"/>
            <a:ext cx="421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>
                <a:solidFill>
                  <a:srgbClr val="FFFF00"/>
                </a:solidFill>
              </a:rPr>
              <a:t>V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F8003D43-511A-9941-A9CE-F2D99B5D7C1C}"/>
              </a:ext>
            </a:extLst>
          </p:cNvPr>
          <p:cNvCxnSpPr>
            <a:cxnSpLocks/>
          </p:cNvCxnSpPr>
          <p:nvPr/>
        </p:nvCxnSpPr>
        <p:spPr>
          <a:xfrm>
            <a:off x="5154707" y="2535890"/>
            <a:ext cx="0" cy="13547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C3FADE36-D4B8-4C4F-AA6D-9A1AC64C0F00}"/>
              </a:ext>
            </a:extLst>
          </p:cNvPr>
          <p:cNvCxnSpPr>
            <a:cxnSpLocks/>
          </p:cNvCxnSpPr>
          <p:nvPr/>
        </p:nvCxnSpPr>
        <p:spPr>
          <a:xfrm>
            <a:off x="8767484" y="2535890"/>
            <a:ext cx="0" cy="13547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AD4CB740-2637-C546-BFC0-A7AD468404F6}"/>
              </a:ext>
            </a:extLst>
          </p:cNvPr>
          <p:cNvCxnSpPr>
            <a:cxnSpLocks/>
          </p:cNvCxnSpPr>
          <p:nvPr/>
        </p:nvCxnSpPr>
        <p:spPr>
          <a:xfrm>
            <a:off x="5161467" y="3881715"/>
            <a:ext cx="184801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F237E807-9CAE-6046-AD93-1F90D86730FE}"/>
              </a:ext>
            </a:extLst>
          </p:cNvPr>
          <p:cNvCxnSpPr>
            <a:cxnSpLocks/>
          </p:cNvCxnSpPr>
          <p:nvPr/>
        </p:nvCxnSpPr>
        <p:spPr>
          <a:xfrm flipV="1">
            <a:off x="7144871" y="3890681"/>
            <a:ext cx="1622613" cy="89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8014055C-71A2-6F4D-A662-0A280E8CA4F4}"/>
              </a:ext>
            </a:extLst>
          </p:cNvPr>
          <p:cNvCxnSpPr/>
          <p:nvPr/>
        </p:nvCxnSpPr>
        <p:spPr>
          <a:xfrm>
            <a:off x="7002717" y="3702422"/>
            <a:ext cx="0" cy="358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B974DAD7-BECC-E847-B6E0-FC8A25B911E0}"/>
              </a:ext>
            </a:extLst>
          </p:cNvPr>
          <p:cNvCxnSpPr>
            <a:cxnSpLocks/>
          </p:cNvCxnSpPr>
          <p:nvPr/>
        </p:nvCxnSpPr>
        <p:spPr>
          <a:xfrm>
            <a:off x="7144871" y="3756208"/>
            <a:ext cx="0" cy="2510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2586CD7-68BD-7B4F-86F9-1C23F99BF518}"/>
              </a:ext>
            </a:extLst>
          </p:cNvPr>
          <p:cNvSpPr txBox="1"/>
          <p:nvPr/>
        </p:nvSpPr>
        <p:spPr>
          <a:xfrm>
            <a:off x="7101738" y="3558923"/>
            <a:ext cx="88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400" dirty="0">
                <a:solidFill>
                  <a:srgbClr val="FF0000"/>
                </a:solidFill>
              </a:rPr>
              <a:t>EMF=18V</a:t>
            </a:r>
          </a:p>
        </p:txBody>
      </p:sp>
    </p:spTree>
    <p:extLst>
      <p:ext uri="{BB962C8B-B14F-4D97-AF65-F5344CB8AC3E}">
        <p14:creationId xmlns:p14="http://schemas.microsoft.com/office/powerpoint/2010/main" val="162641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6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468" y="1312606"/>
            <a:ext cx="5807778" cy="34169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Q1. The lamp and the variable resistor are in parallel or series?</a:t>
            </a:r>
          </a:p>
          <a:p>
            <a:pPr marL="457200" lvl="1" indent="0">
              <a:buNone/>
            </a:pPr>
            <a:r>
              <a:rPr lang="en-US" dirty="0"/>
              <a:t>Answer: Series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current in the circuit is 2 A. </a:t>
            </a:r>
          </a:p>
          <a:p>
            <a:pPr marL="0" indent="0">
              <a:buNone/>
            </a:pPr>
            <a:r>
              <a:rPr lang="en-US" dirty="0"/>
              <a:t>Q2. What is the value of A</a:t>
            </a:r>
            <a:r>
              <a:rPr lang="en-US" sz="1900" dirty="0"/>
              <a:t>1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	Answer: 2 A</a:t>
            </a:r>
          </a:p>
          <a:p>
            <a:pPr marL="0" indent="0">
              <a:buNone/>
            </a:pPr>
            <a:r>
              <a:rPr lang="en-US" dirty="0"/>
              <a:t>Q3. What is the value of A</a:t>
            </a:r>
            <a:r>
              <a:rPr lang="en-US" sz="1600" dirty="0"/>
              <a:t>2?</a:t>
            </a:r>
          </a:p>
          <a:p>
            <a:pPr marL="0" indent="0">
              <a:buNone/>
            </a:pPr>
            <a:r>
              <a:rPr lang="en-US" dirty="0"/>
              <a:t>	Answer: 2 A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246" y="1321428"/>
            <a:ext cx="24098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647E6DF-5E4C-7547-86F4-1516ED183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4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Circuit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4FB98E81-76FD-BC4B-9191-153B44E34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88" y="1354848"/>
            <a:ext cx="4813309" cy="1607629"/>
          </a:xfrm>
        </p:spPr>
      </p:pic>
      <p:pic>
        <p:nvPicPr>
          <p:cNvPr id="9" name="Content Placeholder 6">
            <a:extLst>
              <a:ext uri="{FF2B5EF4-FFF2-40B4-BE49-F238E27FC236}">
                <a16:creationId xmlns="" xmlns:a16="http://schemas.microsoft.com/office/drawing/2014/main" id="{967F669C-72BB-AC44-9D41-AE5C0524E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88" y="3133820"/>
            <a:ext cx="4813309" cy="15413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D11BDF3-2CC7-2644-94BA-C4AB0D36551B}"/>
              </a:ext>
            </a:extLst>
          </p:cNvPr>
          <p:cNvSpPr txBox="1"/>
          <p:nvPr/>
        </p:nvSpPr>
        <p:spPr>
          <a:xfrm>
            <a:off x="7287250" y="1450486"/>
            <a:ext cx="1399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Series Circuit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07490A3-DC13-434E-AE11-EB94D4A078EC}"/>
              </a:ext>
            </a:extLst>
          </p:cNvPr>
          <p:cNvSpPr txBox="1"/>
          <p:nvPr/>
        </p:nvSpPr>
        <p:spPr>
          <a:xfrm>
            <a:off x="7305975" y="3333476"/>
            <a:ext cx="152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Parallel Circuit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1A0327D-2BCB-E443-AD39-9D7D31139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0FC8277-4CF5-A949-B5F9-560A66B5B40D}"/>
              </a:ext>
            </a:extLst>
          </p:cNvPr>
          <p:cNvSpPr txBox="1"/>
          <p:nvPr/>
        </p:nvSpPr>
        <p:spPr>
          <a:xfrm>
            <a:off x="8174259" y="4774168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>
                <a:hlinkClick r:id="rId4"/>
              </a:rPr>
              <a:t>Video</a:t>
            </a:r>
            <a:endParaRPr lang="x-none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E48C4E2B-1BFB-E341-B1EC-9396DCCDC446}"/>
              </a:ext>
            </a:extLst>
          </p:cNvPr>
          <p:cNvSpPr/>
          <p:nvPr/>
        </p:nvSpPr>
        <p:spPr>
          <a:xfrm>
            <a:off x="2196613" y="3008478"/>
            <a:ext cx="6633882" cy="1792941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5231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Circuits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28" y="1312606"/>
            <a:ext cx="4710223" cy="341698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u="sng" dirty="0"/>
              <a:t>Total current </a:t>
            </a:r>
            <a:r>
              <a:rPr lang="en-US" sz="2000" dirty="0"/>
              <a:t>in the main circuit is the </a:t>
            </a:r>
            <a:r>
              <a:rPr lang="en-US" sz="2000" u="sng" dirty="0">
                <a:solidFill>
                  <a:srgbClr val="FF0000"/>
                </a:solidFill>
              </a:rPr>
              <a:t>sum</a:t>
            </a:r>
            <a:r>
              <a:rPr lang="en-US" sz="2000" dirty="0"/>
              <a:t> of the currents in the branches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u="sng" dirty="0"/>
              <a:t>Potential difference </a:t>
            </a:r>
            <a:r>
              <a:rPr lang="en-US" sz="2000" dirty="0"/>
              <a:t>across each of the component is the </a:t>
            </a:r>
            <a:r>
              <a:rPr lang="en-US" sz="2000" u="sng" dirty="0">
                <a:solidFill>
                  <a:srgbClr val="FF0000"/>
                </a:solidFill>
              </a:rPr>
              <a:t>same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u="sng" dirty="0"/>
              <a:t>Total resistance </a:t>
            </a:r>
            <a:r>
              <a:rPr lang="en-US" sz="2000" dirty="0"/>
              <a:t>‘R’: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i="1" dirty="0"/>
              <a:t>Note: Current in lower value resistor is more then the current in the higher value resistor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100" y="1212111"/>
            <a:ext cx="4106134" cy="381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772" y="3067490"/>
            <a:ext cx="14287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B1CAB68-1C2C-0E42-ACBE-68BCDA725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DFC5A701-3439-CC4F-8661-8FFF52C9C338}"/>
              </a:ext>
            </a:extLst>
          </p:cNvPr>
          <p:cNvCxnSpPr>
            <a:cxnSpLocks/>
          </p:cNvCxnSpPr>
          <p:nvPr/>
        </p:nvCxnSpPr>
        <p:spPr>
          <a:xfrm>
            <a:off x="5074025" y="2502712"/>
            <a:ext cx="0" cy="15582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14D77AB-4FF7-9942-A43F-F5C3E8603DFB}"/>
              </a:ext>
            </a:extLst>
          </p:cNvPr>
          <p:cNvCxnSpPr>
            <a:cxnSpLocks/>
          </p:cNvCxnSpPr>
          <p:nvPr/>
        </p:nvCxnSpPr>
        <p:spPr>
          <a:xfrm>
            <a:off x="8821272" y="2502712"/>
            <a:ext cx="0" cy="15493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C198A4BF-C030-F64B-A271-A014AD41ECE6}"/>
              </a:ext>
            </a:extLst>
          </p:cNvPr>
          <p:cNvCxnSpPr>
            <a:cxnSpLocks/>
          </p:cNvCxnSpPr>
          <p:nvPr/>
        </p:nvCxnSpPr>
        <p:spPr>
          <a:xfrm>
            <a:off x="5074025" y="4043078"/>
            <a:ext cx="1928692" cy="179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6B095A77-C0CF-0942-A81A-0ED8013FE63B}"/>
              </a:ext>
            </a:extLst>
          </p:cNvPr>
          <p:cNvCxnSpPr>
            <a:cxnSpLocks/>
          </p:cNvCxnSpPr>
          <p:nvPr/>
        </p:nvCxnSpPr>
        <p:spPr>
          <a:xfrm flipV="1">
            <a:off x="7082117" y="4043078"/>
            <a:ext cx="1739154" cy="89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D7F0D52C-207D-724E-986C-43A0193F6267}"/>
              </a:ext>
            </a:extLst>
          </p:cNvPr>
          <p:cNvCxnSpPr/>
          <p:nvPr/>
        </p:nvCxnSpPr>
        <p:spPr>
          <a:xfrm>
            <a:off x="7002717" y="3854820"/>
            <a:ext cx="0" cy="358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FF5A60C6-F06F-0E45-8944-C54CA9718EFD}"/>
              </a:ext>
            </a:extLst>
          </p:cNvPr>
          <p:cNvCxnSpPr>
            <a:cxnSpLocks/>
          </p:cNvCxnSpPr>
          <p:nvPr/>
        </p:nvCxnSpPr>
        <p:spPr>
          <a:xfrm>
            <a:off x="7082118" y="3899647"/>
            <a:ext cx="0" cy="2510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CEA25E05-1865-6142-BF08-FD592A5FE737}"/>
              </a:ext>
            </a:extLst>
          </p:cNvPr>
          <p:cNvSpPr/>
          <p:nvPr/>
        </p:nvSpPr>
        <p:spPr>
          <a:xfrm>
            <a:off x="6678706" y="1189344"/>
            <a:ext cx="502023" cy="4482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67146E0-0D3E-454C-975C-350955C0FD0E}"/>
              </a:ext>
            </a:extLst>
          </p:cNvPr>
          <p:cNvSpPr txBox="1"/>
          <p:nvPr/>
        </p:nvSpPr>
        <p:spPr>
          <a:xfrm>
            <a:off x="6784719" y="1228794"/>
            <a:ext cx="421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>
                <a:solidFill>
                  <a:srgbClr val="FFFF00"/>
                </a:solidFill>
              </a:rPr>
              <a:t>V</a:t>
            </a: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A6AD214C-BB9A-A14F-9449-48D9814C7878}"/>
              </a:ext>
            </a:extLst>
          </p:cNvPr>
          <p:cNvSpPr/>
          <p:nvPr/>
        </p:nvSpPr>
        <p:spPr>
          <a:xfrm>
            <a:off x="6751705" y="3379696"/>
            <a:ext cx="502023" cy="4482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CF5A7C6-9ADC-674E-B475-9DF2E39C201E}"/>
              </a:ext>
            </a:extLst>
          </p:cNvPr>
          <p:cNvSpPr txBox="1"/>
          <p:nvPr/>
        </p:nvSpPr>
        <p:spPr>
          <a:xfrm>
            <a:off x="6857718" y="3419146"/>
            <a:ext cx="421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>
                <a:solidFill>
                  <a:srgbClr val="FFFF00"/>
                </a:solidFill>
              </a:rPr>
              <a:t>V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CDFA9BE-35EC-9C4D-881A-F242674FAC3E}"/>
              </a:ext>
            </a:extLst>
          </p:cNvPr>
          <p:cNvSpPr txBox="1"/>
          <p:nvPr/>
        </p:nvSpPr>
        <p:spPr>
          <a:xfrm>
            <a:off x="7036396" y="3800001"/>
            <a:ext cx="88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400" dirty="0">
                <a:solidFill>
                  <a:srgbClr val="FF0000"/>
                </a:solidFill>
              </a:rPr>
              <a:t>EMF=18V</a:t>
            </a:r>
          </a:p>
        </p:txBody>
      </p:sp>
    </p:spTree>
    <p:extLst>
      <p:ext uri="{BB962C8B-B14F-4D97-AF65-F5344CB8AC3E}">
        <p14:creationId xmlns:p14="http://schemas.microsoft.com/office/powerpoint/2010/main" val="172181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468" y="1312606"/>
            <a:ext cx="5173258" cy="341698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Q1. The two lamps L1 and L2 are in series or parallel?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Parallel</a:t>
            </a:r>
          </a:p>
          <a:p>
            <a:pPr marL="0" indent="0">
              <a:buNone/>
            </a:pPr>
            <a:r>
              <a:rPr lang="en-US" sz="2000" dirty="0"/>
              <a:t>Q2. If A2 is 1 A &amp;  A3 is 2A, what is A1?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3 A</a:t>
            </a:r>
          </a:p>
          <a:p>
            <a:pPr marL="0" indent="0">
              <a:buNone/>
            </a:pPr>
            <a:r>
              <a:rPr lang="en-US" sz="2000" dirty="0"/>
              <a:t>Q3. Complete the missing items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Courier New" panose="02070309020205020404" pitchFamily="49" charset="0"/>
              <a:buChar char="o"/>
            </a:pPr>
            <a:endParaRPr lang="en-US" sz="2000" dirty="0"/>
          </a:p>
          <a:p>
            <a:pPr lvl="1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841" y="1444255"/>
            <a:ext cx="3326734" cy="200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60" y="3524471"/>
            <a:ext cx="44005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82233" y="3997842"/>
            <a:ext cx="552893" cy="221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02688" y="4269415"/>
            <a:ext cx="552893" cy="221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23908" y="4572885"/>
            <a:ext cx="552893" cy="221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0BF189B-D64F-5F48-AC9D-3E1B5D8EA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7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2956" y="227336"/>
            <a:ext cx="6179575" cy="725349"/>
          </a:xfrm>
        </p:spPr>
        <p:txBody>
          <a:bodyPr>
            <a:normAutofit/>
          </a:bodyPr>
          <a:lstStyle/>
          <a:p>
            <a:pPr algn="r"/>
            <a:r>
              <a:rPr lang="en-US" b="1" u="sng" dirty="0"/>
              <a:t>Summary</a:t>
            </a:r>
            <a:r>
              <a:rPr lang="en-US" b="1" dirty="0"/>
              <a:t>: Series and Parallel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="" xmlns:a16="http://schemas.microsoft.com/office/drawing/2014/main" id="{82A6D62F-0ECF-B24D-9909-8367EB1EA24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2044" y="3085359"/>
          <a:ext cx="8824403" cy="165608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941032">
                  <a:extLst>
                    <a:ext uri="{9D8B030D-6E8A-4147-A177-3AD203B41FA5}">
                      <a16:colId xmlns="" xmlns:a16="http://schemas.microsoft.com/office/drawing/2014/main" val="2086378325"/>
                    </a:ext>
                  </a:extLst>
                </a:gridCol>
                <a:gridCol w="1277352">
                  <a:extLst>
                    <a:ext uri="{9D8B030D-6E8A-4147-A177-3AD203B41FA5}">
                      <a16:colId xmlns="" xmlns:a16="http://schemas.microsoft.com/office/drawing/2014/main" val="3556122910"/>
                    </a:ext>
                  </a:extLst>
                </a:gridCol>
                <a:gridCol w="1297172">
                  <a:extLst>
                    <a:ext uri="{9D8B030D-6E8A-4147-A177-3AD203B41FA5}">
                      <a16:colId xmlns="" xmlns:a16="http://schemas.microsoft.com/office/drawing/2014/main" val="3041646954"/>
                    </a:ext>
                  </a:extLst>
                </a:gridCol>
                <a:gridCol w="2987749">
                  <a:extLst>
                    <a:ext uri="{9D8B030D-6E8A-4147-A177-3AD203B41FA5}">
                      <a16:colId xmlns="" xmlns:a16="http://schemas.microsoft.com/office/drawing/2014/main" val="2793466394"/>
                    </a:ext>
                  </a:extLst>
                </a:gridCol>
                <a:gridCol w="2321098">
                  <a:extLst>
                    <a:ext uri="{9D8B030D-6E8A-4147-A177-3AD203B41FA5}">
                      <a16:colId xmlns="" xmlns:a16="http://schemas.microsoft.com/office/drawing/2014/main" val="10923279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Current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Resistance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???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30007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u="sng" dirty="0"/>
                        <a:t>Series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Distributed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R=R</a:t>
                      </a:r>
                      <a:r>
                        <a:rPr lang="en-US" sz="1400" dirty="0"/>
                        <a:t>1</a:t>
                      </a:r>
                      <a:r>
                        <a:rPr lang="en-US" dirty="0"/>
                        <a:t>+R</a:t>
                      </a:r>
                      <a:r>
                        <a:rPr lang="en-US" sz="1200" dirty="0"/>
                        <a:t>2</a:t>
                      </a:r>
                      <a:r>
                        <a:rPr lang="en-US" dirty="0"/>
                        <a:t>+R</a:t>
                      </a:r>
                      <a:r>
                        <a:rPr lang="en-US" sz="1200" dirty="0"/>
                        <a:t>3</a:t>
                      </a:r>
                      <a:r>
                        <a:rPr lang="en-US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1146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u="sng" dirty="0"/>
                        <a:t>Parallel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Distributed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1/R</a:t>
                      </a:r>
                      <a:r>
                        <a:rPr lang="en-US" sz="1400" kern="1200" dirty="0">
                          <a:effectLst/>
                        </a:rPr>
                        <a:t>t</a:t>
                      </a:r>
                      <a:r>
                        <a:rPr lang="en-US" sz="1800" kern="1200" dirty="0">
                          <a:effectLst/>
                        </a:rPr>
                        <a:t> = 1/R</a:t>
                      </a:r>
                      <a:r>
                        <a:rPr lang="en-US" sz="1400" kern="1200" dirty="0">
                          <a:effectLst/>
                        </a:rPr>
                        <a:t>1</a:t>
                      </a:r>
                      <a:r>
                        <a:rPr lang="en-US" sz="1800" kern="1200" dirty="0">
                          <a:effectLst/>
                        </a:rPr>
                        <a:t> + 1/R</a:t>
                      </a:r>
                      <a:r>
                        <a:rPr lang="en-US" sz="1400" kern="1200" dirty="0">
                          <a:effectLst/>
                        </a:rPr>
                        <a:t>2</a:t>
                      </a:r>
                      <a:r>
                        <a:rPr lang="en-US" sz="1800" kern="1200" dirty="0">
                          <a:effectLst/>
                        </a:rPr>
                        <a:t> + 1/R</a:t>
                      </a:r>
                      <a:r>
                        <a:rPr lang="en-US" sz="1400" kern="1200" dirty="0">
                          <a:effectLst/>
                        </a:rPr>
                        <a:t>3</a:t>
                      </a:r>
                      <a:r>
                        <a:rPr lang="en-US" sz="1800" kern="1200" dirty="0">
                          <a:effectLst/>
                        </a:rPr>
                        <a:t> +...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resistance is always smaller than the smallest resistance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8105691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0623F8B-9062-6743-B321-F8805F1B3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51" y="1128049"/>
            <a:ext cx="2311749" cy="17138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25B1DCC-E85C-DE4C-9070-549C42CBB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029" y="1196112"/>
            <a:ext cx="3272964" cy="171388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4B59163-28E4-054C-B56A-B32716635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4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</Words>
  <Application>Microsoft Office PowerPoint</Application>
  <PresentationFormat>On-screen Show (16:9)</PresentationFormat>
  <Paragraphs>119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Electric Circuits</vt:lpstr>
      <vt:lpstr>Series and Parallel Circuits</vt:lpstr>
      <vt:lpstr>Series circuit</vt:lpstr>
      <vt:lpstr>Series Circuits</vt:lpstr>
      <vt:lpstr>Question1</vt:lpstr>
      <vt:lpstr>Parallel Circuit</vt:lpstr>
      <vt:lpstr>Parallel Circuits</vt:lpstr>
      <vt:lpstr>Question 2</vt:lpstr>
      <vt:lpstr>Summary: Series and Parallel</vt:lpstr>
      <vt:lpstr>Question 3</vt:lpstr>
      <vt:lpstr>Question 4</vt:lpstr>
      <vt:lpstr>Question 5</vt:lpstr>
      <vt:lpstr>Question 6</vt:lpstr>
      <vt:lpstr>Series vs Parallel</vt:lpstr>
      <vt:lpstr>A household lighting circuit</vt:lpstr>
      <vt:lpstr>Summary: Series and Parallel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2023-06-16T05:07:39Z</dcterms:modified>
</cp:coreProperties>
</file>