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playlist?list=PLSQl0a2vh4HCLqA-rhMi_Z_qZnOBCQ5gE" TargetMode="External"/><Relationship Id="rId2" Type="http://schemas.openxmlformats.org/officeDocument/2006/relationships/hyperlink" Target="https://www.youtube.com/watch?v=8N1BxHgsoOw" TargetMode="External"/><Relationship Id="rId3" Type="http://schemas.openxmlformats.org/officeDocument/2006/relationships/hyperlink" Target="https://www.youtube.com/watch?v=iDZHpHSGluk" TargetMode="External"/><Relationship Id="rId4" Type="http://schemas.openxmlformats.org/officeDocument/2006/relationships/hyperlink" Target="https://www.youtube.com/watch?v=4i1MUWJoI0U" TargetMode="External"/><Relationship Id="rId5" Type="http://schemas.openxmlformats.org/officeDocument/2006/relationships/hyperlink" Target="https://www.youtube.com/watch?v=AKLaT9wB3b4&amp;list=PLX2gX-ftPVXXZ3yCPFmxCOFT2mI2KAlSV" TargetMode="External"/><Relationship Id="rId6" Type="http://schemas.openxmlformats.org/officeDocument/2006/relationships/hyperlink" Target="https://www.youtube.com/watch?v=nDbFRFHvCmE" TargetMode="External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hyperlink" Target="https://phet.colorado.edu/en/simulations/filter?subjects=thermodynamics" TargetMode="External"/><Relationship Id="rId2" Type="http://schemas.openxmlformats.org/officeDocument/2006/relationships/hyperlink" Target="http://hyperphysics.phy-astr.gsu.edu/hbase/thermo/thereq.html" TargetMode="External"/><Relationship Id="rId3" Type="http://schemas.openxmlformats.org/officeDocument/2006/relationships/hyperlink" Target="https://www.khanacademy.org/science/ap-physics-2/ap-thermodynamics" TargetMode="External"/><Relationship Id="rId4" Type="http://schemas.openxmlformats.org/officeDocument/2006/relationships/hyperlink" Target="https://revisionworld.com/a2-level-level-revision/physics/thermodynamics" TargetMode="External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0" y="731520"/>
            <a:ext cx="3200400" cy="3200400"/>
          </a:xfrm>
          <a:prstGeom prst="ellipse">
            <a:avLst/>
          </a:prstGeom>
          <a:solidFill>
            <a:srgbClr val="E8A020">
              <a:alpha val="12000"/>
            </a:srgbClr>
          </a:solidFill>
          <a:ln w="12700">
            <a:solidFill>
              <a:srgbClr val="E8A020">
                <a:alpha val="3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132320" y="1097280"/>
            <a:ext cx="2286000" cy="2286000"/>
          </a:xfrm>
          <a:prstGeom prst="ellipse">
            <a:avLst/>
          </a:prstGeom>
          <a:solidFill>
            <a:srgbClr val="E8A020">
              <a:alpha val="18000"/>
            </a:srgbClr>
          </a:solidFill>
          <a:ln w="12700">
            <a:solidFill>
              <a:srgbClr val="E8A020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589520" y="1463040"/>
            <a:ext cx="1371600" cy="1371600"/>
          </a:xfrm>
          <a:prstGeom prst="ellipse">
            <a:avLst/>
          </a:prstGeom>
          <a:solidFill>
            <a:srgbClr val="E8A020">
              <a:alpha val="25000"/>
            </a:srgbClr>
          </a:solidFill>
          <a:ln w="12700">
            <a:solidFill>
              <a:srgbClr val="E8A020">
                <a:alpha val="5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097280"/>
            <a:ext cx="1920240" cy="29260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09728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2A"/>
                </a:solidFill>
              </a:rPr>
              <a:t>PHYSICS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1554480"/>
            <a:ext cx="68580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Thermodynamics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457200" y="283464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F5C842"/>
                </a:solidFill>
              </a:rPr>
              <a:t>The science of heat, energy, and work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457200" y="3429000"/>
            <a:ext cx="3657600" cy="27432"/>
          </a:xfrm>
          <a:prstGeom prst="rect">
            <a:avLst/>
          </a:prstGeom>
          <a:solidFill>
            <a:srgbClr val="8899AA">
              <a:alpha val="60000"/>
            </a:srgbClr>
          </a:solidFill>
          <a:ln w="12700">
            <a:solidFill>
              <a:srgbClr val="8899AA">
                <a:alpha val="6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35661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899AA"/>
                </a:solidFill>
              </a:rPr>
              <a:t>K-12 Science · Physics, Chemistry &amp; Biology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7200" y="393192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99AA"/>
                </a:solidFill>
              </a:rPr>
              <a:t>Al Ahmadi &amp; Mahboula, Kuwait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1B2D42"/>
          </a:solidFill>
          <a:ln w="12700">
            <a:solidFill>
              <a:srgbClr val="1B2D4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82880" y="4846320"/>
            <a:ext cx="8778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899AA"/>
                </a:solidFill>
              </a:rPr>
              <a:t>Thermodynamics  ·  Laws of Energy  ·  Heat &amp; Work  ·  Entropy  ·  Real-World Applications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286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YouTube Study Resources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320040" y="80467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899AA"/>
                </a:solidFill>
              </a:rPr>
              <a:t>Curated video lessons to support every topic in this presentation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1188720"/>
            <a:ext cx="416052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" y="1188720"/>
            <a:ext cx="54864" cy="109728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383280" y="1261872"/>
            <a:ext cx="1005840" cy="237744"/>
          </a:xfrm>
          <a:prstGeom prst="roundRect">
            <a:avLst>
              <a:gd name="adj" fmla="val 19231"/>
            </a:avLst>
          </a:prstGeom>
          <a:solidFill>
            <a:srgbClr val="1D9E75">
              <a:alpha val="18000"/>
            </a:srgbClr>
          </a:solidFill>
          <a:ln w="12700">
            <a:solidFill>
              <a:srgbClr val="1D9E75">
                <a:alpha val="5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383280" y="1261872"/>
            <a:ext cx="1005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D9E75"/>
                </a:solidFill>
              </a:rPr>
              <a:t>Beginner → Advanced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02920" y="1261872"/>
            <a:ext cx="2834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99AA"/>
                </a:solidFill>
              </a:rPr>
              <a:t>Khan Academy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02920" y="1490472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D1B2A"/>
                </a:solidFill>
              </a:rPr>
              <a:t>Thermodynamics — Full Playlist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502920" y="1764792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99AA"/>
                </a:solidFill>
              </a:rPr>
              <a:t>Comprehensive coverage: laws, entropy, heat engines. Perfect for IGCSE &amp; A-Level revision.</a:t>
            </a:r>
            <a:endParaRPr lang="en-US" sz="1000" dirty="0"/>
          </a:p>
        </p:txBody>
      </p:sp>
      <p:sp>
        <p:nvSpPr>
          <p:cNvPr id="12" name="Text 10">
            <a:hlinkClick r:id="rId1" tooltip=""/>
          </p:cNvPr>
          <p:cNvSpPr/>
          <p:nvPr/>
        </p:nvSpPr>
        <p:spPr>
          <a:xfrm>
            <a:off x="502920" y="2057400"/>
            <a:ext cx="3840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u="sng" dirty="0">
                <a:solidFill>
                  <a:srgbClr val="CC0000"/>
                </a:solidFill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https://www.youtube.com/playlist?list=PLSQl0a2vh4HCLqA-rhMi_Z_qZnOBCQ5gE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4800600" y="1188720"/>
            <a:ext cx="416052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800600" y="1188720"/>
            <a:ext cx="54864" cy="10972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863840" y="1261872"/>
            <a:ext cx="1005840" cy="237744"/>
          </a:xfrm>
          <a:prstGeom prst="roundRect">
            <a:avLst>
              <a:gd name="adj" fmla="val 19231"/>
            </a:avLst>
          </a:prstGeom>
          <a:solidFill>
            <a:srgbClr val="1A3A5C">
              <a:alpha val="18000"/>
            </a:srgbClr>
          </a:solidFill>
          <a:ln w="12700">
            <a:solidFill>
              <a:srgbClr val="1A3A5C">
                <a:alpha val="5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863840" y="1261872"/>
            <a:ext cx="1005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A3A5C"/>
                </a:solidFill>
              </a:rPr>
              <a:t>IGCSE / A-Level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983480" y="1261872"/>
            <a:ext cx="2834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99AA"/>
                </a:solidFill>
              </a:rPr>
              <a:t>Professor Dave Explains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983480" y="1490472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D1B2A"/>
                </a:solidFill>
              </a:rPr>
              <a:t>Thermodynamics Series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4983480" y="1764792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99AA"/>
                </a:solidFill>
              </a:rPr>
              <a:t>Clear, visual explanations of all four laws. Excellent for chemistry students.</a:t>
            </a:r>
            <a:endParaRPr lang="en-US" sz="1000" dirty="0"/>
          </a:p>
        </p:txBody>
      </p:sp>
      <p:sp>
        <p:nvSpPr>
          <p:cNvPr id="20" name="Text 18">
            <a:hlinkClick r:id="rId2" tooltip=""/>
          </p:cNvPr>
          <p:cNvSpPr/>
          <p:nvPr/>
        </p:nvSpPr>
        <p:spPr>
          <a:xfrm>
            <a:off x="4983480" y="2057400"/>
            <a:ext cx="3840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u="sng" dirty="0">
                <a:solidFill>
                  <a:srgbClr val="CC0000"/>
                </a:solidFill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https://www.youtube.com/watch?v=8N1BxHgsoOw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320040" y="2450592"/>
            <a:ext cx="416052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20040" y="2450592"/>
            <a:ext cx="54864" cy="109728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383280" y="2523744"/>
            <a:ext cx="1005840" cy="237744"/>
          </a:xfrm>
          <a:prstGeom prst="roundRect">
            <a:avLst>
              <a:gd name="adj" fmla="val 19231"/>
            </a:avLst>
          </a:prstGeom>
          <a:solidFill>
            <a:srgbClr val="C0392B">
              <a:alpha val="18000"/>
            </a:srgbClr>
          </a:solidFill>
          <a:ln w="12700">
            <a:solidFill>
              <a:srgbClr val="C0392B">
                <a:alpha val="50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383280" y="2523744"/>
            <a:ext cx="1005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0392B"/>
                </a:solidFill>
              </a:rPr>
              <a:t>Exam Prep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502920" y="2523744"/>
            <a:ext cx="2834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99AA"/>
                </a:solidFill>
              </a:rPr>
              <a:t>The Organic Chemistry Tutor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02920" y="2752344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D1B2A"/>
                </a:solidFill>
              </a:rPr>
              <a:t>Laws of Thermodynamics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502920" y="3026664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99AA"/>
                </a:solidFill>
              </a:rPr>
              <a:t>Worked examples, formulas, and problem-solving. Great for exam preparation.</a:t>
            </a:r>
            <a:endParaRPr lang="en-US" sz="1000" dirty="0"/>
          </a:p>
        </p:txBody>
      </p:sp>
      <p:sp>
        <p:nvSpPr>
          <p:cNvPr id="28" name="Text 26">
            <a:hlinkClick r:id="rId3" tooltip=""/>
          </p:cNvPr>
          <p:cNvSpPr/>
          <p:nvPr/>
        </p:nvSpPr>
        <p:spPr>
          <a:xfrm>
            <a:off x="502920" y="3319272"/>
            <a:ext cx="3840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u="sng" dirty="0">
                <a:solidFill>
                  <a:srgbClr val="CC0000"/>
                </a:solidFill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https://www.youtube.com/watch?v=iDZHpHSGluk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4800600" y="2450592"/>
            <a:ext cx="416052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800600" y="2450592"/>
            <a:ext cx="54864" cy="1097280"/>
          </a:xfrm>
          <a:prstGeom prst="rect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7863840" y="2523744"/>
            <a:ext cx="1005840" cy="237744"/>
          </a:xfrm>
          <a:prstGeom prst="roundRect">
            <a:avLst>
              <a:gd name="adj" fmla="val 19231"/>
            </a:avLst>
          </a:prstGeom>
          <a:solidFill>
            <a:srgbClr val="BA7517">
              <a:alpha val="18000"/>
            </a:srgbClr>
          </a:solidFill>
          <a:ln w="12700">
            <a:solidFill>
              <a:srgbClr val="BA7517">
                <a:alpha val="5000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863840" y="2523744"/>
            <a:ext cx="1005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BA7517"/>
                </a:solidFill>
              </a:rPr>
              <a:t>Quick Review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4983480" y="2523744"/>
            <a:ext cx="2834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99AA"/>
                </a:solidFill>
              </a:rPr>
              <a:t>Crash Course Physics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983480" y="2752344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D1B2A"/>
                </a:solidFill>
              </a:rPr>
              <a:t>Thermodynamics #23 &amp; #24</a:t>
            </a:r>
            <a:endParaRPr lang="en-US" sz="1250" dirty="0"/>
          </a:p>
        </p:txBody>
      </p:sp>
      <p:sp>
        <p:nvSpPr>
          <p:cNvPr id="35" name="Text 33"/>
          <p:cNvSpPr/>
          <p:nvPr/>
        </p:nvSpPr>
        <p:spPr>
          <a:xfrm>
            <a:off x="4983480" y="3026664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99AA"/>
                </a:solidFill>
              </a:rPr>
              <a:t>Fast-paced, engaging overview. Ideal for concept review before tests.</a:t>
            </a:r>
            <a:endParaRPr lang="en-US" sz="1000" dirty="0"/>
          </a:p>
        </p:txBody>
      </p:sp>
      <p:sp>
        <p:nvSpPr>
          <p:cNvPr id="36" name="Text 34">
            <a:hlinkClick r:id="rId4" tooltip=""/>
          </p:cNvPr>
          <p:cNvSpPr/>
          <p:nvPr/>
        </p:nvSpPr>
        <p:spPr>
          <a:xfrm>
            <a:off x="4983480" y="3319272"/>
            <a:ext cx="3840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u="sng" dirty="0">
                <a:solidFill>
                  <a:srgbClr val="CC0000"/>
                </a:solidFill>
                <a:hlinkClick r:id="rId4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https://www.youtube.com/watch?v=4i1MUWJoI0U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320040" y="3712464"/>
            <a:ext cx="416052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20040" y="3712464"/>
            <a:ext cx="54864" cy="1097280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3383280" y="3785616"/>
            <a:ext cx="1005840" cy="237744"/>
          </a:xfrm>
          <a:prstGeom prst="roundRect">
            <a:avLst>
              <a:gd name="adj" fmla="val 19231"/>
            </a:avLst>
          </a:prstGeom>
          <a:solidFill>
            <a:srgbClr val="534AB7">
              <a:alpha val="18000"/>
            </a:srgbClr>
          </a:solidFill>
          <a:ln w="12700">
            <a:solidFill>
              <a:srgbClr val="534AB7">
                <a:alpha val="50000"/>
              </a:srgbClr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383280" y="3785616"/>
            <a:ext cx="1005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34AB7"/>
                </a:solidFill>
              </a:rPr>
              <a:t>A-Level / Advanced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502920" y="3785616"/>
            <a:ext cx="2834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99AA"/>
                </a:solidFill>
              </a:rPr>
              <a:t>Michel van Biezen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502920" y="4014216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D1B2A"/>
                </a:solidFill>
              </a:rPr>
              <a:t>Thermodynamics — 200+ Videos</a:t>
            </a:r>
            <a:endParaRPr lang="en-US" sz="1250" dirty="0"/>
          </a:p>
        </p:txBody>
      </p:sp>
      <p:sp>
        <p:nvSpPr>
          <p:cNvPr id="43" name="Text 41"/>
          <p:cNvSpPr/>
          <p:nvPr/>
        </p:nvSpPr>
        <p:spPr>
          <a:xfrm>
            <a:off x="502920" y="4288536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99AA"/>
                </a:solidFill>
              </a:rPr>
              <a:t>Deep-dive numerical problems. Ideal for A-Level and engineering-level difficulty.</a:t>
            </a:r>
            <a:endParaRPr lang="en-US" sz="1000" dirty="0"/>
          </a:p>
        </p:txBody>
      </p:sp>
      <p:sp>
        <p:nvSpPr>
          <p:cNvPr id="44" name="Text 42">
            <a:hlinkClick r:id="rId5" tooltip=""/>
          </p:cNvPr>
          <p:cNvSpPr/>
          <p:nvPr/>
        </p:nvSpPr>
        <p:spPr>
          <a:xfrm>
            <a:off x="502920" y="4581144"/>
            <a:ext cx="3840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u="sng" dirty="0">
                <a:solidFill>
                  <a:srgbClr val="CC0000"/>
                </a:solidFill>
                <a:hlinkClick r:id="rId5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https://www.youtube.com/watch?v=AKLaT9wB3b4&amp;list=PLX2gX-ftPVXXZ3yCPFmxCOFT2mI2KAlSV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4800600" y="3712464"/>
            <a:ext cx="416052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4800600" y="3712464"/>
            <a:ext cx="54864" cy="1097280"/>
          </a:xfrm>
          <a:prstGeom prst="rect">
            <a:avLst/>
          </a:prstGeom>
          <a:solidFill>
            <a:srgbClr val="D85A30"/>
          </a:solidFill>
          <a:ln w="12700">
            <a:solidFill>
              <a:srgbClr val="D85A30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7863840" y="3785616"/>
            <a:ext cx="1005840" cy="237744"/>
          </a:xfrm>
          <a:prstGeom prst="roundRect">
            <a:avLst>
              <a:gd name="adj" fmla="val 19231"/>
            </a:avLst>
          </a:prstGeom>
          <a:solidFill>
            <a:srgbClr val="D85A30">
              <a:alpha val="18000"/>
            </a:srgbClr>
          </a:solidFill>
          <a:ln w="12700">
            <a:solidFill>
              <a:srgbClr val="D85A30">
                <a:alpha val="50000"/>
              </a:srgbClr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7863840" y="3785616"/>
            <a:ext cx="1005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D85A30"/>
                </a:solidFill>
              </a:rPr>
              <a:t>Problem Solving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4983480" y="3785616"/>
            <a:ext cx="2834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99AA"/>
                </a:solidFill>
              </a:rPr>
              <a:t>Flipping Physics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4983480" y="4014216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D1B2A"/>
                </a:solidFill>
              </a:rPr>
              <a:t>AP Physics Thermodynamics</a:t>
            </a:r>
            <a:endParaRPr lang="en-US" sz="1250" dirty="0"/>
          </a:p>
        </p:txBody>
      </p:sp>
      <p:sp>
        <p:nvSpPr>
          <p:cNvPr id="51" name="Text 49"/>
          <p:cNvSpPr/>
          <p:nvPr/>
        </p:nvSpPr>
        <p:spPr>
          <a:xfrm>
            <a:off x="4983480" y="4288536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99AA"/>
                </a:solidFill>
              </a:rPr>
              <a:t>Worked AP / A-Level problems with clear step-by-step methodology.</a:t>
            </a:r>
            <a:endParaRPr lang="en-US" sz="1000" dirty="0"/>
          </a:p>
        </p:txBody>
      </p:sp>
      <p:sp>
        <p:nvSpPr>
          <p:cNvPr id="52" name="Text 50">
            <a:hlinkClick r:id="rId6" tooltip=""/>
          </p:cNvPr>
          <p:cNvSpPr/>
          <p:nvPr/>
        </p:nvSpPr>
        <p:spPr>
          <a:xfrm>
            <a:off x="4983480" y="4581144"/>
            <a:ext cx="3840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u="sng" dirty="0">
                <a:solidFill>
                  <a:srgbClr val="CC0000"/>
                </a:solidFill>
                <a:hlinkClick r:id="rId6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https://www.youtube.com/watch?v=nDbFRFHvCmE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4864"/>
            <a:ext cx="9144000" cy="960120"/>
          </a:xfrm>
          <a:prstGeom prst="rect">
            <a:avLst/>
          </a:prstGeom>
          <a:solidFill>
            <a:srgbClr val="1B2D42"/>
          </a:solidFill>
          <a:ln w="12700">
            <a:solidFill>
              <a:srgbClr val="1B2D4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144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Additional Study Resources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694944"/>
            <a:ext cx="6400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8A020"/>
                </a:solidFill>
              </a:rPr>
              <a:t>Websites, textbooks &amp; practice tools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2743200" cy="3474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38912" y="1188720"/>
            <a:ext cx="259689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</a:rPr>
              <a:t>Interactive Simulations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664208"/>
            <a:ext cx="2743200" cy="1188720"/>
          </a:xfrm>
          <a:prstGeom prst="rect">
            <a:avLst/>
          </a:prstGeom>
          <a:solidFill>
            <a:srgbClr val="1A3A5C"/>
          </a:solidFill>
          <a:ln w="6350">
            <a:solidFill>
              <a:srgbClr val="8899A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75488" y="1755648"/>
            <a:ext cx="25237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PhET Simulations (University of Colorado)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75488" y="2212848"/>
            <a:ext cx="252374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BD5E0"/>
                </a:solidFill>
              </a:rPr>
              <a:t>Free interactive thermodynamics simulations</a:t>
            </a:r>
            <a:endParaRPr lang="en-US" sz="1000" dirty="0"/>
          </a:p>
        </p:txBody>
      </p:sp>
      <p:sp>
        <p:nvSpPr>
          <p:cNvPr id="11" name="Text 9">
            <a:hlinkClick r:id="rId1" tooltip=""/>
          </p:cNvPr>
          <p:cNvSpPr/>
          <p:nvPr/>
        </p:nvSpPr>
        <p:spPr>
          <a:xfrm>
            <a:off x="475488" y="2551176"/>
            <a:ext cx="2523744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5C842"/>
                </a:solidFill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https://phet.colorado.edu/en/simulations/filter?subjects=thermodynamics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365760" y="2990088"/>
            <a:ext cx="2743200" cy="1188720"/>
          </a:xfrm>
          <a:prstGeom prst="rect">
            <a:avLst/>
          </a:prstGeom>
          <a:solidFill>
            <a:srgbClr val="1A3A5C"/>
          </a:solidFill>
          <a:ln w="6350">
            <a:solidFill>
              <a:srgbClr val="8899A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" y="3081528"/>
            <a:ext cx="25237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Hyperphysics — Thermodynamics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75488" y="3538728"/>
            <a:ext cx="252374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BD5E0"/>
                </a:solidFill>
              </a:rPr>
              <a:t>Detailed concept maps and derivations</a:t>
            </a:r>
            <a:endParaRPr lang="en-US" sz="1000" dirty="0"/>
          </a:p>
        </p:txBody>
      </p:sp>
      <p:sp>
        <p:nvSpPr>
          <p:cNvPr id="15" name="Text 13">
            <a:hlinkClick r:id="rId2" tooltip=""/>
          </p:cNvPr>
          <p:cNvSpPr/>
          <p:nvPr/>
        </p:nvSpPr>
        <p:spPr>
          <a:xfrm>
            <a:off x="475488" y="3877056"/>
            <a:ext cx="2523744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5C842"/>
                </a:solidFill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http://hyperphysics.phy-astr.gsu.edu/hbase/thermo/thereq.html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3310128" y="1188720"/>
            <a:ext cx="2743200" cy="3474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383280" y="1188720"/>
            <a:ext cx="259689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</a:rPr>
              <a:t>Practice &amp; Revision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310128" y="1664208"/>
            <a:ext cx="2743200" cy="1188720"/>
          </a:xfrm>
          <a:prstGeom prst="rect">
            <a:avLst/>
          </a:prstGeom>
          <a:solidFill>
            <a:srgbClr val="1A3A5C"/>
          </a:solidFill>
          <a:ln w="6350">
            <a:solidFill>
              <a:srgbClr val="8899A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419856" y="1755648"/>
            <a:ext cx="25237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Khan Academy Exercises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419856" y="2212848"/>
            <a:ext cx="252374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BD5E0"/>
                </a:solidFill>
              </a:rPr>
              <a:t>Free practice questions with instant feedback</a:t>
            </a:r>
            <a:endParaRPr lang="en-US" sz="1000" dirty="0"/>
          </a:p>
        </p:txBody>
      </p:sp>
      <p:sp>
        <p:nvSpPr>
          <p:cNvPr id="21" name="Text 19">
            <a:hlinkClick r:id="rId3" tooltip=""/>
          </p:cNvPr>
          <p:cNvSpPr/>
          <p:nvPr/>
        </p:nvSpPr>
        <p:spPr>
          <a:xfrm>
            <a:off x="3419856" y="2551176"/>
            <a:ext cx="2523744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5C842"/>
                </a:solidFill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https://www.khanacademy.org/science/ap-physics-2/ap-thermodynamics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3310128" y="2990088"/>
            <a:ext cx="2743200" cy="1188720"/>
          </a:xfrm>
          <a:prstGeom prst="rect">
            <a:avLst/>
          </a:prstGeom>
          <a:solidFill>
            <a:srgbClr val="1A3A5C"/>
          </a:solidFill>
          <a:ln w="6350">
            <a:solidFill>
              <a:srgbClr val="8899A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419856" y="3081528"/>
            <a:ext cx="25237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Revision World — Thermodynamics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419856" y="3538728"/>
            <a:ext cx="252374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BD5E0"/>
                </a:solidFill>
              </a:rPr>
              <a:t>A-Level notes and exam questions</a:t>
            </a:r>
            <a:endParaRPr lang="en-US" sz="1000" dirty="0"/>
          </a:p>
        </p:txBody>
      </p:sp>
      <p:sp>
        <p:nvSpPr>
          <p:cNvPr id="25" name="Text 23">
            <a:hlinkClick r:id="rId4" tooltip=""/>
          </p:cNvPr>
          <p:cNvSpPr/>
          <p:nvPr/>
        </p:nvSpPr>
        <p:spPr>
          <a:xfrm>
            <a:off x="3419856" y="3877056"/>
            <a:ext cx="2523744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5C842"/>
                </a:solidFill>
                <a:hlinkClick r:id="rId4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https://revisionworld.com/a2-level-level-revision/physics/thermodynamics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6254496" y="1188720"/>
            <a:ext cx="2743200" cy="3474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327648" y="1188720"/>
            <a:ext cx="259689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</a:rPr>
              <a:t>Textbook Recommendations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254496" y="1664208"/>
            <a:ext cx="2743200" cy="1188720"/>
          </a:xfrm>
          <a:prstGeom prst="rect">
            <a:avLst/>
          </a:prstGeom>
          <a:solidFill>
            <a:srgbClr val="1A3A5C"/>
          </a:solidFill>
          <a:ln w="6350">
            <a:solidFill>
              <a:srgbClr val="8899A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364224" y="1755648"/>
            <a:ext cx="25237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Atkins' Physical Chemistry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364224" y="2212848"/>
            <a:ext cx="252374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BD5E0"/>
                </a:solidFill>
              </a:rPr>
              <a:t>Standard A-Level &amp; university reference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54496" y="2990088"/>
            <a:ext cx="2743200" cy="1188720"/>
          </a:xfrm>
          <a:prstGeom prst="rect">
            <a:avLst/>
          </a:prstGeom>
          <a:solidFill>
            <a:srgbClr val="1A3A5C"/>
          </a:solidFill>
          <a:ln w="6350">
            <a:solidFill>
              <a:srgbClr val="8899A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364224" y="3081528"/>
            <a:ext cx="25237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Cambridge IGCSE Physics (Sang et al.)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364224" y="3538728"/>
            <a:ext cx="252374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BD5E0"/>
                </a:solidFill>
              </a:rPr>
              <a:t>Official Cambridge endorsed textbook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4572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31520" y="1298448"/>
            <a:ext cx="7680960" cy="685800"/>
          </a:xfrm>
          <a:prstGeom prst="rect">
            <a:avLst/>
          </a:prstGeom>
          <a:solidFill>
            <a:srgbClr val="1A3A5C"/>
          </a:solidFill>
          <a:ln w="6350">
            <a:solidFill>
              <a:srgbClr val="E8A02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1298448"/>
            <a:ext cx="1463040" cy="6858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298448"/>
            <a:ext cx="1463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D1B2A"/>
                </a:solidFill>
              </a:rPr>
              <a:t>Zeroth Law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331720" y="1371600"/>
            <a:ext cx="5943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Temperature is real and measurable. Thermal equilibrium is transitive.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31520" y="2121408"/>
            <a:ext cx="7680960" cy="685800"/>
          </a:xfrm>
          <a:prstGeom prst="rect">
            <a:avLst/>
          </a:prstGeom>
          <a:solidFill>
            <a:srgbClr val="1A3A5C"/>
          </a:solidFill>
          <a:ln w="6350">
            <a:solidFill>
              <a:srgbClr val="E8A02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2121408"/>
            <a:ext cx="1463040" cy="6858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2121408"/>
            <a:ext cx="1463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D1B2A"/>
                </a:solidFill>
              </a:rPr>
              <a:t>First Law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331720" y="2194560"/>
            <a:ext cx="5943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Energy is conserved. ΔU = Q − W. You cannot get something from nothing.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31520" y="2944368"/>
            <a:ext cx="7680960" cy="685800"/>
          </a:xfrm>
          <a:prstGeom prst="rect">
            <a:avLst/>
          </a:prstGeom>
          <a:solidFill>
            <a:srgbClr val="1A3A5C"/>
          </a:solidFill>
          <a:ln w="6350">
            <a:solidFill>
              <a:srgbClr val="E8A02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2944368"/>
            <a:ext cx="1463040" cy="6858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2944368"/>
            <a:ext cx="1463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D1B2A"/>
                </a:solidFill>
              </a:rPr>
              <a:t>Second Law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331720" y="3017520"/>
            <a:ext cx="5943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Entropy always increases. No engine is 100% efficient. Processes have direction.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3767328"/>
            <a:ext cx="7680960" cy="685800"/>
          </a:xfrm>
          <a:prstGeom prst="rect">
            <a:avLst/>
          </a:prstGeom>
          <a:solidFill>
            <a:srgbClr val="1A3A5C"/>
          </a:solidFill>
          <a:ln w="6350">
            <a:solidFill>
              <a:srgbClr val="E8A02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3767328"/>
            <a:ext cx="1463040" cy="6858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1520" y="3767328"/>
            <a:ext cx="1463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D1B2A"/>
                </a:solidFill>
              </a:rPr>
              <a:t>Third Law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2331720" y="3840480"/>
            <a:ext cx="5943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Absolute zero is the lower limit. At 0 K, perfect crystals reach minimum entropy.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731520" y="4572000"/>
            <a:ext cx="7680960" cy="38404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22960" y="4572000"/>
            <a:ext cx="7498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D1B2A"/>
                </a:solidFill>
              </a:rPr>
              <a:t>Thermodynamics explains why fire heats, engines work, ice melts, and life itself is possible.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We'll Cover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320040" y="91440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8899AA"/>
                </a:solidFill>
              </a:rPr>
              <a:t>A complete journey through thermodynamics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417320"/>
            <a:ext cx="42062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" y="1417320"/>
            <a:ext cx="502920" cy="86868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417320"/>
            <a:ext cx="502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8A020"/>
                </a:solidFill>
              </a:rPr>
              <a:t>01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14400" y="1508760"/>
            <a:ext cx="34747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</a:rPr>
              <a:t>Basic Concepts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14400" y="1856232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99AA"/>
                </a:solidFill>
              </a:rPr>
              <a:t>System, surroundings, state functions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" y="2514600"/>
            <a:ext cx="42062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0040" y="2514600"/>
            <a:ext cx="502920" cy="86868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2514600"/>
            <a:ext cx="502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8A020"/>
                </a:solidFill>
              </a:rPr>
              <a:t>02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14400" y="2606040"/>
            <a:ext cx="34747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</a:rPr>
              <a:t>Zeroth Law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914400" y="2953512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99AA"/>
                </a:solidFill>
              </a:rPr>
              <a:t>Thermal equilibrium &amp; temperature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0040" y="3611880"/>
            <a:ext cx="42062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" y="3611880"/>
            <a:ext cx="502920" cy="86868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0040" y="3611880"/>
            <a:ext cx="502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8A020"/>
                </a:solidFill>
              </a:rPr>
              <a:t>03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914400" y="3703320"/>
            <a:ext cx="34747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</a:rPr>
              <a:t>First Law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914400" y="4050792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99AA"/>
                </a:solidFill>
              </a:rPr>
              <a:t>Conservation of energy, internal energy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846320" y="1417320"/>
            <a:ext cx="42062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846320" y="1417320"/>
            <a:ext cx="502920" cy="86868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46320" y="1417320"/>
            <a:ext cx="502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8A020"/>
                </a:solidFill>
              </a:rPr>
              <a:t>04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440680" y="1508760"/>
            <a:ext cx="34747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</a:rPr>
              <a:t>Second Law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440680" y="1856232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99AA"/>
                </a:solidFill>
              </a:rPr>
              <a:t>Entropy, heat engines, Carnot cycle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846320" y="2514600"/>
            <a:ext cx="42062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846320" y="2514600"/>
            <a:ext cx="502920" cy="86868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46320" y="2514600"/>
            <a:ext cx="502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8A020"/>
                </a:solidFill>
              </a:rPr>
              <a:t>05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440680" y="2606040"/>
            <a:ext cx="34747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</a:rPr>
              <a:t>Third Law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440680" y="2953512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99AA"/>
                </a:solidFill>
              </a:rPr>
              <a:t>Absolute zero and entropy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846320" y="3611880"/>
            <a:ext cx="42062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846320" y="3611880"/>
            <a:ext cx="502920" cy="86868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46320" y="3611880"/>
            <a:ext cx="502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8A020"/>
                </a:solidFill>
              </a:rPr>
              <a:t>06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440680" y="3703320"/>
            <a:ext cx="34747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</a:rPr>
              <a:t>Applications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5440680" y="4050792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99AA"/>
                </a:solidFill>
              </a:rPr>
              <a:t>Engines, refrigerators, real-world links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4864"/>
            <a:ext cx="9144000" cy="1042416"/>
          </a:xfrm>
          <a:prstGeom prst="rect">
            <a:avLst/>
          </a:prstGeom>
          <a:solidFill>
            <a:srgbClr val="1B2D42"/>
          </a:solidFill>
          <a:ln w="12700">
            <a:solidFill>
              <a:srgbClr val="1B2D4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Basic Concepts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57200" y="749808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8A020"/>
                </a:solidFill>
              </a:rPr>
              <a:t>Building the language of thermodynamics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280160"/>
            <a:ext cx="4160520" cy="1417320"/>
          </a:xfrm>
          <a:prstGeom prst="rect">
            <a:avLst/>
          </a:prstGeom>
          <a:solidFill>
            <a:srgbClr val="1A3A5C"/>
          </a:solidFill>
          <a:ln w="6350">
            <a:solidFill>
              <a:srgbClr val="E8A02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280160"/>
            <a:ext cx="4160520" cy="3474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" y="128016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</a:rPr>
              <a:t>System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75488" y="1691640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0F4F8"/>
                </a:solidFill>
              </a:rPr>
              <a:t>The part of the universe under study. Can be open (exchanges matter &amp; energy), closed (energy only), or isolated (neither).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846320" y="1280160"/>
            <a:ext cx="4160520" cy="1417320"/>
          </a:xfrm>
          <a:prstGeom prst="rect">
            <a:avLst/>
          </a:prstGeom>
          <a:solidFill>
            <a:srgbClr val="1A3A5C"/>
          </a:solidFill>
          <a:ln w="6350">
            <a:solidFill>
              <a:srgbClr val="E8A02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846320" y="1280160"/>
            <a:ext cx="4160520" cy="3474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56048" y="128016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</a:rPr>
              <a:t>Surroundings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956048" y="1691640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0F4F8"/>
                </a:solidFill>
              </a:rPr>
              <a:t>Everything outside the system. The system and surroundings together form the universe.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65760" y="2880360"/>
            <a:ext cx="4160520" cy="1417320"/>
          </a:xfrm>
          <a:prstGeom prst="rect">
            <a:avLst/>
          </a:prstGeom>
          <a:solidFill>
            <a:srgbClr val="1A3A5C"/>
          </a:solidFill>
          <a:ln w="6350">
            <a:solidFill>
              <a:srgbClr val="E8A02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5760" y="2880360"/>
            <a:ext cx="4160520" cy="3474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5488" y="288036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</a:rPr>
              <a:t>State Functions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75488" y="3291840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0F4F8"/>
                </a:solidFill>
              </a:rPr>
              <a:t>Properties that depend only on current state, not path taken. Examples: Temperature (T), Pressure (P), Volume (V), Internal Energy (U).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846320" y="2880360"/>
            <a:ext cx="4160520" cy="1417320"/>
          </a:xfrm>
          <a:prstGeom prst="rect">
            <a:avLst/>
          </a:prstGeom>
          <a:solidFill>
            <a:srgbClr val="1A3A5C"/>
          </a:solidFill>
          <a:ln w="6350">
            <a:solidFill>
              <a:srgbClr val="E8A02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846320" y="2880360"/>
            <a:ext cx="4160520" cy="3474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956048" y="288036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</a:rPr>
              <a:t>Process Types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956048" y="3291840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0F4F8"/>
                </a:solidFill>
              </a:rPr>
              <a:t>Isothermal (constant T), Isobaric (constant P), Isochoric (constant V), Adiabatic (no heat exchange).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5603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Zeroth Law of Thermodynamics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8503920" cy="96012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960120"/>
            <a:ext cx="8229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A020"/>
                </a:solidFill>
              </a:rPr>
              <a:t>"</a:t>
            </a:r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</a:rPr>
              <a:t>If A is in thermal equilibrium with B, and B with C, then A is in thermal equilibrium with C.</a:t>
            </a:r>
            <a:pPr indent="0" marL="0">
              <a:buNone/>
            </a:pPr>
            <a:r>
              <a:rPr lang="en-US" sz="3600" b="1" dirty="0">
                <a:solidFill>
                  <a:srgbClr val="E8A020"/>
                </a:solidFill>
              </a:rPr>
              <a:t>"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320040" y="2148840"/>
            <a:ext cx="329184" cy="329184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214884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→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77240" y="2103120"/>
            <a:ext cx="73152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</a:rPr>
              <a:t>Defines Temperature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" y="242316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899AA"/>
                </a:solidFill>
              </a:rPr>
              <a:t>The Zeroth Law gives us the scientific basis for temperature as a measurable property.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20040" y="3044952"/>
            <a:ext cx="329184" cy="329184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304495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→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77240" y="2999232"/>
            <a:ext cx="73152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</a:rPr>
              <a:t>Thermal Equilibrium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77240" y="3319272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899AA"/>
                </a:solidFill>
              </a:rPr>
              <a:t>Two objects are in thermal equilibrium when there is no net heat flow between them.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20040" y="3941064"/>
            <a:ext cx="329184" cy="329184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394106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→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77240" y="3895344"/>
            <a:ext cx="73152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</a:rPr>
              <a:t>Thermometers Work!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777240" y="4215384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899AA"/>
                </a:solidFill>
              </a:rPr>
              <a:t>This law is why thermometers work — the thermometer reaches equilibrium with your body and reads the same temperature.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4864"/>
            <a:ext cx="9144000" cy="1005840"/>
          </a:xfrm>
          <a:prstGeom prst="rect">
            <a:avLst/>
          </a:prstGeom>
          <a:solidFill>
            <a:srgbClr val="1B2D42"/>
          </a:solidFill>
          <a:ln w="12700">
            <a:solidFill>
              <a:srgbClr val="1B2D4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9728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First Law of Thermodynamics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713232"/>
            <a:ext cx="5486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E8A020"/>
                </a:solidFill>
              </a:rPr>
              <a:t>Conservation of Energy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286000" y="1234440"/>
            <a:ext cx="4572000" cy="9144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286000" y="1234440"/>
            <a:ext cx="4572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0D1B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ΔU = Q − W</a:t>
            </a:r>
            <a:endParaRPr lang="en-US" sz="3800" dirty="0"/>
          </a:p>
        </p:txBody>
      </p:sp>
      <p:sp>
        <p:nvSpPr>
          <p:cNvPr id="8" name="Shape 6"/>
          <p:cNvSpPr/>
          <p:nvPr/>
        </p:nvSpPr>
        <p:spPr>
          <a:xfrm>
            <a:off x="457200" y="2331720"/>
            <a:ext cx="2606040" cy="749808"/>
          </a:xfrm>
          <a:prstGeom prst="rect">
            <a:avLst/>
          </a:prstGeom>
          <a:solidFill>
            <a:srgbClr val="1A3A5C"/>
          </a:solidFill>
          <a:ln w="6350">
            <a:solidFill>
              <a:srgbClr val="8899A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2377440"/>
            <a:ext cx="2606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5C8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ΔU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48640" y="2670048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0F4F8"/>
                </a:solidFill>
              </a:rPr>
              <a:t>Change in internal energy of the system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91840" y="2331720"/>
            <a:ext cx="2606040" cy="749808"/>
          </a:xfrm>
          <a:prstGeom prst="rect">
            <a:avLst/>
          </a:prstGeom>
          <a:solidFill>
            <a:srgbClr val="1A3A5C"/>
          </a:solidFill>
          <a:ln w="6350">
            <a:solidFill>
              <a:srgbClr val="8899A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91840" y="2377440"/>
            <a:ext cx="2606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5C8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383280" y="2670048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0F4F8"/>
                </a:solidFill>
              </a:rPr>
              <a:t>Heat added to the system (positive = heat IN)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126480" y="2331720"/>
            <a:ext cx="2606040" cy="749808"/>
          </a:xfrm>
          <a:prstGeom prst="rect">
            <a:avLst/>
          </a:prstGeom>
          <a:solidFill>
            <a:srgbClr val="1A3A5C"/>
          </a:solidFill>
          <a:ln w="6350">
            <a:solidFill>
              <a:srgbClr val="8899A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26480" y="2377440"/>
            <a:ext cx="2606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5C8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217920" y="2670048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0F4F8"/>
                </a:solidFill>
              </a:rPr>
              <a:t>Work done by the system (positive = work OUT)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3319272"/>
            <a:ext cx="54864" cy="3474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2461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5C842"/>
                </a:solidFill>
              </a:rPr>
              <a:t>Energy cannot be created or destroyed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594360" y="352044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4F8"/>
                </a:solidFill>
              </a:rPr>
              <a:t>Only converted between forms — the total energy of an isolated system stays constant.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65760" y="3886200"/>
            <a:ext cx="54864" cy="3474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94360" y="381304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5C842"/>
                </a:solidFill>
              </a:rPr>
              <a:t>Work and Heat are equivalent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594360" y="408736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4F8"/>
                </a:solidFill>
              </a:rPr>
              <a:t>Joule's experiment showed mechanical work can raise temperature — they share the same unit (Joules).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65760" y="4453128"/>
            <a:ext cx="54864" cy="3474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4379976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5C842"/>
                </a:solidFill>
              </a:rPr>
              <a:t>Internal energy is a state function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594360" y="4654296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4F8"/>
                </a:solidFill>
              </a:rPr>
              <a:t>ΔU depends only on initial and final states, not the path taken between them.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5603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Second Law of Thermodynamics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320040" y="8229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8899AA"/>
                </a:solidFill>
              </a:rPr>
              <a:t>Entropy &amp; the direction of processes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261872"/>
            <a:ext cx="4160520" cy="146304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" y="1261872"/>
            <a:ext cx="4160520" cy="3474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29768" y="1261872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</a:rPr>
              <a:t>Kelvin-Planck Statement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429768" y="1664208"/>
            <a:ext cx="39319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0F4F8"/>
                </a:solidFill>
              </a:rPr>
              <a:t>It is impossible to build a heat engine that converts all absorbed heat into work. Some heat must always be rejected to a cold reservoir.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846320" y="1261872"/>
            <a:ext cx="4160520" cy="146304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846320" y="1261872"/>
            <a:ext cx="4160520" cy="3474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56048" y="1261872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</a:rPr>
              <a:t>Clausius Statement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4956048" y="1664208"/>
            <a:ext cx="39319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0F4F8"/>
                </a:solidFill>
              </a:rPr>
              <a:t>It is impossible for heat to flow spontaneously from a colder body to a hotter body without external work being done.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20040" y="28803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D1B2A"/>
                </a:solidFill>
              </a:rPr>
              <a:t>Entropy (S)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20040" y="3273552"/>
            <a:ext cx="8503920" cy="457200"/>
          </a:xfrm>
          <a:prstGeom prst="rect">
            <a:avLst/>
          </a:prstGeom>
          <a:solidFill>
            <a:srgbClr val="FFF3E0"/>
          </a:solidFill>
          <a:ln w="6350">
            <a:solidFill>
              <a:srgbClr val="E8A02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273552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ΔS ≥ 0  for any spontaneous process in an isolated system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20040" y="3858768"/>
            <a:ext cx="8503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0D1B2A"/>
                </a:solidFill>
              </a:rPr>
              <a:t>Entropy is a measure of disorder or randomness in a system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20040" y="4206240"/>
            <a:ext cx="8503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0D1B2A"/>
                </a:solidFill>
              </a:rPr>
              <a:t>The total entropy of the universe always increases — never decreases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20040" y="4553712"/>
            <a:ext cx="8503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0D1B2A"/>
                </a:solidFill>
              </a:rPr>
              <a:t>This defines the arrow of time: why processes are irreversible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4864"/>
            <a:ext cx="9144000" cy="960120"/>
          </a:xfrm>
          <a:prstGeom prst="rect">
            <a:avLst/>
          </a:prstGeom>
          <a:solidFill>
            <a:srgbClr val="1B2D42"/>
          </a:solidFill>
          <a:ln w="12700">
            <a:solidFill>
              <a:srgbClr val="1B2D4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144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Carnot Cycle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694944"/>
            <a:ext cx="6400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C842"/>
                </a:solidFill>
              </a:rPr>
              <a:t>The most efficient theoretical heat engine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280160"/>
            <a:ext cx="475488" cy="475488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28016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1B2A"/>
                </a:solidFill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60120" y="1188720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C842"/>
                </a:solidFill>
              </a:rPr>
              <a:t>Isothermal expansion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60120" y="1554480"/>
            <a:ext cx="36576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4F8"/>
                </a:solidFill>
              </a:rPr>
              <a:t>Gas absorbs heat Q₁ from hot reservoir at Tₕ and expands at constant temperature.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65760" y="2926080"/>
            <a:ext cx="475488" cy="475488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92608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1B2A"/>
                </a:solidFill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60120" y="2834640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C842"/>
                </a:solidFill>
              </a:rPr>
              <a:t>Adiabatic expansion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960120" y="3200400"/>
            <a:ext cx="36576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4F8"/>
                </a:solidFill>
              </a:rPr>
              <a:t>Gas expands with no heat exchange. Temperature drops from Tₕ to T꜀.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846320" y="1280160"/>
            <a:ext cx="475488" cy="475488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46320" y="128016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1B2A"/>
                </a:solidFill>
              </a:rPr>
              <a:t>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5440680" y="1188720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C842"/>
                </a:solidFill>
              </a:rPr>
              <a:t>Isothermal compression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440680" y="1554480"/>
            <a:ext cx="36576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4F8"/>
                </a:solidFill>
              </a:rPr>
              <a:t>Gas releases heat Q₂ to cold reservoir at T꜀ at constant temperature.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846320" y="2926080"/>
            <a:ext cx="475488" cy="475488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46320" y="292608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1B2A"/>
                </a:solidFill>
              </a:rPr>
              <a:t>4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5440680" y="2834640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C842"/>
                </a:solidFill>
              </a:rPr>
              <a:t>Adiabatic compression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440680" y="3200400"/>
            <a:ext cx="36576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4F8"/>
                </a:solidFill>
              </a:rPr>
              <a:t>Gas is compressed with no heat exchange. Temperature rises back to Tₕ.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65760" y="4553712"/>
            <a:ext cx="8412480" cy="4572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4553712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Carnot Efficiency:   η = 1 − (T꜀ / Tₕ)   ←  Maximum possible efficiency between two temperatures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5603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Third Law of Thermodynamics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320040" y="8229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8899AA"/>
                </a:solidFill>
              </a:rPr>
              <a:t>Absolute zero and the nature of entropy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188720"/>
            <a:ext cx="8503920" cy="9144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188720"/>
            <a:ext cx="8046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FFFFFF"/>
                </a:solidFill>
              </a:rPr>
              <a:t>"As the temperature of a system approaches absolute zero, its entropy approaches a minimum value — zero for a perfect crystal."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320040" y="2340864"/>
            <a:ext cx="36576" cy="4572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226771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</a:rPr>
              <a:t>Absolute Zero = 0 Kelvin = −273.15 °C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02920" y="2542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99AA"/>
                </a:solidFill>
              </a:rPr>
              <a:t>The theoretical lowest temperature. At this point, particles have minimum possible kinetic energy.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" y="3017520"/>
            <a:ext cx="36576" cy="4572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294436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</a:rPr>
              <a:t>Zero Entropy at 0 K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02920" y="3218688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99AA"/>
                </a:solidFill>
              </a:rPr>
              <a:t>A perfect crystal at absolute zero has only one possible microstate, so S = 0. This gives us an absolute entropy scale.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0040" y="3694176"/>
            <a:ext cx="36576" cy="4572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3621024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</a:rPr>
              <a:t>Absolute zero is unattainable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02920" y="3895344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99AA"/>
                </a:solidFill>
              </a:rPr>
              <a:t>It is impossible to reach 0 K in a finite number of steps. You can get very close — scientists have reached within billionths of a degree.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20040" y="4370832"/>
            <a:ext cx="36576" cy="4572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42976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</a:rPr>
              <a:t>Why it matters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02920" y="457200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99AA"/>
                </a:solidFill>
              </a:rPr>
              <a:t>The Third Law allows us to calculate absolute entropy values, used in chemical thermodynamics and predicting reaction feasibility.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4864"/>
            <a:ext cx="9144000" cy="960120"/>
          </a:xfrm>
          <a:prstGeom prst="rect">
            <a:avLst/>
          </a:prstGeom>
          <a:solidFill>
            <a:srgbClr val="1B2D42"/>
          </a:solidFill>
          <a:ln w="12700">
            <a:solidFill>
              <a:srgbClr val="1B2D4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144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Real-World Applications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694944"/>
            <a:ext cx="6400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8A020"/>
                </a:solidFill>
              </a:rPr>
              <a:t>Thermodynamics is everywhere around us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1188720"/>
            <a:ext cx="2743200" cy="1600200"/>
          </a:xfrm>
          <a:prstGeom prst="rect">
            <a:avLst/>
          </a:prstGeom>
          <a:solidFill>
            <a:srgbClr val="1A3A5C"/>
          </a:solidFill>
          <a:ln w="6350">
            <a:solidFill>
              <a:srgbClr val="E8A02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1188720"/>
            <a:ext cx="2743200" cy="3474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18872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</a:rPr>
              <a:t>Car Engine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25603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0F4F8"/>
                </a:solidFill>
              </a:rPr>
              <a:t>Converts chemical energy of fuel into mechanical work via combustion — a direct application of the First and Second Laws.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246120" y="1188720"/>
            <a:ext cx="2743200" cy="1600200"/>
          </a:xfrm>
          <a:prstGeom prst="rect">
            <a:avLst/>
          </a:prstGeom>
          <a:solidFill>
            <a:srgbClr val="1A3A5C"/>
          </a:solidFill>
          <a:ln w="6350">
            <a:solidFill>
              <a:srgbClr val="E8A02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46120" y="1188720"/>
            <a:ext cx="2743200" cy="3474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37560" y="118872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</a:rPr>
              <a:t>Refrigerator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337560" y="1591056"/>
            <a:ext cx="25603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0F4F8"/>
                </a:solidFill>
              </a:rPr>
              <a:t>Uses work input to move heat from cold to warm — only possible with external energy (Second Law, Clausius statement).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6172200" y="1188720"/>
            <a:ext cx="2743200" cy="1600200"/>
          </a:xfrm>
          <a:prstGeom prst="rect">
            <a:avLst/>
          </a:prstGeom>
          <a:solidFill>
            <a:srgbClr val="1A3A5C"/>
          </a:solidFill>
          <a:ln w="6350">
            <a:solidFill>
              <a:srgbClr val="E8A02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172200" y="1188720"/>
            <a:ext cx="2743200" cy="3474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63640" y="118872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</a:rPr>
              <a:t>Power Stations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263640" y="1591056"/>
            <a:ext cx="25603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0F4F8"/>
                </a:solidFill>
              </a:rPr>
              <a:t>Steam turbines run on the Carnot principle — efficiency limited by temperature ratio of hot steam vs cold condenser.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320040" y="3017520"/>
            <a:ext cx="2743200" cy="1600200"/>
          </a:xfrm>
          <a:prstGeom prst="rect">
            <a:avLst/>
          </a:prstGeom>
          <a:solidFill>
            <a:srgbClr val="1A3A5C"/>
          </a:solidFill>
          <a:ln w="6350">
            <a:solidFill>
              <a:srgbClr val="E8A02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20040" y="3017520"/>
            <a:ext cx="2743200" cy="3474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11480" y="301752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</a:rPr>
              <a:t>Human Metabolism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11480" y="3419856"/>
            <a:ext cx="25603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0F4F8"/>
                </a:solidFill>
              </a:rPr>
              <a:t>Your body converts food energy into work + heat. No process is 100% efficient — the Second Law ensures heat is always lost.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3246120" y="3017520"/>
            <a:ext cx="2743200" cy="1600200"/>
          </a:xfrm>
          <a:prstGeom prst="rect">
            <a:avLst/>
          </a:prstGeom>
          <a:solidFill>
            <a:srgbClr val="1A3A5C"/>
          </a:solidFill>
          <a:ln w="6350">
            <a:solidFill>
              <a:srgbClr val="E8A02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246120" y="3017520"/>
            <a:ext cx="2743200" cy="3474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337560" y="301752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</a:rPr>
              <a:t>Rocket Propulsion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337560" y="3419856"/>
            <a:ext cx="25603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0F4F8"/>
                </a:solidFill>
              </a:rPr>
              <a:t>Hot exhaust gases expanding do work on the rocket — First Law in action at extreme temperatures.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172200" y="3017520"/>
            <a:ext cx="2743200" cy="1600200"/>
          </a:xfrm>
          <a:prstGeom prst="rect">
            <a:avLst/>
          </a:prstGeom>
          <a:solidFill>
            <a:srgbClr val="1A3A5C"/>
          </a:solidFill>
          <a:ln w="6350">
            <a:solidFill>
              <a:srgbClr val="E8A02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172200" y="3017520"/>
            <a:ext cx="2743200" cy="3474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263640" y="301752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</a:rPr>
              <a:t>Climate Science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263640" y="3419856"/>
            <a:ext cx="25603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0F4F8"/>
                </a:solidFill>
              </a:rPr>
              <a:t>Earth's energy balance, greenhouse effect, and ocean heat capacity all rely on thermodynamic principles.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</dc:title>
  <dc:subject>PptxGenJS Presentation</dc:subject>
  <dc:creator>Science Tutor</dc:creator>
  <cp:lastModifiedBy>Science Tutor</cp:lastModifiedBy>
  <cp:revision>1</cp:revision>
  <dcterms:created xsi:type="dcterms:W3CDTF">2026-03-15T05:34:28Z</dcterms:created>
  <dcterms:modified xsi:type="dcterms:W3CDTF">2026-03-15T05:34:28Z</dcterms:modified>
</cp:coreProperties>
</file>