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8"/>
  </p:handoutMasterIdLst>
  <p:sldIdLst>
    <p:sldId id="256" r:id="rId2"/>
    <p:sldId id="301" r:id="rId3"/>
    <p:sldId id="302" r:id="rId4"/>
    <p:sldId id="303" r:id="rId5"/>
    <p:sldId id="304" r:id="rId6"/>
    <p:sldId id="305" r:id="rId7"/>
    <p:sldId id="320" r:id="rId8"/>
    <p:sldId id="321" r:id="rId9"/>
    <p:sldId id="322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2" r:id="rId27"/>
    <p:sldId id="341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350" r:id="rId36"/>
    <p:sldId id="374" r:id="rId37"/>
    <p:sldId id="375" r:id="rId38"/>
    <p:sldId id="376" r:id="rId39"/>
    <p:sldId id="378" r:id="rId40"/>
    <p:sldId id="380" r:id="rId41"/>
    <p:sldId id="381" r:id="rId42"/>
    <p:sldId id="382" r:id="rId43"/>
    <p:sldId id="383" r:id="rId44"/>
    <p:sldId id="384" r:id="rId45"/>
    <p:sldId id="386" r:id="rId46"/>
    <p:sldId id="387" r:id="rId47"/>
    <p:sldId id="388" r:id="rId48"/>
    <p:sldId id="389" r:id="rId49"/>
    <p:sldId id="390" r:id="rId50"/>
    <p:sldId id="391" r:id="rId51"/>
    <p:sldId id="392" r:id="rId52"/>
    <p:sldId id="393" r:id="rId53"/>
    <p:sldId id="394" r:id="rId54"/>
    <p:sldId id="395" r:id="rId55"/>
    <p:sldId id="396" r:id="rId56"/>
    <p:sldId id="410" r:id="rId5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807"/>
  </p:normalViewPr>
  <p:slideViewPr>
    <p:cSldViewPr snapToGrid="0">
      <p:cViewPr varScale="1">
        <p:scale>
          <a:sx n="117" d="100"/>
          <a:sy n="117" d="100"/>
        </p:scale>
        <p:origin x="13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D6070-0B96-4284-9044-BE0E15E1B4F0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40961-4C4F-46F2-B7D8-527272063D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70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0637-46A2-4038-9102-EE5ECDD37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7CED58-5D49-4204-97DC-86462D7887EB}" type="datetimeFigureOut">
              <a:rPr lang="en-US" smtClean="0"/>
              <a:pPr/>
              <a:t>4/8/23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E10DE26-1A6D-4A26-99E5-532625A43E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5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Coordination Chemistry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Strong and weak ligands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strong field </a:t>
            </a:r>
            <a:r>
              <a:rPr lang="en-US" dirty="0" err="1"/>
              <a:t>ligand</a:t>
            </a:r>
            <a:r>
              <a:rPr lang="en-US" dirty="0"/>
              <a:t> is capable of forcing the electrons of the metal atom/ion to pair up</a:t>
            </a:r>
          </a:p>
          <a:p>
            <a:r>
              <a:rPr lang="en-US" dirty="0"/>
              <a:t> A weak field </a:t>
            </a:r>
            <a:r>
              <a:rPr lang="en-US" dirty="0" err="1"/>
              <a:t>ligand</a:t>
            </a:r>
            <a:r>
              <a:rPr lang="en-US" dirty="0"/>
              <a:t> is incapable of making the electrons of the metal atom/ ion to pair up.</a:t>
            </a:r>
          </a:p>
          <a:p>
            <a:r>
              <a:rPr lang="en-US" dirty="0"/>
              <a:t> Strong field </a:t>
            </a:r>
            <a:r>
              <a:rPr lang="en-US" dirty="0" err="1"/>
              <a:t>ligands</a:t>
            </a:r>
            <a:r>
              <a:rPr lang="en-US" dirty="0"/>
              <a:t>: CN</a:t>
            </a:r>
            <a:r>
              <a:rPr lang="en-US" baseline="30000" dirty="0"/>
              <a:t>–</a:t>
            </a:r>
            <a:r>
              <a:rPr lang="en-US" dirty="0"/>
              <a:t>, CO, en, NH</a:t>
            </a:r>
            <a:r>
              <a:rPr lang="en-US" baseline="-25000" dirty="0"/>
              <a:t>3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O, NO</a:t>
            </a:r>
            <a:r>
              <a:rPr lang="en-US" baseline="30000" dirty="0"/>
              <a:t>–</a:t>
            </a:r>
            <a:r>
              <a:rPr lang="en-US" dirty="0"/>
              <a:t>, </a:t>
            </a:r>
            <a:r>
              <a:rPr lang="en-US" dirty="0" err="1"/>
              <a:t>Py</a:t>
            </a:r>
            <a:r>
              <a:rPr lang="en-US" dirty="0"/>
              <a:t>. </a:t>
            </a:r>
          </a:p>
          <a:p>
            <a:r>
              <a:rPr lang="en-US" dirty="0"/>
              <a:t> Weak field </a:t>
            </a:r>
            <a:r>
              <a:rPr lang="en-US" dirty="0" err="1"/>
              <a:t>ligands</a:t>
            </a:r>
            <a:r>
              <a:rPr lang="en-US" dirty="0"/>
              <a:t>: I</a:t>
            </a:r>
            <a:r>
              <a:rPr lang="en-US" baseline="30000" dirty="0"/>
              <a:t>–</a:t>
            </a:r>
            <a:r>
              <a:rPr lang="en-US" dirty="0"/>
              <a:t>, Br</a:t>
            </a:r>
            <a:r>
              <a:rPr lang="en-US" baseline="30000" dirty="0"/>
              <a:t>–</a:t>
            </a:r>
            <a:r>
              <a:rPr lang="en-US" dirty="0"/>
              <a:t>, </a:t>
            </a:r>
            <a:r>
              <a:rPr lang="en-US" dirty="0" err="1"/>
              <a:t>Cl</a:t>
            </a:r>
            <a:r>
              <a:rPr lang="en-US" baseline="30000" dirty="0"/>
              <a:t>–</a:t>
            </a:r>
            <a:r>
              <a:rPr lang="en-US" dirty="0"/>
              <a:t>, F</a:t>
            </a:r>
            <a:r>
              <a:rPr lang="en-US" baseline="30000" dirty="0"/>
              <a:t>–</a:t>
            </a:r>
            <a:r>
              <a:rPr lang="en-US" dirty="0"/>
              <a:t>, NO</a:t>
            </a:r>
            <a:r>
              <a:rPr lang="en-US" baseline="-25000" dirty="0"/>
              <a:t>3</a:t>
            </a:r>
            <a:r>
              <a:rPr lang="en-US" baseline="30000" dirty="0"/>
              <a:t>–</a:t>
            </a:r>
            <a:r>
              <a:rPr lang="en-US" dirty="0"/>
              <a:t>, OH</a:t>
            </a:r>
            <a:r>
              <a:rPr lang="en-US" baseline="30000" dirty="0"/>
              <a:t>–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4</a:t>
            </a:r>
            <a:r>
              <a:rPr lang="en-US" baseline="30000" dirty="0"/>
              <a:t>2–</a:t>
            </a:r>
            <a:r>
              <a:rPr lang="en-US" dirty="0"/>
              <a:t>, NH</a:t>
            </a:r>
            <a:r>
              <a:rPr lang="en-US" baseline="-25000" dirty="0"/>
              <a:t>3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Paramagnetism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μ</a:t>
            </a:r>
            <a:r>
              <a:rPr lang="en-US" baseline="-25000"/>
              <a:t>s</a:t>
            </a:r>
            <a:r>
              <a:rPr lang="en-US"/>
              <a:t> = √n(n+2),  where μ  magnetic moment and n is the number of unpaired electrons</a:t>
            </a:r>
          </a:p>
          <a:p>
            <a:r>
              <a:rPr lang="en-US"/>
              <a:t>On the basis of value of magnetic moment, the number of unpaired electrons in the complex is predicted from which it is possible to predict the geometry of the complex species.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Tx/>
              <a:buAutoNum type="romanLcParenBoth"/>
              <a:defRPr/>
            </a:pPr>
            <a:r>
              <a:rPr lang="en-US" dirty="0"/>
              <a:t>The origin of their absorption spectra could not be explained.</a:t>
            </a:r>
          </a:p>
          <a:p>
            <a:pPr>
              <a:buFontTx/>
              <a:buNone/>
              <a:defRPr/>
            </a:pPr>
            <a:r>
              <a:rPr lang="en-US" dirty="0"/>
              <a:t>(ii) Why do different complexes of the same metal show different colors?</a:t>
            </a:r>
          </a:p>
          <a:p>
            <a:pPr>
              <a:buFontTx/>
              <a:buNone/>
              <a:defRPr/>
            </a:pPr>
            <a:r>
              <a:rPr lang="en-US" dirty="0"/>
              <a:t>(iii) Relative stabilities of different complexes could not be explained. </a:t>
            </a:r>
          </a:p>
          <a:p>
            <a:pPr>
              <a:buFontTx/>
              <a:buNone/>
              <a:defRPr/>
            </a:pPr>
            <a:r>
              <a:rPr lang="en-US" dirty="0"/>
              <a:t>(iv) Why should certain </a:t>
            </a:r>
            <a:r>
              <a:rPr lang="en-US" dirty="0" err="1"/>
              <a:t>ligands</a:t>
            </a:r>
            <a:r>
              <a:rPr lang="en-US" dirty="0"/>
              <a:t> form high spin, while others low spin complexes?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87044" name="Picture 5" descr="Slid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88068" name="Picture 5" descr="Slide 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89092" name="Picture 5" descr="Slide 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0116" name="Picture 5" descr="Slide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PH"/>
              <a:t>d-orbital splitting</a:t>
            </a:r>
          </a:p>
        </p:txBody>
      </p:sp>
      <p:pic>
        <p:nvPicPr>
          <p:cNvPr id="9113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752600"/>
            <a:ext cx="8763000" cy="4176713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Octahedral d-splitting</a:t>
            </a:r>
          </a:p>
        </p:txBody>
      </p:sp>
      <p:sp>
        <p:nvSpPr>
          <p:cNvPr id="931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318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600200"/>
            <a:ext cx="5486400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PH"/>
              <a:t>O</a:t>
            </a:r>
            <a:r>
              <a:rPr lang="en-PH" baseline="-25000"/>
              <a:t>h</a:t>
            </a:r>
            <a:r>
              <a:rPr lang="en-PH"/>
              <a:t> character table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graphicFrame>
        <p:nvGraphicFramePr>
          <p:cNvPr id="149221" name="Group 1765"/>
          <p:cNvGraphicFramePr>
            <a:graphicFrameLocks noGrp="1"/>
          </p:cNvGraphicFramePr>
          <p:nvPr/>
        </p:nvGraphicFramePr>
        <p:xfrm>
          <a:off x="0" y="1295400"/>
          <a:ext cx="9144000" cy="512826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3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2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57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636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6S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8S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linear functions,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rotations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quadratic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+z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(2z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(xz, yz, xy)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(x, y, z)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94382" name="Picture 729" descr="sig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676400"/>
            <a:ext cx="1238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383" name="Picture 731" descr="sig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676400"/>
            <a:ext cx="1238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Constitutional Isomerism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Differences in atom-atom binding</a:t>
            </a:r>
          </a:p>
          <a:p>
            <a:r>
              <a:rPr lang="en-US" dirty="0"/>
              <a:t>Linkage isomerism – when </a:t>
            </a:r>
            <a:r>
              <a:rPr lang="en-US" dirty="0" err="1"/>
              <a:t>ligands</a:t>
            </a:r>
            <a:r>
              <a:rPr lang="en-US" dirty="0"/>
              <a:t> are </a:t>
            </a:r>
            <a:r>
              <a:rPr lang="en-US" dirty="0" err="1"/>
              <a:t>ambidentate</a:t>
            </a:r>
            <a:r>
              <a:rPr lang="en-US" dirty="0"/>
              <a:t>, e.g. –NO</a:t>
            </a:r>
            <a:r>
              <a:rPr lang="en-US" baseline="-25000" dirty="0"/>
              <a:t>2</a:t>
            </a:r>
            <a:r>
              <a:rPr lang="en-US" dirty="0"/>
              <a:t> or –ONO</a:t>
            </a:r>
          </a:p>
          <a:p>
            <a:r>
              <a:rPr lang="en-US" dirty="0"/>
              <a:t>Coordinate isomerism – when salts are made of both complex </a:t>
            </a:r>
            <a:r>
              <a:rPr lang="en-US" dirty="0" err="1"/>
              <a:t>cations</a:t>
            </a:r>
            <a:r>
              <a:rPr lang="en-US" dirty="0"/>
              <a:t> and anions, the </a:t>
            </a:r>
            <a:r>
              <a:rPr lang="en-US" dirty="0" err="1"/>
              <a:t>ligands</a:t>
            </a:r>
            <a:r>
              <a:rPr lang="en-US" dirty="0"/>
              <a:t> could be distributed differently between the two metals centers: [Cu(NH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][PtCl</a:t>
            </a:r>
            <a:r>
              <a:rPr lang="en-US" baseline="-25000" dirty="0"/>
              <a:t>4</a:t>
            </a:r>
            <a:r>
              <a:rPr lang="en-US" dirty="0"/>
              <a:t>] and [Pt(NH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][CuCl</a:t>
            </a:r>
            <a:r>
              <a:rPr lang="en-US" baseline="-25000" dirty="0"/>
              <a:t>4</a:t>
            </a:r>
            <a:r>
              <a:rPr lang="en-US" dirty="0"/>
              <a:t>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5236" name="Picture 5" descr="Slid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6260" name="Picture 4" descr="Slide 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7284" name="Picture 4" descr="Slide 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8308" name="Picture 4" descr="Slide 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99332" name="Picture 4" descr="Slide 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pic>
        <p:nvPicPr>
          <p:cNvPr id="100356" name="Picture 4" descr="Slide 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Orbital Splitting and Electron Spin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The split between t</a:t>
            </a:r>
            <a:r>
              <a:rPr lang="en-US" baseline="-25000"/>
              <a:t>2g</a:t>
            </a:r>
            <a:r>
              <a:rPr lang="en-US"/>
              <a:t> and e</a:t>
            </a:r>
            <a:r>
              <a:rPr lang="en-US" baseline="-25000"/>
              <a:t>g</a:t>
            </a:r>
            <a:r>
              <a:rPr lang="en-US"/>
              <a:t> is called </a:t>
            </a:r>
            <a:r>
              <a:rPr lang="el-GR">
                <a:cs typeface="Arial" charset="0"/>
              </a:rPr>
              <a:t>Δ</a:t>
            </a:r>
            <a:r>
              <a:rPr lang="en-US" baseline="-25000"/>
              <a:t>o</a:t>
            </a:r>
            <a:endParaRPr lang="en-US" b="1" baseline="-25000"/>
          </a:p>
          <a:p>
            <a:pPr eaLnBrk="1" hangingPunct="1"/>
            <a:r>
              <a:rPr lang="en-US" b="1"/>
              <a:t>Strong field ligands</a:t>
            </a:r>
            <a:r>
              <a:rPr lang="en-US"/>
              <a:t> interact strongly with the metal orbitals resulting in large </a:t>
            </a:r>
            <a:r>
              <a:rPr lang="el-GR">
                <a:cs typeface="Arial" charset="0"/>
              </a:rPr>
              <a:t>Δ</a:t>
            </a:r>
            <a:r>
              <a:rPr lang="en-US" baseline="-25000"/>
              <a:t>o</a:t>
            </a:r>
            <a:endParaRPr lang="en-US" b="1"/>
          </a:p>
          <a:p>
            <a:pPr eaLnBrk="1" hangingPunct="1"/>
            <a:r>
              <a:rPr lang="en-US" b="1"/>
              <a:t>Weak-field ligands</a:t>
            </a:r>
            <a:r>
              <a:rPr lang="en-US"/>
              <a:t> have smaller interactions and give small </a:t>
            </a:r>
            <a:r>
              <a:rPr lang="el-GR">
                <a:cs typeface="Arial" charset="0"/>
              </a:rPr>
              <a:t>Δ</a:t>
            </a:r>
            <a:r>
              <a:rPr lang="en-US" baseline="-25000"/>
              <a:t>o</a:t>
            </a:r>
            <a:endParaRPr lang="en-US" b="1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PH"/>
              <a:t>d-splitting in other fields</a:t>
            </a:r>
          </a:p>
        </p:txBody>
      </p:sp>
      <p:pic>
        <p:nvPicPr>
          <p:cNvPr id="101379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295400"/>
            <a:ext cx="8305800" cy="5216525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</a:t>
            </a:r>
            <a:r>
              <a:rPr lang="en-US" baseline="-25000"/>
              <a:t>d</a:t>
            </a:r>
            <a:r>
              <a:rPr lang="en-US"/>
              <a:t> Character Table</a:t>
            </a:r>
          </a:p>
        </p:txBody>
      </p:sp>
      <p:graphicFrame>
        <p:nvGraphicFramePr>
          <p:cNvPr id="52333" name="Group 10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51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87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73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6S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linear functions,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rotations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quadratic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+z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(2z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(x, y, z)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(xy, xz, yz)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Tetrahedral d-splitting</a:t>
            </a:r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44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7526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Constitutional isomerism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Ionization isomerism – when </a:t>
            </a:r>
            <a:r>
              <a:rPr lang="en-US" dirty="0" err="1"/>
              <a:t>ligated</a:t>
            </a:r>
            <a:r>
              <a:rPr lang="en-US" dirty="0"/>
              <a:t> anion in a cationic complex exchanges with the counter ion e.g. [Co(NH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5</a:t>
            </a:r>
            <a:r>
              <a:rPr lang="en-US" dirty="0"/>
              <a:t>Br]SO</a:t>
            </a:r>
            <a:r>
              <a:rPr lang="en-US" baseline="-25000" dirty="0"/>
              <a:t>4</a:t>
            </a:r>
            <a:r>
              <a:rPr lang="en-US" dirty="0"/>
              <a:t> and [Co(NH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5</a:t>
            </a:r>
            <a:r>
              <a:rPr lang="en-US" dirty="0"/>
              <a:t>(SO</a:t>
            </a:r>
            <a:r>
              <a:rPr lang="en-US" baseline="-25000" dirty="0"/>
              <a:t>4</a:t>
            </a:r>
            <a:r>
              <a:rPr lang="en-US" dirty="0"/>
              <a:t>)]Br</a:t>
            </a:r>
          </a:p>
          <a:p>
            <a:r>
              <a:rPr lang="en-US" dirty="0"/>
              <a:t>Solvate isomerism – when a neutral </a:t>
            </a:r>
            <a:r>
              <a:rPr lang="en-US" dirty="0" err="1"/>
              <a:t>ligand</a:t>
            </a:r>
            <a:r>
              <a:rPr lang="en-US" dirty="0"/>
              <a:t> exchanges for an anionic </a:t>
            </a:r>
            <a:r>
              <a:rPr lang="en-US" dirty="0" err="1"/>
              <a:t>ligand</a:t>
            </a:r>
            <a:r>
              <a:rPr lang="en-US" dirty="0"/>
              <a:t> (solvent)</a:t>
            </a:r>
            <a:br>
              <a:rPr lang="en-US" dirty="0"/>
            </a:br>
            <a:r>
              <a:rPr lang="en-US" dirty="0"/>
              <a:t>[Cr(OH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6</a:t>
            </a:r>
            <a:r>
              <a:rPr lang="en-US" dirty="0"/>
              <a:t>]Cl</a:t>
            </a:r>
            <a:r>
              <a:rPr lang="en-US" baseline="-25000" dirty="0"/>
              <a:t>3</a:t>
            </a:r>
            <a:r>
              <a:rPr lang="en-US" dirty="0"/>
              <a:t>, [Cr(OH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5</a:t>
            </a:r>
            <a:r>
              <a:rPr lang="en-US" dirty="0"/>
              <a:t>Cl]Cl</a:t>
            </a:r>
            <a:r>
              <a:rPr lang="en-US" baseline="-25000" dirty="0"/>
              <a:t>2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PH"/>
              <a:t>D</a:t>
            </a:r>
            <a:r>
              <a:rPr lang="en-PH" baseline="-25000"/>
              <a:t>4h</a:t>
            </a:r>
            <a:r>
              <a:rPr lang="en-PH"/>
              <a:t> character table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PH"/>
          </a:p>
        </p:txBody>
      </p:sp>
      <p:sp>
        <p:nvSpPr>
          <p:cNvPr id="105476" name="Rectangle 360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PH" sz="3200"/>
          </a:p>
        </p:txBody>
      </p:sp>
      <p:graphicFrame>
        <p:nvGraphicFramePr>
          <p:cNvPr id="151545" name="Group 2041"/>
          <p:cNvGraphicFramePr>
            <a:graphicFrameLocks noGrp="1"/>
          </p:cNvGraphicFramePr>
          <p:nvPr/>
        </p:nvGraphicFramePr>
        <p:xfrm>
          <a:off x="0" y="1676400"/>
          <a:ext cx="9144000" cy="4308480"/>
        </p:xfrm>
        <a:graphic>
          <a:graphicData uri="http://schemas.openxmlformats.org/drawingml/2006/table">
            <a:tbl>
              <a:tblPr/>
              <a:tblGrid>
                <a:gridCol w="592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0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61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76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87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57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843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4h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(z)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2C'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2C''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 </a:t>
                      </a:r>
                      <a:r>
                        <a:rPr kumimoji="0" 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linear functions,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rotations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quadratic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functions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z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-y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R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(xz, yz)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18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(x, y)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5647" name="Rectangle 2034"/>
          <p:cNvSpPr>
            <a:spLocks noChangeArrowheads="1"/>
          </p:cNvSpPr>
          <p:nvPr/>
        </p:nvSpPr>
        <p:spPr bwMode="auto">
          <a:xfrm>
            <a:off x="-1397000" y="5262563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en-US"/>
            </a:br>
            <a:endParaRPr lang="en-US"/>
          </a:p>
        </p:txBody>
      </p:sp>
      <p:pic>
        <p:nvPicPr>
          <p:cNvPr id="105648" name="Picture 2038" descr="sig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95975" y="1930400"/>
            <a:ext cx="1238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649" name="Picture 2039" descr="sig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5825" y="1943100"/>
            <a:ext cx="1238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650" name="Picture 2040" descr="sig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1775" y="1936750"/>
            <a:ext cx="1238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Square planar d-splitting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650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752600"/>
            <a:ext cx="58674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Orbital Splitting and Electron Spin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/>
              <a:t>spectrochemical series: </a:t>
            </a:r>
            <a:br>
              <a:rPr lang="en-US" sz="2800" b="1"/>
            </a:br>
            <a:r>
              <a:rPr lang="en-US" sz="2800"/>
              <a:t>CO, CN</a:t>
            </a:r>
            <a:r>
              <a:rPr lang="en-US" sz="2800" baseline="30000"/>
              <a:t>–</a:t>
            </a:r>
            <a:r>
              <a:rPr lang="en-US" sz="2800"/>
              <a:t> &gt; phen &gt; NO</a:t>
            </a:r>
            <a:r>
              <a:rPr lang="en-US" sz="2800" baseline="-25000"/>
              <a:t>2</a:t>
            </a:r>
            <a:r>
              <a:rPr lang="en-US" sz="2800" baseline="30000"/>
              <a:t>–</a:t>
            </a:r>
            <a:r>
              <a:rPr lang="en-US" sz="2800"/>
              <a:t>, en &gt; NH</a:t>
            </a:r>
            <a:r>
              <a:rPr lang="en-US" sz="2800" baseline="-25000"/>
              <a:t>3</a:t>
            </a:r>
            <a:r>
              <a:rPr lang="en-US" sz="2800"/>
              <a:t> &gt; NCS</a:t>
            </a:r>
            <a:r>
              <a:rPr lang="en-US" sz="2800" baseline="30000"/>
              <a:t>–</a:t>
            </a:r>
            <a:r>
              <a:rPr lang="en-US" sz="2800"/>
              <a:t> &gt; H</a:t>
            </a:r>
            <a:r>
              <a:rPr lang="en-US" sz="2800" baseline="-25000"/>
              <a:t>2</a:t>
            </a:r>
            <a:r>
              <a:rPr lang="en-US" sz="2800"/>
              <a:t>O &gt; F</a:t>
            </a:r>
            <a:r>
              <a:rPr lang="en-US" sz="2800" baseline="30000"/>
              <a:t>–</a:t>
            </a:r>
            <a:r>
              <a:rPr lang="en-US" sz="2800"/>
              <a:t> &gt; RCO</a:t>
            </a:r>
            <a:r>
              <a:rPr lang="en-US" sz="2800" baseline="-25000"/>
              <a:t>2</a:t>
            </a:r>
            <a:r>
              <a:rPr lang="en-US" sz="2800" baseline="30000"/>
              <a:t>–</a:t>
            </a:r>
            <a:r>
              <a:rPr lang="en-US" sz="2800"/>
              <a:t> &gt; OH</a:t>
            </a:r>
            <a:r>
              <a:rPr lang="en-US" sz="2800" baseline="30000"/>
              <a:t>–</a:t>
            </a:r>
            <a:r>
              <a:rPr lang="en-US" sz="2800"/>
              <a:t> &gt; Cl</a:t>
            </a:r>
            <a:r>
              <a:rPr lang="en-US" sz="2800" baseline="30000"/>
              <a:t>–</a:t>
            </a:r>
            <a:r>
              <a:rPr lang="en-US" sz="2800"/>
              <a:t> &gt; Br</a:t>
            </a:r>
            <a:r>
              <a:rPr lang="en-US" sz="2800" baseline="30000"/>
              <a:t>–</a:t>
            </a:r>
            <a:r>
              <a:rPr lang="en-US" sz="2800"/>
              <a:t> &gt; I</a:t>
            </a:r>
            <a:r>
              <a:rPr lang="en-US" sz="2800" baseline="30000"/>
              <a:t>–</a:t>
            </a:r>
            <a:r>
              <a:rPr lang="en-US" sz="2800"/>
              <a:t> </a:t>
            </a:r>
            <a:endParaRPr lang="en-US" sz="2800" i="1"/>
          </a:p>
          <a:p>
            <a:pPr eaLnBrk="1" hangingPunct="1">
              <a:lnSpc>
                <a:spcPct val="90000"/>
              </a:lnSpc>
            </a:pPr>
            <a:r>
              <a:rPr lang="en-US" sz="2800" i="1"/>
              <a:t>d</a:t>
            </a:r>
            <a:r>
              <a:rPr lang="en-US" sz="2800" baseline="30000"/>
              <a:t>4</a:t>
            </a:r>
            <a:r>
              <a:rPr lang="en-US" sz="2800"/>
              <a:t> to </a:t>
            </a:r>
            <a:r>
              <a:rPr lang="en-US" sz="2800" i="1"/>
              <a:t>d</a:t>
            </a:r>
            <a:r>
              <a:rPr lang="en-US" sz="2800" baseline="30000"/>
              <a:t>7</a:t>
            </a:r>
            <a:r>
              <a:rPr lang="en-US" sz="2800"/>
              <a:t> ions exhibit </a:t>
            </a:r>
            <a:r>
              <a:rPr lang="en-US" sz="2800" b="1"/>
              <a:t>high</a:t>
            </a:r>
            <a:r>
              <a:rPr lang="en-US" sz="2800"/>
              <a:t> </a:t>
            </a:r>
            <a:r>
              <a:rPr lang="en-US" sz="2800" b="1"/>
              <a:t>spin </a:t>
            </a:r>
            <a:r>
              <a:rPr lang="en-US" sz="2800"/>
              <a:t> or </a:t>
            </a:r>
            <a:r>
              <a:rPr lang="en-US" sz="2800" b="1"/>
              <a:t>low-spin</a:t>
            </a:r>
            <a:r>
              <a:rPr lang="en-US" sz="2800"/>
              <a:t> states depending on the ligand</a:t>
            </a:r>
            <a:br>
              <a:rPr lang="en-US" sz="2800"/>
            </a:br>
            <a:br>
              <a:rPr lang="en-US" sz="2800"/>
            </a:br>
            <a:r>
              <a:rPr lang="en-US" sz="2800"/>
              <a:t>	Strong ligand field = large </a:t>
            </a:r>
            <a:r>
              <a:rPr lang="el-GR" sz="2800">
                <a:cs typeface="Arial" charset="0"/>
              </a:rPr>
              <a:t>Δ</a:t>
            </a:r>
            <a:r>
              <a:rPr lang="en-US" sz="2800" baseline="-25000"/>
              <a:t>o</a:t>
            </a:r>
            <a:r>
              <a:rPr lang="en-US" sz="2800"/>
              <a:t> = low spin</a:t>
            </a:r>
            <a:br>
              <a:rPr lang="en-US" sz="2800"/>
            </a:br>
            <a:r>
              <a:rPr lang="en-US" sz="2800"/>
              <a:t>	Weak ligand field = small </a:t>
            </a:r>
            <a:r>
              <a:rPr lang="el-GR" sz="2800">
                <a:cs typeface="Arial" charset="0"/>
              </a:rPr>
              <a:t>Δ</a:t>
            </a:r>
            <a:r>
              <a:rPr lang="en-US" sz="2800" baseline="-25000"/>
              <a:t>o</a:t>
            </a:r>
            <a:r>
              <a:rPr lang="en-US" sz="2800"/>
              <a:t> = high spin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together with pairing energy, </a:t>
            </a:r>
            <a:r>
              <a:rPr lang="el-GR" sz="2800">
                <a:cs typeface="Arial" charset="0"/>
              </a:rPr>
              <a:t>π</a:t>
            </a:r>
            <a:r>
              <a:rPr lang="en-US" sz="2800" baseline="-25000"/>
              <a:t>e</a:t>
            </a:r>
            <a:r>
              <a:rPr lang="en-US" sz="2800"/>
              <a:t> ( &gt;0)and exchange energy, </a:t>
            </a:r>
            <a:r>
              <a:rPr lang="el-GR" sz="2800">
                <a:cs typeface="Arial" charset="0"/>
              </a:rPr>
              <a:t>π</a:t>
            </a:r>
            <a:r>
              <a:rPr lang="en-US" sz="2800" baseline="-25000"/>
              <a:t>e</a:t>
            </a:r>
            <a:r>
              <a:rPr lang="en-US" sz="2800"/>
              <a:t> ( &lt;0) the configuration with the total lower energy will be the ground state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Ligand Field Theory</a:t>
            </a:r>
          </a:p>
        </p:txBody>
      </p:sp>
      <p:sp>
        <p:nvSpPr>
          <p:cNvPr id="1085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Combined crystal field  and molecular orbital theory</a:t>
            </a:r>
          </a:p>
          <a:p>
            <a:r>
              <a:rPr lang="en-US"/>
              <a:t>MOs result from combination of central metal atom accepting a pair of electrons from donor ligands which form a reducible representation in the symmetry point group of the complex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Octahedral MOs</a:t>
            </a:r>
          </a:p>
        </p:txBody>
      </p:sp>
      <p:pic>
        <p:nvPicPr>
          <p:cNvPr id="109571" name="Content Placeholder 4" descr="Oh MOs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1600200"/>
            <a:ext cx="5638800" cy="4524375"/>
          </a:xfr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Octahedral MOs and CFT</a:t>
            </a:r>
          </a:p>
        </p:txBody>
      </p:sp>
      <p:pic>
        <p:nvPicPr>
          <p:cNvPr id="110595" name="Content Placeholder 3" descr="Oh MOs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2209800"/>
            <a:ext cx="4230688" cy="4191000"/>
          </a:xfrm>
        </p:spPr>
      </p:pic>
      <p:pic>
        <p:nvPicPr>
          <p:cNvPr id="1105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752600"/>
            <a:ext cx="4003675" cy="329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Jahn-Teller Effect</a:t>
            </a:r>
            <a:endParaRPr lang="en-PH" b="1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All molecules that have a degenerate set of molecular orbitals will undergo a geometric distortion that lifts this degeneracy.</a:t>
            </a:r>
          </a:p>
          <a:p>
            <a:pPr lvl="1"/>
            <a:r>
              <a:rPr lang="en-US"/>
              <a:t>There cannot be unequal occupation of orbitals with identical energies</a:t>
            </a:r>
          </a:p>
          <a:p>
            <a:pPr lvl="1"/>
            <a:r>
              <a:rPr lang="en-US"/>
              <a:t>To avoid such unequal occupation, the molecule distorts so that these orbitals are no longer degenerate.</a:t>
            </a:r>
            <a:endParaRPr lang="en-PH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6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octahedral complexes, this is easily achieved by compression (rare) or elongation (common) along one axis of the octahedron</a:t>
            </a:r>
          </a:p>
          <a:p>
            <a:r>
              <a:rPr lang="en-US"/>
              <a:t>Jahn-Teller distortion is deduced from UV-VIS spectra (higher number of bands than would be expected for the undistorted case)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d</a:t>
            </a:r>
            <a:r>
              <a:rPr lang="en-US" baseline="30000"/>
              <a:t>9</a:t>
            </a:r>
            <a:r>
              <a:rPr lang="en-US"/>
              <a:t> configuration is t</a:t>
            </a:r>
            <a:r>
              <a:rPr lang="en-US" baseline="-25000"/>
              <a:t>2g</a:t>
            </a:r>
            <a:r>
              <a:rPr lang="en-US" baseline="30000"/>
              <a:t>6</a:t>
            </a:r>
            <a:r>
              <a:rPr lang="en-US"/>
              <a:t>e</a:t>
            </a:r>
            <a:r>
              <a:rPr lang="en-US" baseline="-25000"/>
              <a:t>g</a:t>
            </a:r>
            <a:r>
              <a:rPr lang="en-US" baseline="30000"/>
              <a:t>3</a:t>
            </a:r>
            <a:endParaRPr lang="en-PH" baseline="300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Jahn-Teller requires that the shape of the complex change slightly resulting in a change of energies of the orbitals</a:t>
            </a:r>
            <a:endParaRPr lang="en-PH"/>
          </a:p>
          <a:p>
            <a:endParaRPr lang="en-PH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743200" y="2286000"/>
            <a:ext cx="1981200" cy="1981200"/>
            <a:chOff x="2877" y="4986"/>
            <a:chExt cx="1582" cy="1628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877" y="6124"/>
              <a:ext cx="360" cy="490"/>
              <a:chOff x="2877" y="6124"/>
              <a:chExt cx="360" cy="490"/>
            </a:xfrm>
          </p:grpSpPr>
          <p:sp>
            <p:nvSpPr>
              <p:cNvPr id="137236" name="Line 6"/>
              <p:cNvSpPr>
                <a:spLocks noChangeShapeType="1"/>
              </p:cNvSpPr>
              <p:nvPr/>
            </p:nvSpPr>
            <p:spPr bwMode="auto">
              <a:xfrm>
                <a:off x="2877" y="661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7" name="Line 7"/>
              <p:cNvSpPr>
                <a:spLocks noChangeShapeType="1"/>
              </p:cNvSpPr>
              <p:nvPr/>
            </p:nvSpPr>
            <p:spPr bwMode="auto">
              <a:xfrm flipV="1">
                <a:off x="296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8" name="Line 8"/>
              <p:cNvSpPr>
                <a:spLocks noChangeShapeType="1"/>
              </p:cNvSpPr>
              <p:nvPr/>
            </p:nvSpPr>
            <p:spPr bwMode="auto">
              <a:xfrm>
                <a:off x="314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497" y="6124"/>
              <a:ext cx="360" cy="490"/>
              <a:chOff x="2877" y="6124"/>
              <a:chExt cx="360" cy="490"/>
            </a:xfrm>
          </p:grpSpPr>
          <p:sp>
            <p:nvSpPr>
              <p:cNvPr id="137233" name="Line 10"/>
              <p:cNvSpPr>
                <a:spLocks noChangeShapeType="1"/>
              </p:cNvSpPr>
              <p:nvPr/>
            </p:nvSpPr>
            <p:spPr bwMode="auto">
              <a:xfrm>
                <a:off x="2877" y="661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4" name="Line 11"/>
              <p:cNvSpPr>
                <a:spLocks noChangeShapeType="1"/>
              </p:cNvSpPr>
              <p:nvPr/>
            </p:nvSpPr>
            <p:spPr bwMode="auto">
              <a:xfrm flipV="1">
                <a:off x="296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5" name="Line 12"/>
              <p:cNvSpPr>
                <a:spLocks noChangeShapeType="1"/>
              </p:cNvSpPr>
              <p:nvPr/>
            </p:nvSpPr>
            <p:spPr bwMode="auto">
              <a:xfrm>
                <a:off x="314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4099" y="6124"/>
              <a:ext cx="360" cy="490"/>
              <a:chOff x="2877" y="6124"/>
              <a:chExt cx="360" cy="490"/>
            </a:xfrm>
          </p:grpSpPr>
          <p:sp>
            <p:nvSpPr>
              <p:cNvPr id="137230" name="Line 14"/>
              <p:cNvSpPr>
                <a:spLocks noChangeShapeType="1"/>
              </p:cNvSpPr>
              <p:nvPr/>
            </p:nvSpPr>
            <p:spPr bwMode="auto">
              <a:xfrm>
                <a:off x="2877" y="661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1" name="Line 15"/>
              <p:cNvSpPr>
                <a:spLocks noChangeShapeType="1"/>
              </p:cNvSpPr>
              <p:nvPr/>
            </p:nvSpPr>
            <p:spPr bwMode="auto">
              <a:xfrm flipV="1">
                <a:off x="296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2" name="Line 16"/>
              <p:cNvSpPr>
                <a:spLocks noChangeShapeType="1"/>
              </p:cNvSpPr>
              <p:nvPr/>
            </p:nvSpPr>
            <p:spPr bwMode="auto">
              <a:xfrm>
                <a:off x="314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3178" y="4986"/>
              <a:ext cx="360" cy="490"/>
              <a:chOff x="2877" y="6124"/>
              <a:chExt cx="360" cy="490"/>
            </a:xfrm>
          </p:grpSpPr>
          <p:sp>
            <p:nvSpPr>
              <p:cNvPr id="137227" name="Line 18"/>
              <p:cNvSpPr>
                <a:spLocks noChangeShapeType="1"/>
              </p:cNvSpPr>
              <p:nvPr/>
            </p:nvSpPr>
            <p:spPr bwMode="auto">
              <a:xfrm>
                <a:off x="2877" y="661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8" name="Line 19"/>
              <p:cNvSpPr>
                <a:spLocks noChangeShapeType="1"/>
              </p:cNvSpPr>
              <p:nvPr/>
            </p:nvSpPr>
            <p:spPr bwMode="auto">
              <a:xfrm flipV="1">
                <a:off x="296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9" name="Line 20"/>
              <p:cNvSpPr>
                <a:spLocks noChangeShapeType="1"/>
              </p:cNvSpPr>
              <p:nvPr/>
            </p:nvSpPr>
            <p:spPr bwMode="auto">
              <a:xfrm>
                <a:off x="3141" y="612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7225" name="Line 21"/>
            <p:cNvSpPr>
              <a:spLocks noChangeShapeType="1"/>
            </p:cNvSpPr>
            <p:nvPr/>
          </p:nvSpPr>
          <p:spPr bwMode="auto">
            <a:xfrm>
              <a:off x="3747" y="5476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26" name="Line 22"/>
            <p:cNvSpPr>
              <a:spLocks noChangeShapeType="1"/>
            </p:cNvSpPr>
            <p:nvPr/>
          </p:nvSpPr>
          <p:spPr bwMode="auto">
            <a:xfrm flipV="1">
              <a:off x="3831" y="4986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Square Planar</a:t>
            </a:r>
          </a:p>
        </p:txBody>
      </p:sp>
      <p:sp>
        <p:nvSpPr>
          <p:cNvPr id="139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Square planar transition metal complexes have one orbital that is very high in energy (x</a:t>
            </a:r>
            <a:r>
              <a:rPr lang="en-US" baseline="30000"/>
              <a:t>2</a:t>
            </a:r>
            <a:r>
              <a:rPr lang="en-US"/>
              <a:t>-y</a:t>
            </a:r>
            <a:r>
              <a:rPr lang="en-US" baseline="30000"/>
              <a:t>2</a:t>
            </a:r>
            <a:r>
              <a:rPr lang="en-US"/>
              <a:t>) and four orbitals that are low in energy (z</a:t>
            </a:r>
            <a:r>
              <a:rPr lang="en-US" baseline="30000"/>
              <a:t>2</a:t>
            </a:r>
            <a:r>
              <a:rPr lang="en-US"/>
              <a:t>, xy, xz, yz). </a:t>
            </a:r>
          </a:p>
          <a:p>
            <a:r>
              <a:rPr lang="en-US"/>
              <a:t>This favors the electron configuration d</a:t>
            </a:r>
            <a:r>
              <a:rPr lang="en-US" baseline="30000"/>
              <a:t>8</a:t>
            </a:r>
            <a:r>
              <a:rPr lang="en-US"/>
              <a:t> because all low energy orbitals are filled and the high energy orbital x</a:t>
            </a:r>
            <a:r>
              <a:rPr lang="en-US" baseline="30000"/>
              <a:t>2</a:t>
            </a:r>
            <a:r>
              <a:rPr lang="en-US"/>
              <a:t>-y</a:t>
            </a:r>
            <a:r>
              <a:rPr lang="en-US" baseline="30000"/>
              <a:t>2 </a:t>
            </a:r>
            <a:r>
              <a:rPr lang="en-US"/>
              <a:t>remains empty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Constitutional Isomerism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Ligand</a:t>
            </a:r>
            <a:r>
              <a:rPr lang="en-US" dirty="0"/>
              <a:t> isomerism – due to isomerism in the </a:t>
            </a:r>
            <a:r>
              <a:rPr lang="en-US" dirty="0" err="1"/>
              <a:t>ligand</a:t>
            </a:r>
            <a:r>
              <a:rPr lang="en-US" dirty="0"/>
              <a:t> itself e.g. 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dirty="0" err="1"/>
              <a:t>propyl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isopropyl substituent groups</a:t>
            </a:r>
          </a:p>
          <a:p>
            <a:r>
              <a:rPr lang="en-US" dirty="0"/>
              <a:t>Polymerization isomerism – complexes in with [</a:t>
            </a:r>
            <a:r>
              <a:rPr lang="en-US" dirty="0" err="1"/>
              <a:t>ML</a:t>
            </a:r>
            <a:r>
              <a:rPr lang="en-US" baseline="-25000" dirty="0" err="1"/>
              <a:t>m</a:t>
            </a:r>
            <a:r>
              <a:rPr lang="en-US" dirty="0"/>
              <a:t>]</a:t>
            </a:r>
            <a:r>
              <a:rPr lang="en-US" baseline="-25000" dirty="0"/>
              <a:t>n</a:t>
            </a:r>
            <a:r>
              <a:rPr lang="en-US" dirty="0"/>
              <a:t> where n varies e.g. [Re</a:t>
            </a:r>
            <a:r>
              <a:rPr lang="en-US" baseline="-25000" dirty="0"/>
              <a:t>2</a:t>
            </a:r>
            <a:r>
              <a:rPr lang="en-US" dirty="0"/>
              <a:t>Cl</a:t>
            </a:r>
            <a:r>
              <a:rPr lang="en-US" baseline="-25000" dirty="0"/>
              <a:t>8</a:t>
            </a:r>
            <a:r>
              <a:rPr lang="en-US" dirty="0"/>
              <a:t>]</a:t>
            </a:r>
            <a:r>
              <a:rPr lang="en-US" baseline="30000" dirty="0"/>
              <a:t>2-</a:t>
            </a:r>
            <a:r>
              <a:rPr lang="en-US" dirty="0"/>
              <a:t> and [Re</a:t>
            </a:r>
            <a:r>
              <a:rPr lang="en-US" baseline="-25000" dirty="0"/>
              <a:t>3</a:t>
            </a:r>
            <a:r>
              <a:rPr lang="en-US" dirty="0"/>
              <a:t>Cl</a:t>
            </a:r>
            <a:r>
              <a:rPr lang="en-US" baseline="-25000" dirty="0"/>
              <a:t>12</a:t>
            </a:r>
            <a:r>
              <a:rPr lang="en-US" dirty="0"/>
              <a:t>]</a:t>
            </a:r>
            <a:r>
              <a:rPr lang="en-US" baseline="30000" dirty="0"/>
              <a:t>3- </a:t>
            </a:r>
            <a:r>
              <a:rPr lang="en-US" dirty="0"/>
              <a:t>are [</a:t>
            </a:r>
            <a:r>
              <a:rPr lang="en-US"/>
              <a:t>ReCl</a:t>
            </a:r>
            <a:r>
              <a:rPr lang="en-US" baseline="-25000"/>
              <a:t>4</a:t>
            </a:r>
            <a:r>
              <a:rPr lang="en-US"/>
              <a:t>]</a:t>
            </a:r>
            <a:r>
              <a:rPr lang="en-US" baseline="-25000"/>
              <a:t>n</a:t>
            </a:r>
            <a:r>
              <a:rPr lang="en-US" baseline="30000"/>
              <a:t>- </a:t>
            </a:r>
            <a:r>
              <a:rPr lang="en-US"/>
              <a:t>where n = 2 or 3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1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effect is strong only if the e</a:t>
            </a:r>
            <a:r>
              <a:rPr lang="en-US" baseline="-25000"/>
              <a:t>g</a:t>
            </a:r>
            <a:r>
              <a:rPr lang="en-US"/>
              <a:t>-level becomes populated. </a:t>
            </a:r>
          </a:p>
          <a:p>
            <a:r>
              <a:rPr lang="en-US"/>
              <a:t>e</a:t>
            </a:r>
            <a:r>
              <a:rPr lang="en-US" baseline="-25000"/>
              <a:t>g</a:t>
            </a:r>
            <a:r>
              <a:rPr lang="en-US"/>
              <a:t>-levels split much stronger than the essentially nonbonding t</a:t>
            </a:r>
            <a:r>
              <a:rPr lang="en-US" baseline="-25000"/>
              <a:t>2g </a:t>
            </a:r>
            <a:r>
              <a:rPr lang="en-US"/>
              <a:t>levels. </a:t>
            </a:r>
          </a:p>
          <a:p>
            <a:r>
              <a:rPr lang="en-US"/>
              <a:t>Strong Jahn Teller distortion occurs for configurations with 1 or 3 electrons in the e</a:t>
            </a:r>
            <a:r>
              <a:rPr lang="en-US" baseline="-25000"/>
              <a:t>g</a:t>
            </a:r>
            <a:r>
              <a:rPr lang="en-US"/>
              <a:t>-level. This the case for d</a:t>
            </a:r>
            <a:r>
              <a:rPr lang="en-US" baseline="30000"/>
              <a:t>4</a:t>
            </a:r>
            <a:r>
              <a:rPr lang="en-US"/>
              <a:t> high spin, d</a:t>
            </a:r>
            <a:r>
              <a:rPr lang="en-US" baseline="30000"/>
              <a:t>7</a:t>
            </a:r>
            <a:r>
              <a:rPr lang="en-US"/>
              <a:t> low spin and d</a:t>
            </a:r>
            <a:r>
              <a:rPr lang="en-US" baseline="30000"/>
              <a:t>9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4"/>
          <p:cNvSpPr>
            <a:spLocks noChangeArrowheads="1"/>
          </p:cNvSpPr>
          <p:nvPr/>
        </p:nvSpPr>
        <p:spPr bwMode="auto">
          <a:xfrm>
            <a:off x="1795463" y="211138"/>
            <a:ext cx="3625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cs typeface="Times New Roman" pitchFamily="18" charset="0"/>
              </a:rPr>
              <a:t>Expected Jahn-Teller effects</a:t>
            </a:r>
            <a:endParaRPr lang="en-US" sz="1200" b="1"/>
          </a:p>
          <a:p>
            <a:pPr eaLnBrk="0" hangingPunct="0"/>
            <a:endParaRPr lang="en-US" sz="2400" b="1"/>
          </a:p>
        </p:txBody>
      </p:sp>
      <p:graphicFrame>
        <p:nvGraphicFramePr>
          <p:cNvPr id="157785" name="Group 89"/>
          <p:cNvGraphicFramePr>
            <a:graphicFrameLocks noGrp="1"/>
          </p:cNvGraphicFramePr>
          <p:nvPr/>
        </p:nvGraphicFramePr>
        <p:xfrm>
          <a:off x="1795463" y="896938"/>
          <a:ext cx="5413375" cy="4854575"/>
        </p:xfrm>
        <a:graphic>
          <a:graphicData uri="http://schemas.openxmlformats.org/drawingml/2006/table">
            <a:tbl>
              <a:tblPr/>
              <a:tblGrid>
                <a:gridCol w="180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4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Number of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electrons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High-spin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Jahn-Teller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Low-spin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Jahn-Teller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W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W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695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6463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695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6463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6463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695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7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695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6463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9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9695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6463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	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P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42376" name="Rectangle 90"/>
          <p:cNvSpPr>
            <a:spLocks noChangeArrowheads="1"/>
          </p:cNvSpPr>
          <p:nvPr/>
        </p:nvSpPr>
        <p:spPr bwMode="auto">
          <a:xfrm>
            <a:off x="1795463" y="5748338"/>
            <a:ext cx="55530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cs typeface="Times New Roman" pitchFamily="18" charset="0"/>
              </a:rPr>
              <a:t>W = weak Jahn Teller effect (t</a:t>
            </a:r>
            <a:r>
              <a:rPr lang="en-US" sz="1600" baseline="-30000">
                <a:cs typeface="Times New Roman" pitchFamily="18" charset="0"/>
              </a:rPr>
              <a:t>2g</a:t>
            </a:r>
            <a:r>
              <a:rPr lang="en-US" sz="1600">
                <a:cs typeface="Times New Roman" pitchFamily="18" charset="0"/>
              </a:rPr>
              <a:t> orbitals unevenly occupied)</a:t>
            </a:r>
            <a:endParaRPr lang="en-US" sz="900"/>
          </a:p>
          <a:p>
            <a:pPr eaLnBrk="0" hangingPunct="0"/>
            <a:r>
              <a:rPr lang="en-US" sz="1600">
                <a:cs typeface="Times New Roman" pitchFamily="18" charset="0"/>
              </a:rPr>
              <a:t>S = strong effect (e</a:t>
            </a:r>
            <a:r>
              <a:rPr lang="en-US" sz="1600" baseline="-30000">
                <a:cs typeface="Times New Roman" pitchFamily="18" charset="0"/>
              </a:rPr>
              <a:t>g</a:t>
            </a:r>
            <a:r>
              <a:rPr lang="en-US" sz="1600">
                <a:cs typeface="Times New Roman" pitchFamily="18" charset="0"/>
              </a:rPr>
              <a:t> orbitals unevenly occupied)</a:t>
            </a:r>
            <a:endParaRPr lang="en-US" sz="900"/>
          </a:p>
          <a:p>
            <a:pPr eaLnBrk="0" hangingPunct="0"/>
            <a:r>
              <a:rPr lang="en-US" sz="1600">
                <a:cs typeface="Times New Roman" pitchFamily="18" charset="0"/>
              </a:rPr>
              <a:t>No entry = no Jahn-Teller effect expected</a:t>
            </a: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weak Jahn Teller distortion may result from a splitting of the t</a:t>
            </a:r>
            <a:r>
              <a:rPr lang="en-US" baseline="-25000"/>
              <a:t>2g</a:t>
            </a:r>
            <a:r>
              <a:rPr lang="en-US"/>
              <a:t> level.</a:t>
            </a:r>
          </a:p>
          <a:p>
            <a:r>
              <a:rPr lang="en-US"/>
              <a:t>These distortions are usually so small that they cannot be observed structurally. </a:t>
            </a:r>
          </a:p>
          <a:p>
            <a:r>
              <a:rPr lang="en-US"/>
              <a:t>Predicted to occur for d</a:t>
            </a:r>
            <a:r>
              <a:rPr lang="en-US" baseline="30000"/>
              <a:t>1</a:t>
            </a:r>
            <a:r>
              <a:rPr lang="en-US"/>
              <a:t>, d</a:t>
            </a:r>
            <a:r>
              <a:rPr lang="en-US" baseline="30000"/>
              <a:t>2</a:t>
            </a:r>
            <a:r>
              <a:rPr lang="en-US"/>
              <a:t>, d</a:t>
            </a:r>
            <a:r>
              <a:rPr lang="en-US" baseline="30000"/>
              <a:t>4</a:t>
            </a:r>
            <a:r>
              <a:rPr lang="en-US"/>
              <a:t>, d</a:t>
            </a:r>
            <a:r>
              <a:rPr lang="en-US" baseline="30000"/>
              <a:t>5</a:t>
            </a:r>
            <a:r>
              <a:rPr lang="en-US"/>
              <a:t> low spin, d</a:t>
            </a:r>
            <a:r>
              <a:rPr lang="en-US" baseline="30000"/>
              <a:t>6</a:t>
            </a:r>
            <a:r>
              <a:rPr lang="en-US"/>
              <a:t> and d</a:t>
            </a:r>
            <a:r>
              <a:rPr lang="en-US" baseline="30000"/>
              <a:t>7</a:t>
            </a:r>
            <a:r>
              <a:rPr lang="en-US"/>
              <a:t> high spin.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Spectroscopy</a:t>
            </a:r>
          </a:p>
        </p:txBody>
      </p:sp>
      <p:sp>
        <p:nvSpPr>
          <p:cNvPr id="144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One would assume that for octahedral or tetrahedral complexes the d-d transition corresponds exactly to </a:t>
            </a:r>
            <a:r>
              <a:rPr lang="el-GR"/>
              <a:t>Δ</a:t>
            </a:r>
            <a:r>
              <a:rPr lang="en-US" baseline="-25000"/>
              <a:t>o</a:t>
            </a:r>
            <a:r>
              <a:rPr lang="en-US"/>
              <a:t> or </a:t>
            </a:r>
            <a:r>
              <a:rPr lang="el-GR"/>
              <a:t>Δ</a:t>
            </a:r>
            <a:r>
              <a:rPr lang="en-US" baseline="-25000"/>
              <a:t>t</a:t>
            </a:r>
          </a:p>
          <a:p>
            <a:r>
              <a:rPr lang="en-US"/>
              <a:t>This is not the case. To predict the correct number of possible transitions, all possible Optical Terms have to be identified.</a:t>
            </a:r>
          </a:p>
          <a:p>
            <a:r>
              <a:rPr lang="en-US"/>
              <a:t>For the octahedrally coordinated complexes the following optical terms are observed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</a:t>
            </a:r>
            <a:r>
              <a:rPr lang="en-US" baseline="-25000"/>
              <a:t>h </a:t>
            </a:r>
            <a:r>
              <a:rPr lang="en-US"/>
              <a:t>Transitions</a:t>
            </a:r>
            <a:endParaRPr lang="en-US" baseline="-25000"/>
          </a:p>
        </p:txBody>
      </p:sp>
      <p:sp>
        <p:nvSpPr>
          <p:cNvPr id="145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5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38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pic>
        <p:nvPicPr>
          <p:cNvPr id="147459" name="Picture 4" descr="H2O spectr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grayscl/>
            <a:biLevel thresh="50000"/>
          </a:blip>
          <a:srcRect t="34865" r="1912"/>
          <a:stretch>
            <a:fillRect/>
          </a:stretch>
        </p:blipFill>
        <p:spPr>
          <a:xfrm>
            <a:off x="1135063" y="368300"/>
            <a:ext cx="6875462" cy="5913438"/>
          </a:xfr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Carbon: 1</a:t>
            </a:r>
            <a:r>
              <a:rPr lang="en-US" b="1" i="1"/>
              <a:t>s</a:t>
            </a:r>
            <a:r>
              <a:rPr lang="en-US" b="1" baseline="30000"/>
              <a:t>2</a:t>
            </a:r>
            <a:r>
              <a:rPr lang="en-US" b="1"/>
              <a:t>2</a:t>
            </a:r>
            <a:r>
              <a:rPr lang="en-US" b="1" i="1"/>
              <a:t>s</a:t>
            </a:r>
            <a:r>
              <a:rPr lang="en-US" b="1" baseline="30000"/>
              <a:t>2</a:t>
            </a:r>
            <a:r>
              <a:rPr lang="en-US" b="1"/>
              <a:t>2</a:t>
            </a:r>
            <a:r>
              <a:rPr lang="en-US" b="1" i="1"/>
              <a:t>p</a:t>
            </a:r>
            <a:r>
              <a:rPr lang="en-US" b="1" i="1" baseline="30000"/>
              <a:t>2</a:t>
            </a:r>
            <a:endParaRPr lang="en-PH" b="1" i="1" baseline="3000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/>
              <a:t>p</a:t>
            </a:r>
            <a:r>
              <a:rPr lang="en-US"/>
              <a:t> electrons are expected to have the same energy</a:t>
            </a:r>
          </a:p>
          <a:p>
            <a:pPr>
              <a:lnSpc>
                <a:spcPct val="90000"/>
              </a:lnSpc>
            </a:pPr>
            <a:r>
              <a:rPr lang="en-US"/>
              <a:t>however there are three major energy levels for the </a:t>
            </a:r>
            <a:r>
              <a:rPr lang="en-US" i="1"/>
              <a:t>p</a:t>
            </a:r>
            <a:r>
              <a:rPr lang="en-US" baseline="30000"/>
              <a:t>2</a:t>
            </a:r>
            <a:r>
              <a:rPr lang="en-US"/>
              <a:t> electrons </a:t>
            </a:r>
          </a:p>
          <a:p>
            <a:pPr>
              <a:lnSpc>
                <a:spcPct val="90000"/>
              </a:lnSpc>
            </a:pPr>
            <a:r>
              <a:rPr lang="en-US"/>
              <a:t>the lowest major energy level is split into three slightly different states</a:t>
            </a:r>
          </a:p>
          <a:p>
            <a:pPr>
              <a:lnSpc>
                <a:spcPct val="90000"/>
              </a:lnSpc>
            </a:pPr>
            <a:r>
              <a:rPr lang="en-US"/>
              <a:t>five different energy levels</a:t>
            </a:r>
          </a:p>
          <a:p>
            <a:pPr>
              <a:lnSpc>
                <a:spcPct val="90000"/>
              </a:lnSpc>
            </a:pPr>
            <a:r>
              <a:rPr lang="en-US"/>
              <a:t>combination of the </a:t>
            </a:r>
            <a:r>
              <a:rPr lang="en-US" i="1"/>
              <a:t>m</a:t>
            </a:r>
            <a:r>
              <a:rPr lang="en-US" i="1" baseline="-25000"/>
              <a:t>l</a:t>
            </a:r>
            <a:r>
              <a:rPr lang="en-US" i="1"/>
              <a:t> </a:t>
            </a:r>
            <a:r>
              <a:rPr lang="en-US"/>
              <a:t>and</a:t>
            </a:r>
            <a:r>
              <a:rPr lang="en-US" i="1"/>
              <a:t> m</a:t>
            </a:r>
            <a:r>
              <a:rPr lang="en-US" i="1" baseline="-25000"/>
              <a:t>s</a:t>
            </a:r>
            <a:r>
              <a:rPr lang="en-US" i="1"/>
              <a:t> </a:t>
            </a:r>
            <a:r>
              <a:rPr lang="en-US"/>
              <a:t>values of the electrons</a:t>
            </a:r>
            <a:endParaRPr lang="en-PH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/>
              <a:t>Russell-Saunders or LS coupling</a:t>
            </a:r>
            <a:endParaRPr lang="en-PH" sz="4000" b="1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Combination of the orbital angular momenta (</a:t>
            </a:r>
            <a:r>
              <a:rPr lang="en-US" sz="2800" i="1"/>
              <a:t>m</a:t>
            </a:r>
            <a:r>
              <a:rPr lang="en-US" sz="2800" i="1" baseline="-25000"/>
              <a:t>l</a:t>
            </a:r>
            <a:r>
              <a:rPr lang="en-US" sz="2800"/>
              <a:t>) and spin angular momenta (</a:t>
            </a:r>
            <a:r>
              <a:rPr lang="en-US" sz="2800" i="1"/>
              <a:t>m</a:t>
            </a:r>
            <a:r>
              <a:rPr lang="en-US" sz="2800" i="1" baseline="-25000"/>
              <a:t>s</a:t>
            </a:r>
            <a:r>
              <a:rPr lang="en-US" sz="2800"/>
              <a:t>)</a:t>
            </a:r>
          </a:p>
          <a:p>
            <a:pPr>
              <a:lnSpc>
                <a:spcPct val="90000"/>
              </a:lnSpc>
            </a:pPr>
            <a:r>
              <a:rPr lang="en-US" sz="2800"/>
              <a:t>Interactions produce atomic states called microstates described by new quantum numbers</a:t>
            </a:r>
            <a:br>
              <a:rPr lang="en-US" sz="2800"/>
            </a:br>
            <a:br>
              <a:rPr lang="en-US" sz="2800"/>
            </a:br>
            <a:r>
              <a:rPr lang="en-US" sz="2800"/>
              <a:t>	</a:t>
            </a:r>
            <a:r>
              <a:rPr lang="en-US" sz="2800" i="1"/>
              <a:t>M</a:t>
            </a:r>
            <a:r>
              <a:rPr lang="en-US" sz="2800" i="1" baseline="-25000"/>
              <a:t>L</a:t>
            </a:r>
            <a:r>
              <a:rPr lang="en-US" sz="2800" i="1"/>
              <a:t> = </a:t>
            </a:r>
            <a:r>
              <a:rPr lang="en-US" sz="2800">
                <a:latin typeface="Symbol" pitchFamily="18" charset="2"/>
              </a:rPr>
              <a:t>S</a:t>
            </a:r>
            <a:r>
              <a:rPr lang="en-US" sz="2800" i="1"/>
              <a:t> m</a:t>
            </a:r>
            <a:r>
              <a:rPr lang="en-US" sz="2800" i="1" baseline="-25000"/>
              <a:t>l</a:t>
            </a:r>
            <a:r>
              <a:rPr lang="en-US" sz="2800" i="1"/>
              <a:t>	</a:t>
            </a:r>
            <a:r>
              <a:rPr lang="en-US" sz="2800"/>
              <a:t>total orbital angular momentum</a:t>
            </a:r>
            <a:br>
              <a:rPr lang="en-US" sz="2800"/>
            </a:br>
            <a:r>
              <a:rPr lang="en-US" sz="2800"/>
              <a:t>	</a:t>
            </a:r>
            <a:r>
              <a:rPr lang="en-US" sz="2800" i="1"/>
              <a:t>M</a:t>
            </a:r>
            <a:r>
              <a:rPr lang="en-US" sz="2800" i="1" baseline="-25000"/>
              <a:t>S</a:t>
            </a:r>
            <a:r>
              <a:rPr lang="en-US" sz="2800" i="1"/>
              <a:t> = </a:t>
            </a:r>
            <a:r>
              <a:rPr lang="en-US" sz="2800">
                <a:latin typeface="Symbol" pitchFamily="18" charset="2"/>
              </a:rPr>
              <a:t>S</a:t>
            </a:r>
            <a:r>
              <a:rPr lang="en-US" sz="2800" i="1"/>
              <a:t> m</a:t>
            </a:r>
            <a:r>
              <a:rPr lang="en-US" sz="2800" i="1" baseline="-25000"/>
              <a:t>s</a:t>
            </a:r>
            <a:r>
              <a:rPr lang="en-US" sz="2800" i="1"/>
              <a:t>	</a:t>
            </a:r>
            <a:r>
              <a:rPr lang="en-US" sz="2800"/>
              <a:t>total spin angular momentum</a:t>
            </a:r>
            <a:br>
              <a:rPr lang="en-US" sz="2800"/>
            </a:br>
            <a:br>
              <a:rPr lang="en-US" sz="2800"/>
            </a:br>
            <a:br>
              <a:rPr lang="en-US" sz="2800"/>
            </a:br>
            <a:endParaRPr lang="en-PH" sz="28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Quantum numbers of multielectron atoms</a:t>
            </a:r>
            <a:endParaRPr lang="en-PH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/>
              <a:t>L </a:t>
            </a:r>
            <a:r>
              <a:rPr lang="en-US" sz="2800"/>
              <a:t>= total orbital angular momentum quantum no.</a:t>
            </a:r>
            <a:br>
              <a:rPr lang="en-US" sz="2800"/>
            </a:br>
            <a:r>
              <a:rPr lang="en-US" sz="2800" i="1"/>
              <a:t>S</a:t>
            </a:r>
            <a:r>
              <a:rPr lang="en-US" sz="2800"/>
              <a:t> = total spin angular momentum quantum no.</a:t>
            </a:r>
            <a:br>
              <a:rPr lang="en-US" sz="2800"/>
            </a:br>
            <a:r>
              <a:rPr lang="en-US" sz="2800" i="1"/>
              <a:t>J</a:t>
            </a:r>
            <a:r>
              <a:rPr lang="en-US" sz="2800"/>
              <a:t> = total angular momentum quantum number</a:t>
            </a:r>
            <a:endParaRPr lang="en-US" sz="2800" i="1"/>
          </a:p>
          <a:p>
            <a:r>
              <a:rPr lang="en-US" sz="2800" i="1"/>
              <a:t>L</a:t>
            </a:r>
            <a:r>
              <a:rPr lang="en-US" sz="2800"/>
              <a:t> and </a:t>
            </a:r>
            <a:r>
              <a:rPr lang="en-US" sz="2800" i="1"/>
              <a:t>S</a:t>
            </a:r>
            <a:r>
              <a:rPr lang="en-US" sz="2800"/>
              <a:t> describe collections of </a:t>
            </a:r>
            <a:r>
              <a:rPr lang="en-US" sz="2800" i="1"/>
              <a:t>microstates</a:t>
            </a:r>
            <a:r>
              <a:rPr lang="en-US" sz="2800"/>
              <a:t> and are the largest possible values of </a:t>
            </a:r>
            <a:r>
              <a:rPr lang="en-US" sz="2800" i="1"/>
              <a:t>M</a:t>
            </a:r>
            <a:r>
              <a:rPr lang="en-US" sz="2800" i="1" baseline="-25000"/>
              <a:t>L</a:t>
            </a:r>
            <a:r>
              <a:rPr lang="en-US" sz="2800" i="1"/>
              <a:t> </a:t>
            </a:r>
            <a:r>
              <a:rPr lang="en-US" sz="2800"/>
              <a:t>and </a:t>
            </a:r>
            <a:r>
              <a:rPr lang="en-US" sz="2800" i="1"/>
              <a:t>M</a:t>
            </a:r>
            <a:r>
              <a:rPr lang="en-US" sz="2800" i="1" baseline="-25000"/>
              <a:t>S</a:t>
            </a:r>
            <a:br>
              <a:rPr lang="en-US" sz="2800"/>
            </a:br>
            <a:br>
              <a:rPr lang="en-US" sz="2800"/>
            </a:br>
            <a:endParaRPr lang="en-PH" sz="2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/>
              <a:t>M</a:t>
            </a:r>
            <a:r>
              <a:rPr lang="en-US" sz="2800" i="1" baseline="-25000"/>
              <a:t>L</a:t>
            </a:r>
            <a:r>
              <a:rPr lang="en-US" sz="2800" i="1"/>
              <a:t> </a:t>
            </a:r>
            <a:r>
              <a:rPr lang="en-US" sz="2800"/>
              <a:t>and</a:t>
            </a:r>
            <a:r>
              <a:rPr lang="en-US" sz="2800" i="1"/>
              <a:t> M</a:t>
            </a:r>
            <a:r>
              <a:rPr lang="en-US" sz="2800" i="1" baseline="-25000"/>
              <a:t>S</a:t>
            </a:r>
            <a:r>
              <a:rPr lang="en-US" sz="2800" i="1"/>
              <a:t> </a:t>
            </a:r>
            <a:r>
              <a:rPr lang="en-US" sz="2800"/>
              <a:t>describe microstates themselves</a:t>
            </a:r>
          </a:p>
          <a:p>
            <a:r>
              <a:rPr lang="en-US" sz="2800" i="1"/>
              <a:t>M</a:t>
            </a:r>
            <a:r>
              <a:rPr lang="en-US" sz="2800" i="1" baseline="-25000"/>
              <a:t>L</a:t>
            </a:r>
            <a:r>
              <a:rPr lang="en-US" sz="2800" i="1"/>
              <a:t> </a:t>
            </a:r>
            <a:r>
              <a:rPr lang="en-US" sz="2800"/>
              <a:t>= 0, ±1, ±2, …  , ±L	</a:t>
            </a:r>
            <a:r>
              <a:rPr lang="en-US" sz="2800" i="1"/>
              <a:t>ml = </a:t>
            </a:r>
            <a:r>
              <a:rPr lang="en-US" sz="2800"/>
              <a:t>0, ±1, ±2, … , ±</a:t>
            </a:r>
            <a:r>
              <a:rPr lang="en-US" sz="2800" i="1"/>
              <a:t>l</a:t>
            </a:r>
            <a:br>
              <a:rPr lang="en-US" sz="2800"/>
            </a:br>
            <a:r>
              <a:rPr lang="en-US" sz="2800" i="1"/>
              <a:t>M</a:t>
            </a:r>
            <a:r>
              <a:rPr lang="en-US" sz="2800" i="1" baseline="-25000"/>
              <a:t>S</a:t>
            </a:r>
            <a:r>
              <a:rPr lang="en-US" sz="2800" i="1"/>
              <a:t> =</a:t>
            </a:r>
            <a:r>
              <a:rPr lang="en-US" sz="2800"/>
              <a:t> </a:t>
            </a:r>
            <a:r>
              <a:rPr lang="en-US" sz="2800" i="1"/>
              <a:t>S, S–1, S–2, </a:t>
            </a:r>
            <a:r>
              <a:rPr lang="en-US" sz="2800"/>
              <a:t>…</a:t>
            </a:r>
            <a:r>
              <a:rPr lang="en-US" sz="2800" i="1"/>
              <a:t>,–S 	ms </a:t>
            </a:r>
            <a:r>
              <a:rPr lang="en-US" sz="2800"/>
              <a:t>= +½ , –½</a:t>
            </a:r>
          </a:p>
          <a:p>
            <a:r>
              <a:rPr lang="en-US" sz="2800" i="1"/>
              <a:t>L</a:t>
            </a:r>
            <a:r>
              <a:rPr lang="en-US" sz="2800"/>
              <a:t> = 0, 1, 2, 3, …</a:t>
            </a:r>
            <a:br>
              <a:rPr lang="en-US" sz="2800"/>
            </a:br>
            <a:r>
              <a:rPr lang="en-US" sz="2800"/>
              <a:t>      </a:t>
            </a:r>
            <a:r>
              <a:rPr lang="en-US" sz="2800" i="1"/>
              <a:t>S</a:t>
            </a:r>
            <a:r>
              <a:rPr lang="en-US" sz="2800"/>
              <a:t>,</a:t>
            </a:r>
            <a:r>
              <a:rPr lang="en-US" sz="2800" i="1"/>
              <a:t> P</a:t>
            </a:r>
            <a:r>
              <a:rPr lang="en-US" sz="2800"/>
              <a:t>,</a:t>
            </a:r>
            <a:r>
              <a:rPr lang="en-US" sz="2800" i="1"/>
              <a:t> D</a:t>
            </a:r>
            <a:r>
              <a:rPr lang="en-US" sz="2800"/>
              <a:t>,</a:t>
            </a:r>
            <a:r>
              <a:rPr lang="en-US" sz="2800" i="1"/>
              <a:t> F, … </a:t>
            </a:r>
            <a:br>
              <a:rPr lang="en-US" sz="2800" i="1"/>
            </a:br>
            <a:endParaRPr lang="en-US" sz="2800" i="1"/>
          </a:p>
          <a:p>
            <a:pPr>
              <a:buFontTx/>
              <a:buNone/>
            </a:pPr>
            <a:r>
              <a:rPr lang="en-US" sz="2800" i="1"/>
              <a:t>S</a:t>
            </a:r>
            <a:r>
              <a:rPr lang="en-US" sz="2800"/>
              <a:t> is used to calculate the </a:t>
            </a:r>
            <a:r>
              <a:rPr lang="en-US" sz="2800" b="1"/>
              <a:t>spin multiplicity, 2</a:t>
            </a:r>
            <a:r>
              <a:rPr lang="en-US" sz="2800" b="1" i="1"/>
              <a:t>S</a:t>
            </a:r>
            <a:r>
              <a:rPr lang="en-US" sz="2800" b="1"/>
              <a:t> + 1</a:t>
            </a:r>
            <a:br>
              <a:rPr lang="en-US" sz="2800" b="1"/>
            </a:br>
            <a:br>
              <a:rPr lang="en-US" sz="2800" b="1"/>
            </a:br>
            <a:endParaRPr lang="en-PH" sz="28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Stereoisomerism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Geometric isomerism: </a:t>
            </a:r>
            <a:r>
              <a:rPr lang="en-US" dirty="0" err="1"/>
              <a:t>Cis</a:t>
            </a:r>
            <a:r>
              <a:rPr lang="en-US" dirty="0"/>
              <a:t> and trans square planar complexes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Cis</a:t>
            </a:r>
            <a:r>
              <a:rPr lang="en-US" dirty="0"/>
              <a:t> and trans octahedral complexes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24" y="2543175"/>
            <a:ext cx="3372817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4799" y="4495801"/>
            <a:ext cx="4634813" cy="1514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Free-ion terms</a:t>
            </a:r>
            <a:endParaRPr lang="en-US"/>
          </a:p>
          <a:p>
            <a:pPr>
              <a:buFontTx/>
              <a:buNone/>
            </a:pPr>
            <a:r>
              <a:rPr lang="en-US"/>
              <a:t>	Atomic states characterized by </a:t>
            </a:r>
            <a:r>
              <a:rPr lang="en-US" i="1"/>
              <a:t>S</a:t>
            </a:r>
            <a:r>
              <a:rPr lang="en-US"/>
              <a:t> and </a:t>
            </a:r>
            <a:r>
              <a:rPr lang="en-US" i="1"/>
              <a:t>L</a:t>
            </a:r>
            <a:endParaRPr lang="en-US" b="1"/>
          </a:p>
          <a:p>
            <a:r>
              <a:rPr lang="en-US" b="1"/>
              <a:t>Term symbols</a:t>
            </a:r>
            <a:endParaRPr lang="en-US"/>
          </a:p>
          <a:p>
            <a:pPr>
              <a:buFontTx/>
              <a:buNone/>
            </a:pPr>
            <a:r>
              <a:rPr lang="en-US"/>
              <a:t>	Labels for the free-ion terms</a:t>
            </a:r>
            <a:br>
              <a:rPr lang="en-US"/>
            </a:br>
            <a:br>
              <a:rPr lang="en-US"/>
            </a:br>
            <a:r>
              <a:rPr lang="en-US"/>
              <a:t>		</a:t>
            </a:r>
            <a:endParaRPr lang="en-PH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730500" y="4148138"/>
          <a:ext cx="2320925" cy="1471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393529" imgH="253890" progId="Equation.3">
                  <p:embed/>
                </p:oleObj>
              </mc:Choice>
              <mc:Fallback>
                <p:oleObj name="Equation" r:id="rId3" imgW="393529" imgH="253890" progId="Equation.3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4148138"/>
                        <a:ext cx="2320925" cy="1471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Energies of terms</a:t>
            </a:r>
            <a:endParaRPr lang="en-PH" b="1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400"/>
              <a:t>The ground term (lowest energy) has the highest spin multiplicity (Hund’s rule)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If two or more terms share the same maximum multiplicity, the ground term is the one having the highest value of L</a:t>
            </a:r>
            <a:br>
              <a:rPr lang="en-US" sz="2400"/>
            </a:br>
            <a:br>
              <a:rPr lang="en-US" sz="2400"/>
            </a:br>
            <a:r>
              <a:rPr lang="en-US" sz="2400"/>
              <a:t>	between </a:t>
            </a:r>
            <a:r>
              <a:rPr lang="en-US" sz="2400" i="1" baseline="30000"/>
              <a:t>4</a:t>
            </a:r>
            <a:r>
              <a:rPr lang="en-US" sz="2400" i="1"/>
              <a:t>P </a:t>
            </a:r>
            <a:r>
              <a:rPr lang="en-US" sz="2400"/>
              <a:t>and</a:t>
            </a:r>
            <a:r>
              <a:rPr lang="en-US" sz="2400" i="1"/>
              <a:t> </a:t>
            </a:r>
            <a:r>
              <a:rPr lang="en-US" sz="2400" i="1" baseline="30000"/>
              <a:t>4</a:t>
            </a:r>
            <a:r>
              <a:rPr lang="en-US" sz="2400" i="1"/>
              <a:t>F</a:t>
            </a:r>
            <a:r>
              <a:rPr lang="en-US" sz="2400"/>
              <a:t>, </a:t>
            </a:r>
            <a:r>
              <a:rPr lang="en-US" sz="2400" i="1" baseline="30000"/>
              <a:t>4</a:t>
            </a:r>
            <a:r>
              <a:rPr lang="en-US" sz="2400" i="1"/>
              <a:t>F </a:t>
            </a:r>
            <a:r>
              <a:rPr lang="en-US" sz="2400"/>
              <a:t>has the</a:t>
            </a:r>
            <a:r>
              <a:rPr lang="en-US" sz="2400" i="1"/>
              <a:t> </a:t>
            </a:r>
            <a:r>
              <a:rPr lang="en-US" sz="2400"/>
              <a:t>lower energy</a:t>
            </a:r>
            <a:br>
              <a:rPr lang="en-US" sz="2400"/>
            </a:br>
            <a:endParaRPr lang="en-US" sz="2400"/>
          </a:p>
          <a:p>
            <a:pPr marL="609600" indent="-609600">
              <a:lnSpc>
                <a:spcPct val="80000"/>
              </a:lnSpc>
            </a:pPr>
            <a:r>
              <a:rPr lang="en-US" sz="2400"/>
              <a:t>For subshells less than half-filled, the state with lowest </a:t>
            </a:r>
            <a:r>
              <a:rPr lang="en-US" sz="2400" i="1"/>
              <a:t>J</a:t>
            </a:r>
            <a:r>
              <a:rPr lang="en-US" sz="2400"/>
              <a:t> has lowest energy. For subshells more than half-filled, the state with highest </a:t>
            </a:r>
            <a:r>
              <a:rPr lang="en-US" sz="2400" i="1"/>
              <a:t>J</a:t>
            </a:r>
            <a:r>
              <a:rPr lang="en-US" sz="2400"/>
              <a:t> has lowest energy. Half-filled states have only one </a:t>
            </a:r>
            <a:r>
              <a:rPr lang="en-US" sz="2400" i="1"/>
              <a:t>J</a:t>
            </a:r>
            <a:r>
              <a:rPr lang="en-US" sz="2400"/>
              <a:t> value.</a:t>
            </a:r>
            <a:br>
              <a:rPr lang="en-US" sz="2400"/>
            </a:br>
            <a:br>
              <a:rPr lang="en-US" sz="2400"/>
            </a:br>
            <a:r>
              <a:rPr lang="en-US" sz="2400"/>
              <a:t>	</a:t>
            </a:r>
            <a:r>
              <a:rPr lang="en-US" sz="2400" i="1"/>
              <a:t>J =</a:t>
            </a:r>
            <a:r>
              <a:rPr lang="en-US" sz="2400"/>
              <a:t> </a:t>
            </a:r>
            <a:r>
              <a:rPr lang="en-US" sz="2400" i="1"/>
              <a:t>L</a:t>
            </a:r>
            <a:r>
              <a:rPr lang="en-US" sz="2400"/>
              <a:t>+</a:t>
            </a:r>
            <a:r>
              <a:rPr lang="en-US" sz="2400" i="1"/>
              <a:t>S, L</a:t>
            </a:r>
            <a:r>
              <a:rPr lang="en-US" sz="2400"/>
              <a:t>+</a:t>
            </a:r>
            <a:r>
              <a:rPr lang="en-US" sz="2400" i="1"/>
              <a:t>S–</a:t>
            </a:r>
            <a:r>
              <a:rPr lang="en-US" sz="2400"/>
              <a:t>1, </a:t>
            </a:r>
            <a:r>
              <a:rPr lang="en-US" sz="2400" i="1"/>
              <a:t>L</a:t>
            </a:r>
            <a:r>
              <a:rPr lang="en-US" sz="2400"/>
              <a:t>+</a:t>
            </a:r>
            <a:r>
              <a:rPr lang="en-US" sz="2400" i="1"/>
              <a:t>S–</a:t>
            </a:r>
            <a:r>
              <a:rPr lang="en-US" sz="2400"/>
              <a:t>2, … , </a:t>
            </a:r>
            <a:r>
              <a:rPr lang="en-US" sz="2400" i="1"/>
              <a:t>L–S</a:t>
            </a:r>
            <a:endParaRPr lang="en-PH" sz="2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Lowest Energy Term</a:t>
            </a:r>
          </a:p>
        </p:txBody>
      </p:sp>
      <p:sp>
        <p:nvSpPr>
          <p:cNvPr id="153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Sketch energy levels showing electrons</a:t>
            </a:r>
          </a:p>
          <a:p>
            <a:r>
              <a:rPr lang="en-US"/>
              <a:t>Spin multiplicity of ground term = number of electrons +1</a:t>
            </a:r>
          </a:p>
          <a:p>
            <a:r>
              <a:rPr lang="en-US"/>
              <a:t>Determine maximum possible M</a:t>
            </a:r>
            <a:r>
              <a:rPr lang="en-US" baseline="-25000"/>
              <a:t>L</a:t>
            </a:r>
            <a:r>
              <a:rPr lang="en-US"/>
              <a:t> (to give the term)</a:t>
            </a:r>
          </a:p>
          <a:p>
            <a:r>
              <a:rPr lang="en-US"/>
              <a:t>Combine steps 2 and 3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>
                <a:sym typeface="Symbol" pitchFamily="18" charset="2"/>
              </a:rPr>
              <a:t> </a:t>
            </a:r>
            <a:r>
              <a:rPr lang="en-US">
                <a:sym typeface="Symbol" pitchFamily="18" charset="2"/>
              </a:rPr>
              <a:t>  </a:t>
            </a:r>
            <a:r>
              <a:rPr lang="en-US" u="sng">
                <a:sym typeface="Symbol" pitchFamily="18" charset="2"/>
              </a:rPr>
              <a:t> </a:t>
            </a:r>
            <a:r>
              <a:rPr lang="en-US">
                <a:sym typeface="Symbol" pitchFamily="18" charset="2"/>
              </a:rPr>
              <a:t>  __  __  __</a:t>
            </a:r>
          </a:p>
          <a:p>
            <a:r>
              <a:rPr lang="en-US">
                <a:sym typeface="Symbol" pitchFamily="18" charset="2"/>
              </a:rPr>
              <a:t>Spin multiplicity = 2+1 = 3</a:t>
            </a:r>
          </a:p>
          <a:p>
            <a:r>
              <a:rPr lang="en-US">
                <a:sym typeface="Symbol" pitchFamily="18" charset="2"/>
              </a:rPr>
              <a:t>Highest M</a:t>
            </a:r>
            <a:r>
              <a:rPr lang="en-US" baseline="-25000">
                <a:sym typeface="Symbol" pitchFamily="18" charset="2"/>
              </a:rPr>
              <a:t>L</a:t>
            </a:r>
            <a:r>
              <a:rPr lang="en-US">
                <a:sym typeface="Symbol" pitchFamily="18" charset="2"/>
              </a:rPr>
              <a:t> = 2+1= 3 (F)</a:t>
            </a:r>
          </a:p>
          <a:p>
            <a:r>
              <a:rPr lang="en-US">
                <a:sym typeface="Symbol" pitchFamily="18" charset="2"/>
              </a:rPr>
              <a:t>Ground state is </a:t>
            </a:r>
            <a:r>
              <a:rPr lang="en-US" baseline="30000">
                <a:sym typeface="Symbol" pitchFamily="18" charset="2"/>
              </a:rPr>
              <a:t>3</a:t>
            </a:r>
            <a:r>
              <a:rPr lang="en-US">
                <a:sym typeface="Symbol" pitchFamily="18" charset="2"/>
              </a:rPr>
              <a:t>F</a:t>
            </a: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 Rules</a:t>
            </a:r>
          </a:p>
        </p:txBody>
      </p:sp>
      <p:sp>
        <p:nvSpPr>
          <p:cNvPr id="155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Laporte Selection Rule</a:t>
            </a:r>
          </a:p>
          <a:p>
            <a:pPr lvl="1"/>
            <a:r>
              <a:rPr lang="en-US"/>
              <a:t>Transition between states of same parity (symmetry with respect to inversion) are forbidden</a:t>
            </a:r>
            <a:br>
              <a:rPr lang="en-US"/>
            </a:br>
            <a:r>
              <a:rPr lang="en-US"/>
              <a:t>d </a:t>
            </a:r>
            <a:r>
              <a:rPr lang="en-US">
                <a:sym typeface="Symbol" pitchFamily="18" charset="2"/>
              </a:rPr>
              <a:t> d transitions are forbidden (both gerade)</a:t>
            </a:r>
            <a:br>
              <a:rPr lang="en-US">
                <a:sym typeface="Symbol" pitchFamily="18" charset="2"/>
              </a:rPr>
            </a:br>
            <a:r>
              <a:rPr lang="en-US">
                <a:sym typeface="Symbol" pitchFamily="18" charset="2"/>
              </a:rPr>
              <a:t>d  p transitions are allowed </a:t>
            </a:r>
            <a:br>
              <a:rPr lang="en-US">
                <a:sym typeface="Symbol" pitchFamily="18" charset="2"/>
              </a:rPr>
            </a:br>
            <a:r>
              <a:rPr lang="en-US">
                <a:sym typeface="Symbol" pitchFamily="18" charset="2"/>
              </a:rPr>
              <a:t>		(gerade to ungerade)</a:t>
            </a:r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 Rules</a:t>
            </a:r>
          </a:p>
        </p:txBody>
      </p:sp>
      <p:sp>
        <p:nvSpPr>
          <p:cNvPr id="156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Spin Selection Rule</a:t>
            </a:r>
          </a:p>
          <a:p>
            <a:pPr lvl="1"/>
            <a:r>
              <a:rPr lang="en-US"/>
              <a:t>Transitions between states of different multiplicities are forbidden</a:t>
            </a:r>
            <a:br>
              <a:rPr lang="en-US"/>
            </a:br>
            <a:r>
              <a:rPr lang="en-US" baseline="30000"/>
              <a:t>4</a:t>
            </a:r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 </a:t>
            </a:r>
            <a:r>
              <a:rPr lang="en-US" baseline="30000">
                <a:sym typeface="Symbol" pitchFamily="18" charset="2"/>
              </a:rPr>
              <a:t>4</a:t>
            </a:r>
            <a:r>
              <a:rPr lang="en-US">
                <a:sym typeface="Symbol" pitchFamily="18" charset="2"/>
              </a:rPr>
              <a:t>T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 spin allowed</a:t>
            </a:r>
            <a:br>
              <a:rPr lang="en-US">
                <a:sym typeface="Symbol" pitchFamily="18" charset="2"/>
              </a:rPr>
            </a:br>
            <a:r>
              <a:rPr lang="en-US" baseline="30000">
                <a:sym typeface="Symbol" pitchFamily="18" charset="2"/>
              </a:rPr>
              <a:t>4</a:t>
            </a:r>
            <a:r>
              <a:rPr lang="en-US">
                <a:sym typeface="Symbol" pitchFamily="18" charset="2"/>
              </a:rPr>
              <a:t>A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  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A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spin forbidden</a:t>
            </a:r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PH" altLang="en-US" i="1"/>
              <a:t>d</a:t>
            </a:r>
            <a:r>
              <a:rPr lang="en-PH" altLang="en-US" i="1" baseline="30000"/>
              <a:t>2</a:t>
            </a:r>
            <a:r>
              <a:rPr lang="en-PH" altLang="en-US" i="1"/>
              <a:t> </a:t>
            </a:r>
            <a:r>
              <a:rPr lang="en-PH" altLang="en-US"/>
              <a:t>Term Symbols</a:t>
            </a:r>
            <a:endParaRPr lang="en-PH" altLang="en-US" i="1" baseline="3000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altLang="en-US" baseline="30000"/>
              <a:t>1</a:t>
            </a:r>
            <a:r>
              <a:rPr lang="en-PH" altLang="en-US"/>
              <a:t>S</a:t>
            </a:r>
          </a:p>
          <a:p>
            <a:r>
              <a:rPr lang="en-PH" altLang="en-US" baseline="30000"/>
              <a:t>3</a:t>
            </a:r>
            <a:r>
              <a:rPr lang="en-PH" altLang="en-US"/>
              <a:t>P</a:t>
            </a:r>
          </a:p>
          <a:p>
            <a:r>
              <a:rPr lang="en-PH" altLang="en-US" baseline="30000"/>
              <a:t>1</a:t>
            </a:r>
            <a:r>
              <a:rPr lang="en-PH" altLang="en-US"/>
              <a:t>D</a:t>
            </a:r>
          </a:p>
          <a:p>
            <a:r>
              <a:rPr lang="en-PH" altLang="en-US" baseline="30000"/>
              <a:t>3</a:t>
            </a:r>
            <a:r>
              <a:rPr lang="en-PH" altLang="en-US"/>
              <a:t>F – ground term</a:t>
            </a:r>
          </a:p>
          <a:p>
            <a:r>
              <a:rPr lang="en-PH" altLang="en-US" baseline="30000"/>
              <a:t>1</a:t>
            </a:r>
            <a:r>
              <a:rPr lang="en-PH" altLang="en-US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76272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Stereoisomerism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MA</a:t>
            </a:r>
            <a:r>
              <a:rPr lang="en-US" baseline="-25000" dirty="0"/>
              <a:t>3</a:t>
            </a:r>
            <a:r>
              <a:rPr lang="en-US" dirty="0"/>
              <a:t>B</a:t>
            </a:r>
            <a:r>
              <a:rPr lang="en-US" baseline="-25000" dirty="0"/>
              <a:t>3</a:t>
            </a:r>
            <a:r>
              <a:rPr lang="en-US" dirty="0"/>
              <a:t> complexes can have the two of the </a:t>
            </a:r>
            <a:r>
              <a:rPr lang="en-US" dirty="0" err="1"/>
              <a:t>ligands</a:t>
            </a:r>
            <a:r>
              <a:rPr lang="en-US" dirty="0"/>
              <a:t> mutually trans (</a:t>
            </a:r>
            <a:r>
              <a:rPr lang="en-US" i="1" dirty="0" err="1"/>
              <a:t>mer</a:t>
            </a:r>
            <a:r>
              <a:rPr lang="en-US" dirty="0"/>
              <a:t>, </a:t>
            </a:r>
            <a:r>
              <a:rPr lang="en-US" dirty="0" err="1"/>
              <a:t>meridional</a:t>
            </a:r>
            <a:r>
              <a:rPr lang="en-US" dirty="0"/>
              <a:t>) or all three mutually </a:t>
            </a:r>
            <a:r>
              <a:rPr lang="en-US" dirty="0" err="1"/>
              <a:t>cis</a:t>
            </a:r>
            <a:r>
              <a:rPr lang="en-US" dirty="0"/>
              <a:t> (</a:t>
            </a:r>
            <a:r>
              <a:rPr lang="en-US" i="1" dirty="0" err="1"/>
              <a:t>fac</a:t>
            </a:r>
            <a:r>
              <a:rPr lang="en-US" dirty="0"/>
              <a:t>, facial)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7175" y="3521075"/>
            <a:ext cx="470206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Theories of Bonding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Valence Bond Theory</a:t>
            </a:r>
          </a:p>
          <a:p>
            <a:pPr eaLnBrk="1" hangingPunct="1"/>
            <a:r>
              <a:rPr lang="en-US" dirty="0"/>
              <a:t>Crystal Field Theory</a:t>
            </a:r>
          </a:p>
          <a:p>
            <a:pPr eaLnBrk="1" hangingPunct="1"/>
            <a:r>
              <a:rPr lang="en-US" dirty="0"/>
              <a:t>Ligand Field Theory</a:t>
            </a:r>
          </a:p>
          <a:p>
            <a:pPr marL="82296" indent="0" eaLnBrk="1" hangingPunct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Valence Bond Theory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Metal-ligand bonds are regarded as coordinate covalent bonds in which electron pairs from the donating ligand enter vacant electron orbitals on the central atom</a:t>
            </a:r>
          </a:p>
          <a:p>
            <a:r>
              <a:rPr lang="en-US"/>
              <a:t>Hybridization is invoked since the coordinate bonds that are formed are indistiguishable from each other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Hybridization schemes</a:t>
            </a:r>
          </a:p>
        </p:txBody>
      </p:sp>
      <p:pic>
        <p:nvPicPr>
          <p:cNvPr id="81923" name="Content Placeholder 3" descr="e02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1295400"/>
            <a:ext cx="5684838" cy="51784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705</TotalTime>
  <Words>2275</Words>
  <Application>Microsoft Macintosh PowerPoint</Application>
  <PresentationFormat>On-screen Show (4:3)</PresentationFormat>
  <Paragraphs>495</Paragraphs>
  <Slides>56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5" baseType="lpstr">
      <vt:lpstr>Arial</vt:lpstr>
      <vt:lpstr>Calibri</vt:lpstr>
      <vt:lpstr>Corbel</vt:lpstr>
      <vt:lpstr>Gill Sans MT</vt:lpstr>
      <vt:lpstr>Symbol</vt:lpstr>
      <vt:lpstr>Verdana</vt:lpstr>
      <vt:lpstr>Wingdings 2</vt:lpstr>
      <vt:lpstr>Solstice</vt:lpstr>
      <vt:lpstr>Equation</vt:lpstr>
      <vt:lpstr>Coordination Chemistry</vt:lpstr>
      <vt:lpstr>Constitutional Isomerism</vt:lpstr>
      <vt:lpstr>Constitutional isomerism</vt:lpstr>
      <vt:lpstr>Constitutional Isomerism</vt:lpstr>
      <vt:lpstr>Stereoisomerism</vt:lpstr>
      <vt:lpstr>Stereoisomerism</vt:lpstr>
      <vt:lpstr>Theories of Bonding</vt:lpstr>
      <vt:lpstr>Valence Bond Theory</vt:lpstr>
      <vt:lpstr>Hybridization schemes</vt:lpstr>
      <vt:lpstr>Strong and weak ligands</vt:lpstr>
      <vt:lpstr>Paramagnetism</vt:lpstr>
      <vt:lpstr>Limitations</vt:lpstr>
      <vt:lpstr>PowerPoint Presentation</vt:lpstr>
      <vt:lpstr>PowerPoint Presentation</vt:lpstr>
      <vt:lpstr>PowerPoint Presentation</vt:lpstr>
      <vt:lpstr>PowerPoint Presentation</vt:lpstr>
      <vt:lpstr>d-orbital splitting</vt:lpstr>
      <vt:lpstr>Octahedral d-splitting</vt:lpstr>
      <vt:lpstr>Oh character 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Orbital Splitting and Electron Spin</vt:lpstr>
      <vt:lpstr>d-splitting in other fields</vt:lpstr>
      <vt:lpstr>Td Character Table</vt:lpstr>
      <vt:lpstr>Tetrahedral d-splitting</vt:lpstr>
      <vt:lpstr>D4h character table</vt:lpstr>
      <vt:lpstr>Square planar d-splitting</vt:lpstr>
      <vt:lpstr>Orbital Splitting and Electron Spin</vt:lpstr>
      <vt:lpstr>Ligand Field Theory</vt:lpstr>
      <vt:lpstr>Octahedral MOs</vt:lpstr>
      <vt:lpstr>Octahedral MOs and CFT</vt:lpstr>
      <vt:lpstr>Jahn-Teller Effect</vt:lpstr>
      <vt:lpstr>PowerPoint Presentation</vt:lpstr>
      <vt:lpstr>PowerPoint Presentation</vt:lpstr>
      <vt:lpstr>Square Planar</vt:lpstr>
      <vt:lpstr>PowerPoint Presentation</vt:lpstr>
      <vt:lpstr>PowerPoint Presentation</vt:lpstr>
      <vt:lpstr>PowerPoint Presentation</vt:lpstr>
      <vt:lpstr>Spectroscopy</vt:lpstr>
      <vt:lpstr>Oh Transitions</vt:lpstr>
      <vt:lpstr>PowerPoint Presentation</vt:lpstr>
      <vt:lpstr>Carbon: 1s22s22p2</vt:lpstr>
      <vt:lpstr>Russell-Saunders or LS coupling</vt:lpstr>
      <vt:lpstr>Quantum numbers of multielectron atoms</vt:lpstr>
      <vt:lpstr>PowerPoint Presentation</vt:lpstr>
      <vt:lpstr>PowerPoint Presentation</vt:lpstr>
      <vt:lpstr>Energies of terms</vt:lpstr>
      <vt:lpstr>Lowest Energy Term</vt:lpstr>
      <vt:lpstr>d2</vt:lpstr>
      <vt:lpstr>Selection Rules</vt:lpstr>
      <vt:lpstr>Selection Rules</vt:lpstr>
      <vt:lpstr>d2 Term Symbols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Coordination Chemistry</dc:title>
  <dc:creator>Chemistry</dc:creator>
  <cp:lastModifiedBy>Microsoft Office User</cp:lastModifiedBy>
  <cp:revision>82</cp:revision>
  <dcterms:created xsi:type="dcterms:W3CDTF">2011-06-06T06:38:12Z</dcterms:created>
  <dcterms:modified xsi:type="dcterms:W3CDTF">2023-04-07T16:52:50Z</dcterms:modified>
</cp:coreProperties>
</file>