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6858000" cy="9144000"/>
  <p:embeddedFontLst>
    <p:embeddedFont>
      <p:font typeface="Cy Grotesk Key Semi-Bold" charset="1" panose="00000700000000000000"/>
      <p:regular r:id="rId26"/>
    </p:embeddedFont>
    <p:embeddedFont>
      <p:font typeface="Cy Grotesk Key Bold" charset="1" panose="00000800000000000000"/>
      <p:regular r:id="rId27"/>
    </p:embeddedFont>
    <p:embeddedFont>
      <p:font typeface="Overpass Ultra-Bold" charset="1" panose="00000900000000000000"/>
      <p:regular r:id="rId28"/>
    </p:embeddedFont>
    <p:embeddedFont>
      <p:font typeface="Overpass" charset="1" panose="00000500000000000000"/>
      <p:regular r:id="rId29"/>
    </p:embeddedFont>
    <p:embeddedFont>
      <p:font typeface="Overpass Italics" charset="1" panose="000005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11" Target="../media/image4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47.png" Type="http://schemas.openxmlformats.org/officeDocument/2006/relationships/image"/><Relationship Id="rId5" Target="../media/image4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47.png" Type="http://schemas.openxmlformats.org/officeDocument/2006/relationships/image"/><Relationship Id="rId5" Target="../media/image4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3.png" Type="http://schemas.openxmlformats.org/officeDocument/2006/relationships/image"/><Relationship Id="rId11" Target="../media/image54.svg" Type="http://schemas.openxmlformats.org/officeDocument/2006/relationships/image"/><Relationship Id="rId12" Target="../media/image55.png" Type="http://schemas.openxmlformats.org/officeDocument/2006/relationships/image"/><Relationship Id="rId13" Target="../media/image56.sv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51.png" Type="http://schemas.openxmlformats.org/officeDocument/2006/relationships/image"/><Relationship Id="rId9" Target="../media/image52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7.png" Type="http://schemas.openxmlformats.org/officeDocument/2006/relationships/image"/><Relationship Id="rId3" Target="../media/image58.svg" Type="http://schemas.openxmlformats.org/officeDocument/2006/relationships/image"/><Relationship Id="rId4" Target="../media/image59.png" Type="http://schemas.openxmlformats.org/officeDocument/2006/relationships/image"/><Relationship Id="rId5" Target="../media/image60.svg" Type="http://schemas.openxmlformats.org/officeDocument/2006/relationships/image"/><Relationship Id="rId6" Target="../media/image61.png" Type="http://schemas.openxmlformats.org/officeDocument/2006/relationships/image"/><Relationship Id="rId7" Target="../media/image6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9.png" Type="http://schemas.openxmlformats.org/officeDocument/2006/relationships/image"/><Relationship Id="rId11" Target="../media/image70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63.png" Type="http://schemas.openxmlformats.org/officeDocument/2006/relationships/image"/><Relationship Id="rId5" Target="../media/image64.svg" Type="http://schemas.openxmlformats.org/officeDocument/2006/relationships/image"/><Relationship Id="rId6" Target="../media/image65.png" Type="http://schemas.openxmlformats.org/officeDocument/2006/relationships/image"/><Relationship Id="rId7" Target="../media/image66.svg" Type="http://schemas.openxmlformats.org/officeDocument/2006/relationships/image"/><Relationship Id="rId8" Target="../media/image67.png" Type="http://schemas.openxmlformats.org/officeDocument/2006/relationships/image"/><Relationship Id="rId9" Target="../media/image6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8B8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46970" y="4555118"/>
            <a:ext cx="7304945" cy="7146781"/>
            <a:chOff x="0" y="0"/>
            <a:chExt cx="9739927" cy="9529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739927" cy="9529042"/>
            </a:xfrm>
            <a:custGeom>
              <a:avLst/>
              <a:gdLst/>
              <a:ahLst/>
              <a:cxnLst/>
              <a:rect r="r" b="b" t="t" l="l"/>
              <a:pathLst>
                <a:path h="9529042" w="9739927">
                  <a:moveTo>
                    <a:pt x="0" y="0"/>
                  </a:moveTo>
                  <a:lnTo>
                    <a:pt x="9739927" y="0"/>
                  </a:lnTo>
                  <a:lnTo>
                    <a:pt x="9739927" y="9529042"/>
                  </a:lnTo>
                  <a:lnTo>
                    <a:pt x="0" y="9529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526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4" id="4"/>
            <p:cNvGrpSpPr/>
            <p:nvPr/>
          </p:nvGrpSpPr>
          <p:grpSpPr>
            <a:xfrm rot="0">
              <a:off x="414019" y="4768437"/>
              <a:ext cx="1887498" cy="3584478"/>
              <a:chOff x="0" y="0"/>
              <a:chExt cx="1192214" cy="226409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192214" cy="2264090"/>
              </a:xfrm>
              <a:custGeom>
                <a:avLst/>
                <a:gdLst/>
                <a:ahLst/>
                <a:cxnLst/>
                <a:rect r="r" b="b" t="t" l="l"/>
                <a:pathLst>
                  <a:path h="2264090" w="1192214">
                    <a:moveTo>
                      <a:pt x="596107" y="0"/>
                    </a:moveTo>
                    <a:cubicBezTo>
                      <a:pt x="266886" y="0"/>
                      <a:pt x="0" y="506834"/>
                      <a:pt x="0" y="1132045"/>
                    </a:cubicBezTo>
                    <a:cubicBezTo>
                      <a:pt x="0" y="1757256"/>
                      <a:pt x="266886" y="2264090"/>
                      <a:pt x="596107" y="2264090"/>
                    </a:cubicBezTo>
                    <a:cubicBezTo>
                      <a:pt x="925328" y="2264090"/>
                      <a:pt x="1192214" y="1757256"/>
                      <a:pt x="1192214" y="1132045"/>
                    </a:cubicBezTo>
                    <a:cubicBezTo>
                      <a:pt x="1192214" y="506834"/>
                      <a:pt x="925328" y="0"/>
                      <a:pt x="596107" y="0"/>
                    </a:cubicBezTo>
                    <a:close/>
                  </a:path>
                </a:pathLst>
              </a:custGeom>
              <a:solidFill>
                <a:srgbClr val="F9C784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111770" y="221783"/>
                <a:ext cx="968674" cy="18300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6324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7" id="7"/>
          <p:cNvSpPr/>
          <p:nvPr/>
        </p:nvSpPr>
        <p:spPr>
          <a:xfrm flipH="false" flipV="false" rot="0">
            <a:off x="-2280675" y="-1579693"/>
            <a:ext cx="6897823" cy="6646993"/>
          </a:xfrm>
          <a:custGeom>
            <a:avLst/>
            <a:gdLst/>
            <a:ahLst/>
            <a:cxnLst/>
            <a:rect r="r" b="b" t="t" l="l"/>
            <a:pathLst>
              <a:path h="6646993" w="6897823">
                <a:moveTo>
                  <a:pt x="0" y="0"/>
                </a:moveTo>
                <a:lnTo>
                  <a:pt x="6897823" y="0"/>
                </a:lnTo>
                <a:lnTo>
                  <a:pt x="6897823" y="6646993"/>
                </a:lnTo>
                <a:lnTo>
                  <a:pt x="0" y="6646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" id="8"/>
          <p:cNvGrpSpPr/>
          <p:nvPr/>
        </p:nvGrpSpPr>
        <p:grpSpPr>
          <a:xfrm rot="0">
            <a:off x="3748645" y="282575"/>
            <a:ext cx="908578" cy="908578"/>
            <a:chOff x="0" y="0"/>
            <a:chExt cx="772160" cy="7721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72160" cy="772160"/>
            </a:xfrm>
            <a:custGeom>
              <a:avLst/>
              <a:gdLst/>
              <a:ahLst/>
              <a:cxnLst/>
              <a:rect r="r" b="b" t="t" l="l"/>
              <a:pathLst>
                <a:path h="772160" w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650032" y="1184231"/>
            <a:ext cx="545147" cy="545147"/>
            <a:chOff x="0" y="0"/>
            <a:chExt cx="772160" cy="77216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72160" cy="772160"/>
            </a:xfrm>
            <a:custGeom>
              <a:avLst/>
              <a:gdLst/>
              <a:ahLst/>
              <a:cxnLst/>
              <a:rect r="r" b="b" t="t" l="l"/>
              <a:pathLst>
                <a:path h="772160" w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-2470893">
            <a:off x="13047533" y="6336696"/>
            <a:ext cx="6198732" cy="6313523"/>
          </a:xfrm>
          <a:custGeom>
            <a:avLst/>
            <a:gdLst/>
            <a:ahLst/>
            <a:cxnLst/>
            <a:rect r="r" b="b" t="t" l="l"/>
            <a:pathLst>
              <a:path h="6313523" w="6198732">
                <a:moveTo>
                  <a:pt x="0" y="0"/>
                </a:moveTo>
                <a:lnTo>
                  <a:pt x="6198732" y="0"/>
                </a:lnTo>
                <a:lnTo>
                  <a:pt x="6198732" y="6313523"/>
                </a:lnTo>
                <a:lnTo>
                  <a:pt x="0" y="63135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5" id="15"/>
          <p:cNvGrpSpPr/>
          <p:nvPr/>
        </p:nvGrpSpPr>
        <p:grpSpPr>
          <a:xfrm rot="-709088">
            <a:off x="16046991" y="7788426"/>
            <a:ext cx="1904707" cy="1905000"/>
            <a:chOff x="0" y="0"/>
            <a:chExt cx="800485" cy="80060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00485" cy="800608"/>
            </a:xfrm>
            <a:custGeom>
              <a:avLst/>
              <a:gdLst/>
              <a:ahLst/>
              <a:cxnLst/>
              <a:rect r="r" b="b" t="t" l="l"/>
              <a:pathLst>
                <a:path h="800608" w="800485">
                  <a:moveTo>
                    <a:pt x="0" y="0"/>
                  </a:moveTo>
                  <a:lnTo>
                    <a:pt x="800485" y="0"/>
                  </a:lnTo>
                  <a:lnTo>
                    <a:pt x="800485" y="800608"/>
                  </a:lnTo>
                  <a:lnTo>
                    <a:pt x="0" y="800608"/>
                  </a:ln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28575"/>
              <a:ext cx="800485" cy="772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90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-709088">
            <a:off x="15930658" y="7719201"/>
            <a:ext cx="1904707" cy="1905000"/>
            <a:chOff x="0" y="0"/>
            <a:chExt cx="800485" cy="80060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00485" cy="800608"/>
            </a:xfrm>
            <a:custGeom>
              <a:avLst/>
              <a:gdLst/>
              <a:ahLst/>
              <a:cxnLst/>
              <a:rect r="r" b="b" t="t" l="l"/>
              <a:pathLst>
                <a:path h="800608" w="800485">
                  <a:moveTo>
                    <a:pt x="0" y="0"/>
                  </a:moveTo>
                  <a:lnTo>
                    <a:pt x="800485" y="0"/>
                  </a:lnTo>
                  <a:lnTo>
                    <a:pt x="800485" y="800608"/>
                  </a:lnTo>
                  <a:lnTo>
                    <a:pt x="0" y="800608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28575"/>
              <a:ext cx="800485" cy="772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00"/>
                </a:lnSpc>
              </a:pPr>
              <a:r>
                <a:rPr lang="en-US" sz="1900" b="true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12</a:t>
              </a:r>
            </a:p>
            <a:p>
              <a:pPr algn="ctr">
                <a:lnSpc>
                  <a:spcPts val="7980"/>
                </a:lnSpc>
              </a:pPr>
              <a:r>
                <a:rPr lang="en-US" sz="5700" b="true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Mg</a:t>
              </a:r>
            </a:p>
            <a:p>
              <a:pPr algn="ctr" marL="0" indent="0" lvl="0">
                <a:lnSpc>
                  <a:spcPts val="2100"/>
                </a:lnSpc>
              </a:pPr>
              <a:r>
                <a:rPr lang="en-US" b="true" sz="15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Magnesium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857500" y="2190750"/>
            <a:ext cx="12573000" cy="5905500"/>
            <a:chOff x="0" y="0"/>
            <a:chExt cx="3023459" cy="142011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023459" cy="1420110"/>
            </a:xfrm>
            <a:custGeom>
              <a:avLst/>
              <a:gdLst/>
              <a:ahLst/>
              <a:cxnLst/>
              <a:rect r="r" b="b" t="t" l="l"/>
              <a:pathLst>
                <a:path h="1420110" w="3023459">
                  <a:moveTo>
                    <a:pt x="0" y="0"/>
                  </a:moveTo>
                  <a:lnTo>
                    <a:pt x="3023459" y="0"/>
                  </a:lnTo>
                  <a:lnTo>
                    <a:pt x="3023459" y="1420110"/>
                  </a:lnTo>
                  <a:lnTo>
                    <a:pt x="0" y="1420110"/>
                  </a:lnTo>
                  <a:close/>
                </a:path>
              </a:pathLst>
            </a:custGeom>
            <a:solidFill>
              <a:srgbClr val="E7E7E7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19050"/>
              <a:ext cx="3023459" cy="14010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92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667000" y="2000250"/>
            <a:ext cx="12954000" cy="190500"/>
            <a:chOff x="0" y="0"/>
            <a:chExt cx="3411753" cy="5017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411753" cy="50173"/>
            </a:xfrm>
            <a:custGeom>
              <a:avLst/>
              <a:gdLst/>
              <a:ahLst/>
              <a:cxnLst/>
              <a:rect r="r" b="b" t="t" l="l"/>
              <a:pathLst>
                <a:path h="50173" w="3411753">
                  <a:moveTo>
                    <a:pt x="0" y="0"/>
                  </a:moveTo>
                  <a:lnTo>
                    <a:pt x="3411753" y="0"/>
                  </a:lnTo>
                  <a:lnTo>
                    <a:pt x="341175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3411753" cy="9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4286250" y="5972175"/>
            <a:ext cx="9715500" cy="65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50"/>
              </a:lnSpc>
              <a:spcBef>
                <a:spcPct val="0"/>
              </a:spcBef>
            </a:pPr>
            <a:r>
              <a:rPr lang="en-US" sz="3500" strike="noStrike" u="none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Understanding the Language of Chemistry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284270" y="5613400"/>
            <a:ext cx="4001980" cy="3731847"/>
          </a:xfrm>
          <a:custGeom>
            <a:avLst/>
            <a:gdLst/>
            <a:ahLst/>
            <a:cxnLst/>
            <a:rect r="r" b="b" t="t" l="l"/>
            <a:pathLst>
              <a:path h="3731847" w="4001980">
                <a:moveTo>
                  <a:pt x="0" y="0"/>
                </a:moveTo>
                <a:lnTo>
                  <a:pt x="4001980" y="0"/>
                </a:lnTo>
                <a:lnTo>
                  <a:pt x="4001980" y="3731847"/>
                </a:lnTo>
                <a:lnTo>
                  <a:pt x="0" y="37318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8763000" y="8096250"/>
            <a:ext cx="762000" cy="1032867"/>
          </a:xfrm>
          <a:custGeom>
            <a:avLst/>
            <a:gdLst/>
            <a:ahLst/>
            <a:cxnLst/>
            <a:rect r="r" b="b" t="t" l="l"/>
            <a:pathLst>
              <a:path h="1032867" w="762000">
                <a:moveTo>
                  <a:pt x="0" y="0"/>
                </a:moveTo>
                <a:lnTo>
                  <a:pt x="762000" y="0"/>
                </a:lnTo>
                <a:lnTo>
                  <a:pt x="762000" y="1032867"/>
                </a:lnTo>
                <a:lnTo>
                  <a:pt x="0" y="10328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19005" t="-444876" r="-319557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12065000" y="9810750"/>
            <a:ext cx="952500" cy="952500"/>
            <a:chOff x="0" y="0"/>
            <a:chExt cx="772160" cy="77216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772160" cy="772160"/>
            </a:xfrm>
            <a:custGeom>
              <a:avLst/>
              <a:gdLst/>
              <a:ahLst/>
              <a:cxnLst/>
              <a:rect r="r" b="b" t="t" l="l"/>
              <a:pathLst>
                <a:path h="772160" w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485696"/>
            </a:solidFill>
            <a:ln cap="sq">
              <a:noFill/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7259300" y="5721350"/>
            <a:ext cx="571500" cy="571500"/>
            <a:chOff x="0" y="0"/>
            <a:chExt cx="772160" cy="77216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772160" cy="772160"/>
            </a:xfrm>
            <a:custGeom>
              <a:avLst/>
              <a:gdLst/>
              <a:ahLst/>
              <a:cxnLst/>
              <a:rect r="r" b="b" t="t" l="l"/>
              <a:pathLst>
                <a:path h="772160" w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485696"/>
            </a:solidFill>
            <a:ln cap="sq">
              <a:noFill/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11673901" y="-5062964"/>
            <a:ext cx="7239000" cy="7082264"/>
          </a:xfrm>
          <a:custGeom>
            <a:avLst/>
            <a:gdLst/>
            <a:ahLst/>
            <a:cxnLst/>
            <a:rect r="r" b="b" t="t" l="l"/>
            <a:pathLst>
              <a:path h="7082264" w="7239000">
                <a:moveTo>
                  <a:pt x="0" y="0"/>
                </a:moveTo>
                <a:lnTo>
                  <a:pt x="7239000" y="0"/>
                </a:lnTo>
                <a:lnTo>
                  <a:pt x="7239000" y="7082264"/>
                </a:lnTo>
                <a:lnTo>
                  <a:pt x="0" y="70822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526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7" id="37"/>
          <p:cNvGrpSpPr/>
          <p:nvPr/>
        </p:nvGrpSpPr>
        <p:grpSpPr>
          <a:xfrm rot="0">
            <a:off x="14128750" y="6493112"/>
            <a:ext cx="2356317" cy="2398892"/>
            <a:chOff x="0" y="0"/>
            <a:chExt cx="3141757" cy="3198523"/>
          </a:xfrm>
        </p:grpSpPr>
        <p:grpSp>
          <p:nvGrpSpPr>
            <p:cNvPr name="Group 38" id="38"/>
            <p:cNvGrpSpPr/>
            <p:nvPr/>
          </p:nvGrpSpPr>
          <p:grpSpPr>
            <a:xfrm rot="810690">
              <a:off x="340568" y="396995"/>
              <a:ext cx="2539609" cy="2540000"/>
              <a:chOff x="0" y="0"/>
              <a:chExt cx="800485" cy="800608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800485" cy="800608"/>
              </a:xfrm>
              <a:custGeom>
                <a:avLst/>
                <a:gdLst/>
                <a:ahLst/>
                <a:cxnLst/>
                <a:rect r="r" b="b" t="t" l="l"/>
                <a:pathLst>
                  <a:path h="800608" w="800485">
                    <a:moveTo>
                      <a:pt x="0" y="0"/>
                    </a:moveTo>
                    <a:lnTo>
                      <a:pt x="800485" y="0"/>
                    </a:lnTo>
                    <a:lnTo>
                      <a:pt x="800485" y="800608"/>
                    </a:lnTo>
                    <a:lnTo>
                      <a:pt x="0" y="800608"/>
                    </a:lnTo>
                    <a:close/>
                  </a:path>
                </a:pathLst>
              </a:custGeom>
              <a:solidFill>
                <a:srgbClr val="48569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0" y="28575"/>
                <a:ext cx="800485" cy="77203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1900"/>
                  </a:lnSpc>
                </a:pP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810690">
              <a:off x="261579" y="261528"/>
              <a:ext cx="2539609" cy="2540000"/>
              <a:chOff x="0" y="0"/>
              <a:chExt cx="800485" cy="800608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800485" cy="800608"/>
              </a:xfrm>
              <a:custGeom>
                <a:avLst/>
                <a:gdLst/>
                <a:ahLst/>
                <a:cxnLst/>
                <a:rect r="r" b="b" t="t" l="l"/>
                <a:pathLst>
                  <a:path h="800608" w="800485">
                    <a:moveTo>
                      <a:pt x="0" y="0"/>
                    </a:moveTo>
                    <a:lnTo>
                      <a:pt x="800485" y="0"/>
                    </a:lnTo>
                    <a:lnTo>
                      <a:pt x="800485" y="800608"/>
                    </a:lnTo>
                    <a:lnTo>
                      <a:pt x="0" y="800608"/>
                    </a:lnTo>
                    <a:close/>
                  </a:path>
                </a:pathLst>
              </a:custGeom>
              <a:solidFill>
                <a:srgbClr val="F9C784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0" y="28575"/>
                <a:ext cx="800485" cy="77203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00"/>
                  </a:lnSpc>
                </a:pPr>
                <a:r>
                  <a:rPr lang="en-US" sz="1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30</a:t>
                </a:r>
              </a:p>
              <a:p>
                <a:pPr algn="ctr">
                  <a:lnSpc>
                    <a:spcPts val="7980"/>
                  </a:lnSpc>
                </a:pPr>
                <a:r>
                  <a:rPr lang="en-US" sz="5700" b="true">
                    <a:solidFill>
                      <a:srgbClr val="000001"/>
                    </a:solidFill>
                    <a:latin typeface="Cy Grotesk Key Bold"/>
                    <a:ea typeface="Cy Grotesk Key Bold"/>
                    <a:cs typeface="Cy Grotesk Key Bold"/>
                    <a:sym typeface="Cy Grotesk Key Bold"/>
                  </a:rPr>
                  <a:t>Zn</a:t>
                </a:r>
              </a:p>
              <a:p>
                <a:pPr algn="ctr" marL="0" indent="0" lvl="0">
                  <a:lnSpc>
                    <a:spcPts val="2100"/>
                  </a:lnSpc>
                </a:pPr>
                <a:r>
                  <a:rPr lang="en-US" b="true" sz="1500">
                    <a:solidFill>
                      <a:srgbClr val="000001"/>
                    </a:solidFill>
                    <a:latin typeface="Overpass Ultra-Bold"/>
                    <a:ea typeface="Overpass Ultra-Bold"/>
                    <a:cs typeface="Overpass Ultra-Bold"/>
                    <a:sym typeface="Overpass Ultra-Bold"/>
                  </a:rPr>
                  <a:t>Zinc</a:t>
                </a:r>
              </a:p>
            </p:txBody>
          </p:sp>
        </p:grpSp>
      </p:grpSp>
      <p:sp>
        <p:nvSpPr>
          <p:cNvPr name="Freeform 44" id="44"/>
          <p:cNvSpPr/>
          <p:nvPr/>
        </p:nvSpPr>
        <p:spPr>
          <a:xfrm flipH="false" flipV="false" rot="-822508">
            <a:off x="16223219" y="2409001"/>
            <a:ext cx="2158915" cy="2763412"/>
          </a:xfrm>
          <a:custGeom>
            <a:avLst/>
            <a:gdLst/>
            <a:ahLst/>
            <a:cxnLst/>
            <a:rect r="r" b="b" t="t" l="l"/>
            <a:pathLst>
              <a:path h="2763412" w="2158915">
                <a:moveTo>
                  <a:pt x="0" y="0"/>
                </a:moveTo>
                <a:lnTo>
                  <a:pt x="2158916" y="0"/>
                </a:lnTo>
                <a:lnTo>
                  <a:pt x="2158916" y="2763412"/>
                </a:lnTo>
                <a:lnTo>
                  <a:pt x="0" y="27634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1405277">
            <a:off x="528108" y="1129207"/>
            <a:ext cx="1714726" cy="1387369"/>
          </a:xfrm>
          <a:custGeom>
            <a:avLst/>
            <a:gdLst/>
            <a:ahLst/>
            <a:cxnLst/>
            <a:rect r="r" b="b" t="t" l="l"/>
            <a:pathLst>
              <a:path h="1387369" w="1714726">
                <a:moveTo>
                  <a:pt x="0" y="0"/>
                </a:moveTo>
                <a:lnTo>
                  <a:pt x="1714726" y="0"/>
                </a:lnTo>
                <a:lnTo>
                  <a:pt x="1714726" y="1387369"/>
                </a:lnTo>
                <a:lnTo>
                  <a:pt x="0" y="138736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6" id="46"/>
          <p:cNvGrpSpPr/>
          <p:nvPr/>
        </p:nvGrpSpPr>
        <p:grpSpPr>
          <a:xfrm rot="0">
            <a:off x="3658090" y="9017471"/>
            <a:ext cx="763296" cy="763296"/>
            <a:chOff x="0" y="0"/>
            <a:chExt cx="772160" cy="77216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772160" cy="772160"/>
            </a:xfrm>
            <a:custGeom>
              <a:avLst/>
              <a:gdLst/>
              <a:ahLst/>
              <a:cxnLst/>
              <a:rect r="r" b="b" t="t" l="l"/>
              <a:pathLst>
                <a:path h="772160" w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name="TextBox 48" id="48"/>
            <p:cNvSpPr txBox="true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4508586" y="8663016"/>
            <a:ext cx="457978" cy="457978"/>
            <a:chOff x="0" y="0"/>
            <a:chExt cx="772160" cy="77216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772160" cy="772160"/>
            </a:xfrm>
            <a:custGeom>
              <a:avLst/>
              <a:gdLst/>
              <a:ahLst/>
              <a:cxnLst/>
              <a:rect r="r" b="b" t="t" l="l"/>
              <a:pathLst>
                <a:path h="772160" w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name="TextBox 51" id="51"/>
            <p:cNvSpPr txBox="true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2" id="52"/>
          <p:cNvSpPr/>
          <p:nvPr/>
        </p:nvSpPr>
        <p:spPr>
          <a:xfrm flipH="false" flipV="true" rot="-8665585">
            <a:off x="5085947" y="8896798"/>
            <a:ext cx="1049913" cy="767391"/>
          </a:xfrm>
          <a:custGeom>
            <a:avLst/>
            <a:gdLst/>
            <a:ahLst/>
            <a:cxnLst/>
            <a:rect r="r" b="b" t="t" l="l"/>
            <a:pathLst>
              <a:path h="767391" w="1049913">
                <a:moveTo>
                  <a:pt x="0" y="767391"/>
                </a:moveTo>
                <a:lnTo>
                  <a:pt x="1049912" y="767391"/>
                </a:lnTo>
                <a:lnTo>
                  <a:pt x="1049912" y="0"/>
                </a:lnTo>
                <a:lnTo>
                  <a:pt x="0" y="0"/>
                </a:lnTo>
                <a:lnTo>
                  <a:pt x="0" y="767391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true" rot="6339093">
            <a:off x="13005523" y="285301"/>
            <a:ext cx="907129" cy="663029"/>
          </a:xfrm>
          <a:custGeom>
            <a:avLst/>
            <a:gdLst/>
            <a:ahLst/>
            <a:cxnLst/>
            <a:rect r="r" b="b" t="t" l="l"/>
            <a:pathLst>
              <a:path h="663029" w="907129">
                <a:moveTo>
                  <a:pt x="0" y="663029"/>
                </a:moveTo>
                <a:lnTo>
                  <a:pt x="907129" y="663029"/>
                </a:lnTo>
                <a:lnTo>
                  <a:pt x="907129" y="0"/>
                </a:lnTo>
                <a:lnTo>
                  <a:pt x="0" y="0"/>
                </a:lnTo>
                <a:lnTo>
                  <a:pt x="0" y="663029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4" id="54"/>
          <p:cNvSpPr txBox="true"/>
          <p:nvPr/>
        </p:nvSpPr>
        <p:spPr>
          <a:xfrm rot="0">
            <a:off x="3810000" y="3257550"/>
            <a:ext cx="10668000" cy="235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200"/>
              </a:lnSpc>
              <a:spcBef>
                <a:spcPct val="0"/>
              </a:spcBef>
            </a:pPr>
            <a:r>
              <a:rPr lang="en-US" b="true" sz="8000" strike="noStrike" u="none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Chemical Symbols and Formulae</a:t>
            </a:r>
          </a:p>
        </p:txBody>
      </p:sp>
      <p:grpSp>
        <p:nvGrpSpPr>
          <p:cNvPr name="Group 55" id="55"/>
          <p:cNvGrpSpPr/>
          <p:nvPr/>
        </p:nvGrpSpPr>
        <p:grpSpPr>
          <a:xfrm rot="0">
            <a:off x="8572350" y="1476375"/>
            <a:ext cx="1143000" cy="1143000"/>
            <a:chOff x="0" y="0"/>
            <a:chExt cx="1524000" cy="1524000"/>
          </a:xfrm>
        </p:grpSpPr>
        <p:grpSp>
          <p:nvGrpSpPr>
            <p:cNvPr name="Group 56" id="56"/>
            <p:cNvGrpSpPr/>
            <p:nvPr/>
          </p:nvGrpSpPr>
          <p:grpSpPr>
            <a:xfrm rot="0">
              <a:off x="0" y="0"/>
              <a:ext cx="1524000" cy="1524000"/>
              <a:chOff x="0" y="0"/>
              <a:chExt cx="812800" cy="812800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1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ctr" marL="0" indent="0" lvl="0">
                  <a:lnSpc>
                    <a:spcPts val="344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59" id="59"/>
            <p:cNvSpPr/>
            <p:nvPr/>
          </p:nvSpPr>
          <p:spPr>
            <a:xfrm flipH="false" flipV="false" rot="0">
              <a:off x="377038" y="259080"/>
              <a:ext cx="769925" cy="1005840"/>
            </a:xfrm>
            <a:custGeom>
              <a:avLst/>
              <a:gdLst/>
              <a:ahLst/>
              <a:cxnLst/>
              <a:rect r="r" b="b" t="t" l="l"/>
              <a:pathLst>
                <a:path h="1005840" w="769925">
                  <a:moveTo>
                    <a:pt x="0" y="0"/>
                  </a:moveTo>
                  <a:lnTo>
                    <a:pt x="769924" y="0"/>
                  </a:lnTo>
                  <a:lnTo>
                    <a:pt x="769924" y="1005840"/>
                  </a:lnTo>
                  <a:lnTo>
                    <a:pt x="0" y="1005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E7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524500" y="1905000"/>
            <a:ext cx="12001500" cy="6477000"/>
            <a:chOff x="0" y="0"/>
            <a:chExt cx="16002000" cy="86360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889000" cy="889000"/>
              <a:chOff x="0" y="0"/>
              <a:chExt cx="93462" cy="93462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H</a:t>
                </a: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889000"/>
              <a:ext cx="889000" cy="889000"/>
              <a:chOff x="0" y="0"/>
              <a:chExt cx="93462" cy="93462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86BFB3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Li</a:t>
                </a: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1778000"/>
              <a:ext cx="889000" cy="889000"/>
              <a:chOff x="0" y="0"/>
              <a:chExt cx="93462" cy="9346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86BFB3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Na</a:t>
                </a: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2667000"/>
              <a:ext cx="889000" cy="889000"/>
              <a:chOff x="0" y="0"/>
              <a:chExt cx="93462" cy="93462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86BFB3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K</a:t>
                </a: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0" y="3556000"/>
              <a:ext cx="889000" cy="889000"/>
              <a:chOff x="0" y="0"/>
              <a:chExt cx="93462" cy="93462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86BFB3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Rb</a:t>
                </a: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0" y="4445000"/>
              <a:ext cx="889000" cy="889000"/>
              <a:chOff x="0" y="0"/>
              <a:chExt cx="93462" cy="93462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86BFB3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Cs</a:t>
                </a: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0" y="5334000"/>
              <a:ext cx="889000" cy="889000"/>
              <a:chOff x="0" y="0"/>
              <a:chExt cx="93462" cy="93462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86BFB3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Fr</a:t>
                </a: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889000" y="889000"/>
              <a:ext cx="889000" cy="889000"/>
              <a:chOff x="0" y="0"/>
              <a:chExt cx="93462" cy="93462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DEA47E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Be</a:t>
                </a: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889000" y="1778000"/>
              <a:ext cx="889000" cy="889000"/>
              <a:chOff x="0" y="0"/>
              <a:chExt cx="93462" cy="93462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DEA47E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Mg</a:t>
                </a: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889000" y="2667000"/>
              <a:ext cx="889000" cy="889000"/>
              <a:chOff x="0" y="0"/>
              <a:chExt cx="93462" cy="93462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DEA47E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Ca</a:t>
                </a: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889000" y="3556000"/>
              <a:ext cx="889000" cy="889000"/>
              <a:chOff x="0" y="0"/>
              <a:chExt cx="93462" cy="93462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DEA47E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Sr</a:t>
                </a:r>
              </a:p>
            </p:txBody>
          </p:sp>
        </p:grpSp>
        <p:grpSp>
          <p:nvGrpSpPr>
            <p:cNvPr name="Group 36" id="36"/>
            <p:cNvGrpSpPr/>
            <p:nvPr/>
          </p:nvGrpSpPr>
          <p:grpSpPr>
            <a:xfrm rot="0">
              <a:off x="889000" y="4445000"/>
              <a:ext cx="889000" cy="889000"/>
              <a:chOff x="0" y="0"/>
              <a:chExt cx="93462" cy="93462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DEA47E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Ba</a:t>
                </a:r>
              </a:p>
            </p:txBody>
          </p:sp>
        </p:grpSp>
        <p:grpSp>
          <p:nvGrpSpPr>
            <p:cNvPr name="Group 39" id="39"/>
            <p:cNvGrpSpPr/>
            <p:nvPr/>
          </p:nvGrpSpPr>
          <p:grpSpPr>
            <a:xfrm rot="0">
              <a:off x="889000" y="5334000"/>
              <a:ext cx="889000" cy="889000"/>
              <a:chOff x="0" y="0"/>
              <a:chExt cx="93462" cy="93462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DEA47E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Ra</a:t>
                </a: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0">
              <a:off x="1778000" y="2667000"/>
              <a:ext cx="889000" cy="889000"/>
              <a:chOff x="0" y="0"/>
              <a:chExt cx="93462" cy="93462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Sc</a:t>
                </a:r>
              </a:p>
            </p:txBody>
          </p:sp>
        </p:grpSp>
        <p:grpSp>
          <p:nvGrpSpPr>
            <p:cNvPr name="Group 45" id="45"/>
            <p:cNvGrpSpPr/>
            <p:nvPr/>
          </p:nvGrpSpPr>
          <p:grpSpPr>
            <a:xfrm rot="0">
              <a:off x="1778000" y="3556000"/>
              <a:ext cx="889000" cy="889000"/>
              <a:chOff x="0" y="0"/>
              <a:chExt cx="93462" cy="93462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Y</a:t>
                </a:r>
              </a:p>
            </p:txBody>
          </p:sp>
        </p:grpSp>
        <p:grpSp>
          <p:nvGrpSpPr>
            <p:cNvPr name="Group 48" id="48"/>
            <p:cNvGrpSpPr/>
            <p:nvPr/>
          </p:nvGrpSpPr>
          <p:grpSpPr>
            <a:xfrm rot="0">
              <a:off x="1778000" y="4445000"/>
              <a:ext cx="889000" cy="889000"/>
              <a:chOff x="0" y="0"/>
              <a:chExt cx="93462" cy="93462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b="true" sz="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57-71</a:t>
                </a:r>
              </a:p>
            </p:txBody>
          </p:sp>
        </p:grpSp>
        <p:grpSp>
          <p:nvGrpSpPr>
            <p:cNvPr name="Group 51" id="51"/>
            <p:cNvGrpSpPr/>
            <p:nvPr/>
          </p:nvGrpSpPr>
          <p:grpSpPr>
            <a:xfrm rot="0">
              <a:off x="1778000" y="5334000"/>
              <a:ext cx="889000" cy="889000"/>
              <a:chOff x="0" y="0"/>
              <a:chExt cx="93462" cy="93462"/>
            </a:xfrm>
          </p:grpSpPr>
          <p:sp>
            <p:nvSpPr>
              <p:cNvPr name="Freeform 52" id="52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53" id="53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b="true" sz="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89-103</a:t>
                </a:r>
              </a:p>
            </p:txBody>
          </p:sp>
        </p:grpSp>
        <p:grpSp>
          <p:nvGrpSpPr>
            <p:cNvPr name="Group 54" id="54"/>
            <p:cNvGrpSpPr/>
            <p:nvPr/>
          </p:nvGrpSpPr>
          <p:grpSpPr>
            <a:xfrm rot="0">
              <a:off x="2667000" y="2667000"/>
              <a:ext cx="889000" cy="889000"/>
              <a:chOff x="0" y="0"/>
              <a:chExt cx="93462" cy="93462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Ti</a:t>
                </a:r>
              </a:p>
            </p:txBody>
          </p:sp>
        </p:grpSp>
        <p:grpSp>
          <p:nvGrpSpPr>
            <p:cNvPr name="Group 57" id="57"/>
            <p:cNvGrpSpPr/>
            <p:nvPr/>
          </p:nvGrpSpPr>
          <p:grpSpPr>
            <a:xfrm rot="0">
              <a:off x="2667000" y="3556000"/>
              <a:ext cx="889000" cy="889000"/>
              <a:chOff x="0" y="0"/>
              <a:chExt cx="93462" cy="93462"/>
            </a:xfrm>
          </p:grpSpPr>
          <p:sp>
            <p:nvSpPr>
              <p:cNvPr name="Freeform 58" id="58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59" id="59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Zr</a:t>
                </a:r>
              </a:p>
            </p:txBody>
          </p:sp>
        </p:grpSp>
        <p:grpSp>
          <p:nvGrpSpPr>
            <p:cNvPr name="Group 60" id="60"/>
            <p:cNvGrpSpPr/>
            <p:nvPr/>
          </p:nvGrpSpPr>
          <p:grpSpPr>
            <a:xfrm rot="0">
              <a:off x="2667000" y="4445000"/>
              <a:ext cx="889000" cy="889000"/>
              <a:chOff x="0" y="0"/>
              <a:chExt cx="93462" cy="93462"/>
            </a:xfrm>
          </p:grpSpPr>
          <p:sp>
            <p:nvSpPr>
              <p:cNvPr name="Freeform 61" id="61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62" id="62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Hf</a:t>
                </a:r>
              </a:p>
            </p:txBody>
          </p:sp>
        </p:grpSp>
        <p:grpSp>
          <p:nvGrpSpPr>
            <p:cNvPr name="Group 63" id="63"/>
            <p:cNvGrpSpPr/>
            <p:nvPr/>
          </p:nvGrpSpPr>
          <p:grpSpPr>
            <a:xfrm rot="0">
              <a:off x="2667000" y="5334000"/>
              <a:ext cx="889000" cy="889000"/>
              <a:chOff x="0" y="0"/>
              <a:chExt cx="93462" cy="93462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Rf</a:t>
                </a:r>
              </a:p>
            </p:txBody>
          </p:sp>
        </p:grpSp>
        <p:grpSp>
          <p:nvGrpSpPr>
            <p:cNvPr name="Group 66" id="66"/>
            <p:cNvGrpSpPr/>
            <p:nvPr/>
          </p:nvGrpSpPr>
          <p:grpSpPr>
            <a:xfrm rot="0">
              <a:off x="3556000" y="2667000"/>
              <a:ext cx="889000" cy="889000"/>
              <a:chOff x="0" y="0"/>
              <a:chExt cx="93462" cy="93462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68" id="68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V</a:t>
                </a:r>
              </a:p>
            </p:txBody>
          </p:sp>
        </p:grpSp>
        <p:grpSp>
          <p:nvGrpSpPr>
            <p:cNvPr name="Group 69" id="69"/>
            <p:cNvGrpSpPr/>
            <p:nvPr/>
          </p:nvGrpSpPr>
          <p:grpSpPr>
            <a:xfrm rot="0">
              <a:off x="3556000" y="3556000"/>
              <a:ext cx="889000" cy="889000"/>
              <a:chOff x="0" y="0"/>
              <a:chExt cx="93462" cy="93462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71" id="71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Nb</a:t>
                </a:r>
              </a:p>
            </p:txBody>
          </p:sp>
        </p:grpSp>
        <p:grpSp>
          <p:nvGrpSpPr>
            <p:cNvPr name="Group 72" id="72"/>
            <p:cNvGrpSpPr/>
            <p:nvPr/>
          </p:nvGrpSpPr>
          <p:grpSpPr>
            <a:xfrm rot="0">
              <a:off x="3556000" y="4445000"/>
              <a:ext cx="889000" cy="889000"/>
              <a:chOff x="0" y="0"/>
              <a:chExt cx="93462" cy="93462"/>
            </a:xfrm>
          </p:grpSpPr>
          <p:sp>
            <p:nvSpPr>
              <p:cNvPr name="Freeform 73" id="73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74" id="74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Ta</a:t>
                </a:r>
              </a:p>
            </p:txBody>
          </p:sp>
        </p:grpSp>
        <p:grpSp>
          <p:nvGrpSpPr>
            <p:cNvPr name="Group 75" id="75"/>
            <p:cNvGrpSpPr/>
            <p:nvPr/>
          </p:nvGrpSpPr>
          <p:grpSpPr>
            <a:xfrm rot="0">
              <a:off x="3556000" y="5334000"/>
              <a:ext cx="889000" cy="889000"/>
              <a:chOff x="0" y="0"/>
              <a:chExt cx="93462" cy="93462"/>
            </a:xfrm>
          </p:grpSpPr>
          <p:sp>
            <p:nvSpPr>
              <p:cNvPr name="Freeform 76" id="76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77" id="77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Db</a:t>
                </a:r>
              </a:p>
            </p:txBody>
          </p:sp>
        </p:grpSp>
        <p:grpSp>
          <p:nvGrpSpPr>
            <p:cNvPr name="Group 78" id="78"/>
            <p:cNvGrpSpPr/>
            <p:nvPr/>
          </p:nvGrpSpPr>
          <p:grpSpPr>
            <a:xfrm rot="0">
              <a:off x="4445000" y="2667000"/>
              <a:ext cx="889000" cy="889000"/>
              <a:chOff x="0" y="0"/>
              <a:chExt cx="93462" cy="93462"/>
            </a:xfrm>
          </p:grpSpPr>
          <p:sp>
            <p:nvSpPr>
              <p:cNvPr name="Freeform 79" id="79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80" id="80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Cr</a:t>
                </a:r>
              </a:p>
            </p:txBody>
          </p:sp>
        </p:grpSp>
        <p:grpSp>
          <p:nvGrpSpPr>
            <p:cNvPr name="Group 81" id="81"/>
            <p:cNvGrpSpPr/>
            <p:nvPr/>
          </p:nvGrpSpPr>
          <p:grpSpPr>
            <a:xfrm rot="0">
              <a:off x="4445000" y="3556000"/>
              <a:ext cx="889000" cy="889000"/>
              <a:chOff x="0" y="0"/>
              <a:chExt cx="93462" cy="93462"/>
            </a:xfrm>
          </p:grpSpPr>
          <p:sp>
            <p:nvSpPr>
              <p:cNvPr name="Freeform 82" id="82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83" id="83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Mo</a:t>
                </a:r>
              </a:p>
            </p:txBody>
          </p:sp>
        </p:grpSp>
        <p:grpSp>
          <p:nvGrpSpPr>
            <p:cNvPr name="Group 84" id="84"/>
            <p:cNvGrpSpPr/>
            <p:nvPr/>
          </p:nvGrpSpPr>
          <p:grpSpPr>
            <a:xfrm rot="0">
              <a:off x="4445000" y="4445000"/>
              <a:ext cx="889000" cy="889000"/>
              <a:chOff x="0" y="0"/>
              <a:chExt cx="93462" cy="93462"/>
            </a:xfrm>
          </p:grpSpPr>
          <p:sp>
            <p:nvSpPr>
              <p:cNvPr name="Freeform 85" id="85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86" id="86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W</a:t>
                </a:r>
              </a:p>
            </p:txBody>
          </p:sp>
        </p:grpSp>
        <p:grpSp>
          <p:nvGrpSpPr>
            <p:cNvPr name="Group 87" id="87"/>
            <p:cNvGrpSpPr/>
            <p:nvPr/>
          </p:nvGrpSpPr>
          <p:grpSpPr>
            <a:xfrm rot="0">
              <a:off x="4445000" y="5334000"/>
              <a:ext cx="889000" cy="889000"/>
              <a:chOff x="0" y="0"/>
              <a:chExt cx="93462" cy="93462"/>
            </a:xfrm>
          </p:grpSpPr>
          <p:sp>
            <p:nvSpPr>
              <p:cNvPr name="Freeform 88" id="88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89" id="89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Sg</a:t>
                </a:r>
              </a:p>
            </p:txBody>
          </p:sp>
        </p:grpSp>
        <p:grpSp>
          <p:nvGrpSpPr>
            <p:cNvPr name="Group 90" id="90"/>
            <p:cNvGrpSpPr/>
            <p:nvPr/>
          </p:nvGrpSpPr>
          <p:grpSpPr>
            <a:xfrm rot="0">
              <a:off x="5334000" y="2667000"/>
              <a:ext cx="889000" cy="889000"/>
              <a:chOff x="0" y="0"/>
              <a:chExt cx="93462" cy="93462"/>
            </a:xfrm>
          </p:grpSpPr>
          <p:sp>
            <p:nvSpPr>
              <p:cNvPr name="Freeform 91" id="91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92" id="92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Mn</a:t>
                </a:r>
              </a:p>
            </p:txBody>
          </p:sp>
        </p:grpSp>
        <p:grpSp>
          <p:nvGrpSpPr>
            <p:cNvPr name="Group 93" id="93"/>
            <p:cNvGrpSpPr/>
            <p:nvPr/>
          </p:nvGrpSpPr>
          <p:grpSpPr>
            <a:xfrm rot="0">
              <a:off x="5334000" y="3556000"/>
              <a:ext cx="889000" cy="889000"/>
              <a:chOff x="0" y="0"/>
              <a:chExt cx="93462" cy="93462"/>
            </a:xfrm>
          </p:grpSpPr>
          <p:sp>
            <p:nvSpPr>
              <p:cNvPr name="Freeform 94" id="94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95" id="95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Tc</a:t>
                </a:r>
              </a:p>
            </p:txBody>
          </p:sp>
        </p:grpSp>
        <p:grpSp>
          <p:nvGrpSpPr>
            <p:cNvPr name="Group 96" id="96"/>
            <p:cNvGrpSpPr/>
            <p:nvPr/>
          </p:nvGrpSpPr>
          <p:grpSpPr>
            <a:xfrm rot="0">
              <a:off x="5334000" y="4445000"/>
              <a:ext cx="889000" cy="889000"/>
              <a:chOff x="0" y="0"/>
              <a:chExt cx="93462" cy="93462"/>
            </a:xfrm>
          </p:grpSpPr>
          <p:sp>
            <p:nvSpPr>
              <p:cNvPr name="Freeform 97" id="97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98" id="98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Re</a:t>
                </a:r>
              </a:p>
            </p:txBody>
          </p:sp>
        </p:grpSp>
        <p:grpSp>
          <p:nvGrpSpPr>
            <p:cNvPr name="Group 99" id="99"/>
            <p:cNvGrpSpPr/>
            <p:nvPr/>
          </p:nvGrpSpPr>
          <p:grpSpPr>
            <a:xfrm rot="0">
              <a:off x="5334000" y="5334000"/>
              <a:ext cx="889000" cy="889000"/>
              <a:chOff x="0" y="0"/>
              <a:chExt cx="93462" cy="93462"/>
            </a:xfrm>
          </p:grpSpPr>
          <p:sp>
            <p:nvSpPr>
              <p:cNvPr name="Freeform 100" id="100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01" id="101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Bh</a:t>
                </a:r>
              </a:p>
            </p:txBody>
          </p:sp>
        </p:grpSp>
        <p:grpSp>
          <p:nvGrpSpPr>
            <p:cNvPr name="Group 102" id="102"/>
            <p:cNvGrpSpPr/>
            <p:nvPr/>
          </p:nvGrpSpPr>
          <p:grpSpPr>
            <a:xfrm rot="0">
              <a:off x="6223000" y="2667000"/>
              <a:ext cx="889000" cy="889000"/>
              <a:chOff x="0" y="0"/>
              <a:chExt cx="93462" cy="93462"/>
            </a:xfrm>
          </p:grpSpPr>
          <p:sp>
            <p:nvSpPr>
              <p:cNvPr name="Freeform 103" id="103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04" id="104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Fe</a:t>
                </a:r>
              </a:p>
            </p:txBody>
          </p:sp>
        </p:grpSp>
        <p:grpSp>
          <p:nvGrpSpPr>
            <p:cNvPr name="Group 105" id="105"/>
            <p:cNvGrpSpPr/>
            <p:nvPr/>
          </p:nvGrpSpPr>
          <p:grpSpPr>
            <a:xfrm rot="0">
              <a:off x="6223000" y="3556000"/>
              <a:ext cx="889000" cy="889000"/>
              <a:chOff x="0" y="0"/>
              <a:chExt cx="93462" cy="93462"/>
            </a:xfrm>
          </p:grpSpPr>
          <p:sp>
            <p:nvSpPr>
              <p:cNvPr name="Freeform 106" id="106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07" id="107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Ru</a:t>
                </a:r>
              </a:p>
            </p:txBody>
          </p:sp>
        </p:grpSp>
        <p:grpSp>
          <p:nvGrpSpPr>
            <p:cNvPr name="Group 108" id="108"/>
            <p:cNvGrpSpPr/>
            <p:nvPr/>
          </p:nvGrpSpPr>
          <p:grpSpPr>
            <a:xfrm rot="0">
              <a:off x="6223000" y="4445000"/>
              <a:ext cx="889000" cy="889000"/>
              <a:chOff x="0" y="0"/>
              <a:chExt cx="93462" cy="93462"/>
            </a:xfrm>
          </p:grpSpPr>
          <p:sp>
            <p:nvSpPr>
              <p:cNvPr name="Freeform 109" id="109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10" id="110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Os</a:t>
                </a:r>
              </a:p>
            </p:txBody>
          </p:sp>
        </p:grpSp>
        <p:grpSp>
          <p:nvGrpSpPr>
            <p:cNvPr name="Group 111" id="111"/>
            <p:cNvGrpSpPr/>
            <p:nvPr/>
          </p:nvGrpSpPr>
          <p:grpSpPr>
            <a:xfrm rot="0">
              <a:off x="6223000" y="5334000"/>
              <a:ext cx="889000" cy="889000"/>
              <a:chOff x="0" y="0"/>
              <a:chExt cx="93462" cy="93462"/>
            </a:xfrm>
          </p:grpSpPr>
          <p:sp>
            <p:nvSpPr>
              <p:cNvPr name="Freeform 112" id="112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13" id="113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Hs</a:t>
                </a:r>
              </a:p>
            </p:txBody>
          </p:sp>
        </p:grpSp>
        <p:grpSp>
          <p:nvGrpSpPr>
            <p:cNvPr name="Group 114" id="114"/>
            <p:cNvGrpSpPr/>
            <p:nvPr/>
          </p:nvGrpSpPr>
          <p:grpSpPr>
            <a:xfrm rot="0">
              <a:off x="7112000" y="2667000"/>
              <a:ext cx="889000" cy="889000"/>
              <a:chOff x="0" y="0"/>
              <a:chExt cx="93462" cy="93462"/>
            </a:xfrm>
          </p:grpSpPr>
          <p:sp>
            <p:nvSpPr>
              <p:cNvPr name="Freeform 115" id="115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16" id="116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Co</a:t>
                </a:r>
              </a:p>
            </p:txBody>
          </p:sp>
        </p:grpSp>
        <p:grpSp>
          <p:nvGrpSpPr>
            <p:cNvPr name="Group 117" id="117"/>
            <p:cNvGrpSpPr/>
            <p:nvPr/>
          </p:nvGrpSpPr>
          <p:grpSpPr>
            <a:xfrm rot="0">
              <a:off x="7112000" y="3556000"/>
              <a:ext cx="889000" cy="889000"/>
              <a:chOff x="0" y="0"/>
              <a:chExt cx="93462" cy="93462"/>
            </a:xfrm>
          </p:grpSpPr>
          <p:sp>
            <p:nvSpPr>
              <p:cNvPr name="Freeform 118" id="118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19" id="119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Rh</a:t>
                </a:r>
              </a:p>
            </p:txBody>
          </p:sp>
        </p:grpSp>
        <p:grpSp>
          <p:nvGrpSpPr>
            <p:cNvPr name="Group 120" id="120"/>
            <p:cNvGrpSpPr/>
            <p:nvPr/>
          </p:nvGrpSpPr>
          <p:grpSpPr>
            <a:xfrm rot="0">
              <a:off x="7112000" y="4445000"/>
              <a:ext cx="889000" cy="889000"/>
              <a:chOff x="0" y="0"/>
              <a:chExt cx="93462" cy="93462"/>
            </a:xfrm>
          </p:grpSpPr>
          <p:sp>
            <p:nvSpPr>
              <p:cNvPr name="Freeform 121" id="121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22" id="122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Ir</a:t>
                </a:r>
              </a:p>
            </p:txBody>
          </p:sp>
        </p:grpSp>
        <p:grpSp>
          <p:nvGrpSpPr>
            <p:cNvPr name="Group 123" id="123"/>
            <p:cNvGrpSpPr/>
            <p:nvPr/>
          </p:nvGrpSpPr>
          <p:grpSpPr>
            <a:xfrm rot="0">
              <a:off x="7112000" y="5334000"/>
              <a:ext cx="889000" cy="889000"/>
              <a:chOff x="0" y="0"/>
              <a:chExt cx="93462" cy="93462"/>
            </a:xfrm>
          </p:grpSpPr>
          <p:sp>
            <p:nvSpPr>
              <p:cNvPr name="Freeform 124" id="124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25" id="125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Mt</a:t>
                </a:r>
              </a:p>
            </p:txBody>
          </p:sp>
        </p:grpSp>
        <p:grpSp>
          <p:nvGrpSpPr>
            <p:cNvPr name="Group 126" id="126"/>
            <p:cNvGrpSpPr/>
            <p:nvPr/>
          </p:nvGrpSpPr>
          <p:grpSpPr>
            <a:xfrm rot="0">
              <a:off x="8001000" y="2667000"/>
              <a:ext cx="889000" cy="889000"/>
              <a:chOff x="0" y="0"/>
              <a:chExt cx="93462" cy="93462"/>
            </a:xfrm>
          </p:grpSpPr>
          <p:sp>
            <p:nvSpPr>
              <p:cNvPr name="Freeform 127" id="127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28" id="128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Ni</a:t>
                </a:r>
              </a:p>
            </p:txBody>
          </p:sp>
        </p:grpSp>
        <p:grpSp>
          <p:nvGrpSpPr>
            <p:cNvPr name="Group 129" id="129"/>
            <p:cNvGrpSpPr/>
            <p:nvPr/>
          </p:nvGrpSpPr>
          <p:grpSpPr>
            <a:xfrm rot="0">
              <a:off x="8001000" y="3556000"/>
              <a:ext cx="889000" cy="889000"/>
              <a:chOff x="0" y="0"/>
              <a:chExt cx="93462" cy="93462"/>
            </a:xfrm>
          </p:grpSpPr>
          <p:sp>
            <p:nvSpPr>
              <p:cNvPr name="Freeform 130" id="130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31" id="131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Pd</a:t>
                </a:r>
              </a:p>
            </p:txBody>
          </p:sp>
        </p:grpSp>
        <p:grpSp>
          <p:nvGrpSpPr>
            <p:cNvPr name="Group 132" id="132"/>
            <p:cNvGrpSpPr/>
            <p:nvPr/>
          </p:nvGrpSpPr>
          <p:grpSpPr>
            <a:xfrm rot="0">
              <a:off x="8001000" y="4445000"/>
              <a:ext cx="889000" cy="889000"/>
              <a:chOff x="0" y="0"/>
              <a:chExt cx="93462" cy="93462"/>
            </a:xfrm>
          </p:grpSpPr>
          <p:sp>
            <p:nvSpPr>
              <p:cNvPr name="Freeform 133" id="133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34" id="134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Pt</a:t>
                </a:r>
              </a:p>
            </p:txBody>
          </p:sp>
        </p:grpSp>
        <p:grpSp>
          <p:nvGrpSpPr>
            <p:cNvPr name="Group 135" id="135"/>
            <p:cNvGrpSpPr/>
            <p:nvPr/>
          </p:nvGrpSpPr>
          <p:grpSpPr>
            <a:xfrm rot="0">
              <a:off x="8001000" y="5334000"/>
              <a:ext cx="889000" cy="889000"/>
              <a:chOff x="0" y="0"/>
              <a:chExt cx="93462" cy="93462"/>
            </a:xfrm>
          </p:grpSpPr>
          <p:sp>
            <p:nvSpPr>
              <p:cNvPr name="Freeform 136" id="136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37" id="137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110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Ds</a:t>
                </a:r>
              </a:p>
            </p:txBody>
          </p:sp>
        </p:grpSp>
        <p:grpSp>
          <p:nvGrpSpPr>
            <p:cNvPr name="Group 138" id="138"/>
            <p:cNvGrpSpPr/>
            <p:nvPr/>
          </p:nvGrpSpPr>
          <p:grpSpPr>
            <a:xfrm rot="0">
              <a:off x="8890000" y="2667000"/>
              <a:ext cx="889000" cy="889000"/>
              <a:chOff x="0" y="0"/>
              <a:chExt cx="93462" cy="93462"/>
            </a:xfrm>
          </p:grpSpPr>
          <p:sp>
            <p:nvSpPr>
              <p:cNvPr name="Freeform 139" id="139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40" id="140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Cu</a:t>
                </a:r>
              </a:p>
            </p:txBody>
          </p:sp>
        </p:grpSp>
        <p:grpSp>
          <p:nvGrpSpPr>
            <p:cNvPr name="Group 141" id="141"/>
            <p:cNvGrpSpPr/>
            <p:nvPr/>
          </p:nvGrpSpPr>
          <p:grpSpPr>
            <a:xfrm rot="0">
              <a:off x="8890000" y="3556000"/>
              <a:ext cx="889000" cy="889000"/>
              <a:chOff x="0" y="0"/>
              <a:chExt cx="93462" cy="93462"/>
            </a:xfrm>
          </p:grpSpPr>
          <p:sp>
            <p:nvSpPr>
              <p:cNvPr name="Freeform 142" id="142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43" id="143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Ag</a:t>
                </a:r>
              </a:p>
            </p:txBody>
          </p:sp>
        </p:grpSp>
        <p:grpSp>
          <p:nvGrpSpPr>
            <p:cNvPr name="Group 144" id="144"/>
            <p:cNvGrpSpPr/>
            <p:nvPr/>
          </p:nvGrpSpPr>
          <p:grpSpPr>
            <a:xfrm rot="0">
              <a:off x="8890000" y="4445000"/>
              <a:ext cx="889000" cy="889000"/>
              <a:chOff x="0" y="0"/>
              <a:chExt cx="93462" cy="93462"/>
            </a:xfrm>
          </p:grpSpPr>
          <p:sp>
            <p:nvSpPr>
              <p:cNvPr name="Freeform 145" id="145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46" id="146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Au</a:t>
                </a:r>
              </a:p>
            </p:txBody>
          </p:sp>
        </p:grpSp>
        <p:grpSp>
          <p:nvGrpSpPr>
            <p:cNvPr name="Group 147" id="147"/>
            <p:cNvGrpSpPr/>
            <p:nvPr/>
          </p:nvGrpSpPr>
          <p:grpSpPr>
            <a:xfrm rot="0">
              <a:off x="8890000" y="5334000"/>
              <a:ext cx="889000" cy="889000"/>
              <a:chOff x="0" y="0"/>
              <a:chExt cx="93462" cy="93462"/>
            </a:xfrm>
          </p:grpSpPr>
          <p:sp>
            <p:nvSpPr>
              <p:cNvPr name="Freeform 148" id="148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49" id="149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111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Rg</a:t>
                </a:r>
              </a:p>
            </p:txBody>
          </p:sp>
        </p:grpSp>
        <p:grpSp>
          <p:nvGrpSpPr>
            <p:cNvPr name="Group 150" id="150"/>
            <p:cNvGrpSpPr/>
            <p:nvPr/>
          </p:nvGrpSpPr>
          <p:grpSpPr>
            <a:xfrm rot="0">
              <a:off x="9779000" y="2667000"/>
              <a:ext cx="889000" cy="889000"/>
              <a:chOff x="0" y="0"/>
              <a:chExt cx="93462" cy="93462"/>
            </a:xfrm>
          </p:grpSpPr>
          <p:sp>
            <p:nvSpPr>
              <p:cNvPr name="Freeform 151" id="151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52" id="152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Zn</a:t>
                </a:r>
              </a:p>
            </p:txBody>
          </p:sp>
        </p:grpSp>
        <p:grpSp>
          <p:nvGrpSpPr>
            <p:cNvPr name="Group 153" id="153"/>
            <p:cNvGrpSpPr/>
            <p:nvPr/>
          </p:nvGrpSpPr>
          <p:grpSpPr>
            <a:xfrm rot="0">
              <a:off x="9779000" y="3556000"/>
              <a:ext cx="889000" cy="889000"/>
              <a:chOff x="0" y="0"/>
              <a:chExt cx="93462" cy="93462"/>
            </a:xfrm>
          </p:grpSpPr>
          <p:sp>
            <p:nvSpPr>
              <p:cNvPr name="Freeform 154" id="154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55" id="155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Cd</a:t>
                </a:r>
              </a:p>
            </p:txBody>
          </p:sp>
        </p:grpSp>
        <p:grpSp>
          <p:nvGrpSpPr>
            <p:cNvPr name="Group 156" id="156"/>
            <p:cNvGrpSpPr/>
            <p:nvPr/>
          </p:nvGrpSpPr>
          <p:grpSpPr>
            <a:xfrm rot="0">
              <a:off x="9779000" y="4445000"/>
              <a:ext cx="889000" cy="889000"/>
              <a:chOff x="0" y="0"/>
              <a:chExt cx="93462" cy="93462"/>
            </a:xfrm>
          </p:grpSpPr>
          <p:sp>
            <p:nvSpPr>
              <p:cNvPr name="Freeform 157" id="157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B8B8E6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58" id="158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Hg</a:t>
                </a:r>
              </a:p>
            </p:txBody>
          </p:sp>
        </p:grpSp>
        <p:grpSp>
          <p:nvGrpSpPr>
            <p:cNvPr name="Group 159" id="159"/>
            <p:cNvGrpSpPr/>
            <p:nvPr/>
          </p:nvGrpSpPr>
          <p:grpSpPr>
            <a:xfrm rot="0">
              <a:off x="9779000" y="5334000"/>
              <a:ext cx="889000" cy="889000"/>
              <a:chOff x="0" y="0"/>
              <a:chExt cx="93462" cy="93462"/>
            </a:xfrm>
          </p:grpSpPr>
          <p:sp>
            <p:nvSpPr>
              <p:cNvPr name="Freeform 160" id="160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61" id="161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112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Cn</a:t>
                </a:r>
              </a:p>
            </p:txBody>
          </p:sp>
        </p:grpSp>
        <p:grpSp>
          <p:nvGrpSpPr>
            <p:cNvPr name="Group 162" id="162"/>
            <p:cNvGrpSpPr/>
            <p:nvPr/>
          </p:nvGrpSpPr>
          <p:grpSpPr>
            <a:xfrm rot="0">
              <a:off x="10668000" y="889000"/>
              <a:ext cx="889000" cy="889000"/>
              <a:chOff x="0" y="0"/>
              <a:chExt cx="93462" cy="93462"/>
            </a:xfrm>
          </p:grpSpPr>
          <p:sp>
            <p:nvSpPr>
              <p:cNvPr name="Freeform 163" id="163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CD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64" id="164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B</a:t>
                </a:r>
              </a:p>
            </p:txBody>
          </p:sp>
        </p:grpSp>
        <p:grpSp>
          <p:nvGrpSpPr>
            <p:cNvPr name="Group 165" id="165"/>
            <p:cNvGrpSpPr/>
            <p:nvPr/>
          </p:nvGrpSpPr>
          <p:grpSpPr>
            <a:xfrm rot="0">
              <a:off x="10668000" y="1778000"/>
              <a:ext cx="889000" cy="889000"/>
              <a:chOff x="0" y="0"/>
              <a:chExt cx="93462" cy="93462"/>
            </a:xfrm>
          </p:grpSpPr>
          <p:sp>
            <p:nvSpPr>
              <p:cNvPr name="Freeform 166" id="166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A7CDEF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67" id="167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Al</a:t>
                </a:r>
              </a:p>
            </p:txBody>
          </p:sp>
        </p:grpSp>
        <p:grpSp>
          <p:nvGrpSpPr>
            <p:cNvPr name="Group 168" id="168"/>
            <p:cNvGrpSpPr/>
            <p:nvPr/>
          </p:nvGrpSpPr>
          <p:grpSpPr>
            <a:xfrm rot="0">
              <a:off x="10668000" y="2667000"/>
              <a:ext cx="889000" cy="889000"/>
              <a:chOff x="0" y="0"/>
              <a:chExt cx="93462" cy="93462"/>
            </a:xfrm>
          </p:grpSpPr>
          <p:sp>
            <p:nvSpPr>
              <p:cNvPr name="Freeform 169" id="169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A7CDEF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70" id="170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Ga</a:t>
                </a:r>
              </a:p>
            </p:txBody>
          </p:sp>
        </p:grpSp>
        <p:grpSp>
          <p:nvGrpSpPr>
            <p:cNvPr name="Group 171" id="171"/>
            <p:cNvGrpSpPr/>
            <p:nvPr/>
          </p:nvGrpSpPr>
          <p:grpSpPr>
            <a:xfrm rot="0">
              <a:off x="10668000" y="3556000"/>
              <a:ext cx="889000" cy="889000"/>
              <a:chOff x="0" y="0"/>
              <a:chExt cx="93462" cy="93462"/>
            </a:xfrm>
          </p:grpSpPr>
          <p:sp>
            <p:nvSpPr>
              <p:cNvPr name="Freeform 172" id="172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A7CDEF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73" id="173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49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In</a:t>
                </a:r>
              </a:p>
            </p:txBody>
          </p:sp>
        </p:grpSp>
        <p:grpSp>
          <p:nvGrpSpPr>
            <p:cNvPr name="Group 174" id="174"/>
            <p:cNvGrpSpPr/>
            <p:nvPr/>
          </p:nvGrpSpPr>
          <p:grpSpPr>
            <a:xfrm rot="0">
              <a:off x="10668000" y="4445000"/>
              <a:ext cx="889000" cy="889000"/>
              <a:chOff x="0" y="0"/>
              <a:chExt cx="93462" cy="93462"/>
            </a:xfrm>
          </p:grpSpPr>
          <p:sp>
            <p:nvSpPr>
              <p:cNvPr name="Freeform 175" id="175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A7CDEF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76" id="176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Ti</a:t>
                </a:r>
              </a:p>
            </p:txBody>
          </p:sp>
        </p:grpSp>
        <p:grpSp>
          <p:nvGrpSpPr>
            <p:cNvPr name="Group 177" id="177"/>
            <p:cNvGrpSpPr/>
            <p:nvPr/>
          </p:nvGrpSpPr>
          <p:grpSpPr>
            <a:xfrm rot="0">
              <a:off x="11557000" y="889000"/>
              <a:ext cx="889000" cy="889000"/>
              <a:chOff x="0" y="0"/>
              <a:chExt cx="93462" cy="93462"/>
            </a:xfrm>
          </p:grpSpPr>
          <p:sp>
            <p:nvSpPr>
              <p:cNvPr name="Freeform 178" id="178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79" id="179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</a:t>
                </a:r>
              </a:p>
            </p:txBody>
          </p:sp>
        </p:grpSp>
        <p:grpSp>
          <p:nvGrpSpPr>
            <p:cNvPr name="Group 180" id="180"/>
            <p:cNvGrpSpPr/>
            <p:nvPr/>
          </p:nvGrpSpPr>
          <p:grpSpPr>
            <a:xfrm rot="0">
              <a:off x="11557000" y="1778000"/>
              <a:ext cx="889000" cy="889000"/>
              <a:chOff x="0" y="0"/>
              <a:chExt cx="93462" cy="93462"/>
            </a:xfrm>
          </p:grpSpPr>
          <p:sp>
            <p:nvSpPr>
              <p:cNvPr name="Freeform 181" id="181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CD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82" id="182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Si</a:t>
                </a:r>
              </a:p>
            </p:txBody>
          </p:sp>
        </p:grpSp>
        <p:grpSp>
          <p:nvGrpSpPr>
            <p:cNvPr name="Group 183" id="183"/>
            <p:cNvGrpSpPr/>
            <p:nvPr/>
          </p:nvGrpSpPr>
          <p:grpSpPr>
            <a:xfrm rot="0">
              <a:off x="11557000" y="2667000"/>
              <a:ext cx="889000" cy="889000"/>
              <a:chOff x="0" y="0"/>
              <a:chExt cx="93462" cy="93462"/>
            </a:xfrm>
          </p:grpSpPr>
          <p:sp>
            <p:nvSpPr>
              <p:cNvPr name="Freeform 184" id="184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CD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85" id="185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Ge</a:t>
                </a:r>
              </a:p>
            </p:txBody>
          </p:sp>
        </p:grpSp>
        <p:grpSp>
          <p:nvGrpSpPr>
            <p:cNvPr name="Group 186" id="186"/>
            <p:cNvGrpSpPr/>
            <p:nvPr/>
          </p:nvGrpSpPr>
          <p:grpSpPr>
            <a:xfrm rot="0">
              <a:off x="11557000" y="3556000"/>
              <a:ext cx="889000" cy="889000"/>
              <a:chOff x="0" y="0"/>
              <a:chExt cx="93462" cy="93462"/>
            </a:xfrm>
          </p:grpSpPr>
          <p:sp>
            <p:nvSpPr>
              <p:cNvPr name="Freeform 187" id="187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A7CDEF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88" id="188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Sn</a:t>
                </a:r>
              </a:p>
            </p:txBody>
          </p:sp>
        </p:grpSp>
        <p:grpSp>
          <p:nvGrpSpPr>
            <p:cNvPr name="Group 189" id="189"/>
            <p:cNvGrpSpPr/>
            <p:nvPr/>
          </p:nvGrpSpPr>
          <p:grpSpPr>
            <a:xfrm rot="0">
              <a:off x="11557000" y="4445000"/>
              <a:ext cx="889000" cy="889000"/>
              <a:chOff x="0" y="0"/>
              <a:chExt cx="93462" cy="93462"/>
            </a:xfrm>
          </p:grpSpPr>
          <p:sp>
            <p:nvSpPr>
              <p:cNvPr name="Freeform 190" id="190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A7CDEF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91" id="191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Pb</a:t>
                </a:r>
              </a:p>
            </p:txBody>
          </p:sp>
        </p:grpSp>
        <p:grpSp>
          <p:nvGrpSpPr>
            <p:cNvPr name="Group 192" id="192"/>
            <p:cNvGrpSpPr/>
            <p:nvPr/>
          </p:nvGrpSpPr>
          <p:grpSpPr>
            <a:xfrm rot="0">
              <a:off x="12446000" y="889000"/>
              <a:ext cx="889000" cy="889000"/>
              <a:chOff x="0" y="0"/>
              <a:chExt cx="93462" cy="93462"/>
            </a:xfrm>
          </p:grpSpPr>
          <p:sp>
            <p:nvSpPr>
              <p:cNvPr name="Freeform 193" id="193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94" id="194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N</a:t>
                </a:r>
              </a:p>
            </p:txBody>
          </p:sp>
        </p:grpSp>
        <p:grpSp>
          <p:nvGrpSpPr>
            <p:cNvPr name="Group 195" id="195"/>
            <p:cNvGrpSpPr/>
            <p:nvPr/>
          </p:nvGrpSpPr>
          <p:grpSpPr>
            <a:xfrm rot="0">
              <a:off x="12446000" y="1778000"/>
              <a:ext cx="889000" cy="889000"/>
              <a:chOff x="0" y="0"/>
              <a:chExt cx="93462" cy="93462"/>
            </a:xfrm>
          </p:grpSpPr>
          <p:sp>
            <p:nvSpPr>
              <p:cNvPr name="Freeform 196" id="196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97" id="197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P</a:t>
                </a:r>
              </a:p>
            </p:txBody>
          </p:sp>
        </p:grpSp>
        <p:grpSp>
          <p:nvGrpSpPr>
            <p:cNvPr name="Group 198" id="198"/>
            <p:cNvGrpSpPr/>
            <p:nvPr/>
          </p:nvGrpSpPr>
          <p:grpSpPr>
            <a:xfrm rot="0">
              <a:off x="12446000" y="2667000"/>
              <a:ext cx="889000" cy="889000"/>
              <a:chOff x="0" y="0"/>
              <a:chExt cx="93462" cy="93462"/>
            </a:xfrm>
          </p:grpSpPr>
          <p:sp>
            <p:nvSpPr>
              <p:cNvPr name="Freeform 199" id="199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CD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00" id="200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As</a:t>
                </a:r>
              </a:p>
            </p:txBody>
          </p:sp>
        </p:grpSp>
        <p:grpSp>
          <p:nvGrpSpPr>
            <p:cNvPr name="Group 201" id="201"/>
            <p:cNvGrpSpPr/>
            <p:nvPr/>
          </p:nvGrpSpPr>
          <p:grpSpPr>
            <a:xfrm rot="0">
              <a:off x="12446000" y="3556000"/>
              <a:ext cx="889000" cy="889000"/>
              <a:chOff x="0" y="0"/>
              <a:chExt cx="93462" cy="93462"/>
            </a:xfrm>
          </p:grpSpPr>
          <p:sp>
            <p:nvSpPr>
              <p:cNvPr name="Freeform 202" id="202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CD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03" id="203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Sb</a:t>
                </a:r>
              </a:p>
            </p:txBody>
          </p:sp>
        </p:grpSp>
        <p:grpSp>
          <p:nvGrpSpPr>
            <p:cNvPr name="Group 204" id="204"/>
            <p:cNvGrpSpPr/>
            <p:nvPr/>
          </p:nvGrpSpPr>
          <p:grpSpPr>
            <a:xfrm rot="0">
              <a:off x="12446000" y="4445000"/>
              <a:ext cx="889000" cy="889000"/>
              <a:chOff x="0" y="0"/>
              <a:chExt cx="93462" cy="93462"/>
            </a:xfrm>
          </p:grpSpPr>
          <p:sp>
            <p:nvSpPr>
              <p:cNvPr name="Freeform 205" id="205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A7CDEF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06" id="206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Bi</a:t>
                </a:r>
              </a:p>
            </p:txBody>
          </p:sp>
        </p:grpSp>
        <p:grpSp>
          <p:nvGrpSpPr>
            <p:cNvPr name="Group 207" id="207"/>
            <p:cNvGrpSpPr/>
            <p:nvPr/>
          </p:nvGrpSpPr>
          <p:grpSpPr>
            <a:xfrm rot="0">
              <a:off x="13335000" y="889000"/>
              <a:ext cx="889000" cy="889000"/>
              <a:chOff x="0" y="0"/>
              <a:chExt cx="93462" cy="93462"/>
            </a:xfrm>
          </p:grpSpPr>
          <p:sp>
            <p:nvSpPr>
              <p:cNvPr name="Freeform 208" id="208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09" id="209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O</a:t>
                </a:r>
              </a:p>
            </p:txBody>
          </p:sp>
        </p:grpSp>
        <p:grpSp>
          <p:nvGrpSpPr>
            <p:cNvPr name="Group 210" id="210"/>
            <p:cNvGrpSpPr/>
            <p:nvPr/>
          </p:nvGrpSpPr>
          <p:grpSpPr>
            <a:xfrm rot="0">
              <a:off x="13335000" y="1778000"/>
              <a:ext cx="889000" cy="889000"/>
              <a:chOff x="0" y="0"/>
              <a:chExt cx="93462" cy="93462"/>
            </a:xfrm>
          </p:grpSpPr>
          <p:sp>
            <p:nvSpPr>
              <p:cNvPr name="Freeform 211" id="211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12" id="212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S</a:t>
                </a:r>
              </a:p>
            </p:txBody>
          </p:sp>
        </p:grpSp>
        <p:grpSp>
          <p:nvGrpSpPr>
            <p:cNvPr name="Group 213" id="213"/>
            <p:cNvGrpSpPr/>
            <p:nvPr/>
          </p:nvGrpSpPr>
          <p:grpSpPr>
            <a:xfrm rot="0">
              <a:off x="13335000" y="2667000"/>
              <a:ext cx="889000" cy="889000"/>
              <a:chOff x="0" y="0"/>
              <a:chExt cx="93462" cy="93462"/>
            </a:xfrm>
          </p:grpSpPr>
          <p:sp>
            <p:nvSpPr>
              <p:cNvPr name="Freeform 214" id="214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15" id="215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Se</a:t>
                </a:r>
              </a:p>
            </p:txBody>
          </p:sp>
        </p:grpSp>
        <p:grpSp>
          <p:nvGrpSpPr>
            <p:cNvPr name="Group 216" id="216"/>
            <p:cNvGrpSpPr/>
            <p:nvPr/>
          </p:nvGrpSpPr>
          <p:grpSpPr>
            <a:xfrm rot="0">
              <a:off x="13335000" y="3556000"/>
              <a:ext cx="889000" cy="889000"/>
              <a:chOff x="0" y="0"/>
              <a:chExt cx="93462" cy="93462"/>
            </a:xfrm>
          </p:grpSpPr>
          <p:sp>
            <p:nvSpPr>
              <p:cNvPr name="Freeform 217" id="217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CD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18" id="218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Te</a:t>
                </a:r>
              </a:p>
            </p:txBody>
          </p:sp>
        </p:grpSp>
        <p:grpSp>
          <p:nvGrpSpPr>
            <p:cNvPr name="Group 219" id="219"/>
            <p:cNvGrpSpPr/>
            <p:nvPr/>
          </p:nvGrpSpPr>
          <p:grpSpPr>
            <a:xfrm rot="0">
              <a:off x="13335000" y="4445000"/>
              <a:ext cx="889000" cy="889000"/>
              <a:chOff x="0" y="0"/>
              <a:chExt cx="93462" cy="93462"/>
            </a:xfrm>
          </p:grpSpPr>
          <p:sp>
            <p:nvSpPr>
              <p:cNvPr name="Freeform 220" id="220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A7CDEF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21" id="221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Po</a:t>
                </a:r>
              </a:p>
            </p:txBody>
          </p:sp>
        </p:grpSp>
        <p:grpSp>
          <p:nvGrpSpPr>
            <p:cNvPr name="Group 222" id="222"/>
            <p:cNvGrpSpPr/>
            <p:nvPr/>
          </p:nvGrpSpPr>
          <p:grpSpPr>
            <a:xfrm rot="0">
              <a:off x="14224000" y="889000"/>
              <a:ext cx="889000" cy="889000"/>
              <a:chOff x="0" y="0"/>
              <a:chExt cx="93462" cy="93462"/>
            </a:xfrm>
          </p:grpSpPr>
          <p:sp>
            <p:nvSpPr>
              <p:cNvPr name="Freeform 223" id="223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24" id="224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F</a:t>
                </a:r>
              </a:p>
            </p:txBody>
          </p:sp>
        </p:grpSp>
        <p:grpSp>
          <p:nvGrpSpPr>
            <p:cNvPr name="Group 225" id="225"/>
            <p:cNvGrpSpPr/>
            <p:nvPr/>
          </p:nvGrpSpPr>
          <p:grpSpPr>
            <a:xfrm rot="0">
              <a:off x="14224000" y="1778000"/>
              <a:ext cx="889000" cy="889000"/>
              <a:chOff x="0" y="0"/>
              <a:chExt cx="93462" cy="93462"/>
            </a:xfrm>
          </p:grpSpPr>
          <p:sp>
            <p:nvSpPr>
              <p:cNvPr name="Freeform 226" id="226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27" id="227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Cl</a:t>
                </a:r>
              </a:p>
            </p:txBody>
          </p:sp>
        </p:grpSp>
        <p:grpSp>
          <p:nvGrpSpPr>
            <p:cNvPr name="Group 228" id="228"/>
            <p:cNvGrpSpPr/>
            <p:nvPr/>
          </p:nvGrpSpPr>
          <p:grpSpPr>
            <a:xfrm rot="0">
              <a:off x="14224000" y="2667000"/>
              <a:ext cx="889000" cy="889000"/>
              <a:chOff x="0" y="0"/>
              <a:chExt cx="93462" cy="93462"/>
            </a:xfrm>
          </p:grpSpPr>
          <p:sp>
            <p:nvSpPr>
              <p:cNvPr name="Freeform 229" id="229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30" id="230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Br</a:t>
                </a:r>
              </a:p>
            </p:txBody>
          </p:sp>
        </p:grpSp>
        <p:grpSp>
          <p:nvGrpSpPr>
            <p:cNvPr name="Group 231" id="231"/>
            <p:cNvGrpSpPr/>
            <p:nvPr/>
          </p:nvGrpSpPr>
          <p:grpSpPr>
            <a:xfrm rot="0">
              <a:off x="14224000" y="3556000"/>
              <a:ext cx="889000" cy="889000"/>
              <a:chOff x="0" y="0"/>
              <a:chExt cx="93462" cy="93462"/>
            </a:xfrm>
          </p:grpSpPr>
          <p:sp>
            <p:nvSpPr>
              <p:cNvPr name="Freeform 232" id="232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9C784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33" id="233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I</a:t>
                </a:r>
              </a:p>
            </p:txBody>
          </p:sp>
        </p:grpSp>
        <p:grpSp>
          <p:nvGrpSpPr>
            <p:cNvPr name="Group 234" id="234"/>
            <p:cNvGrpSpPr/>
            <p:nvPr/>
          </p:nvGrpSpPr>
          <p:grpSpPr>
            <a:xfrm rot="0">
              <a:off x="14224000" y="4445000"/>
              <a:ext cx="889000" cy="889000"/>
              <a:chOff x="0" y="0"/>
              <a:chExt cx="93462" cy="93462"/>
            </a:xfrm>
          </p:grpSpPr>
          <p:sp>
            <p:nvSpPr>
              <p:cNvPr name="Freeform 235" id="235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A7CDEF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36" id="236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At</a:t>
                </a:r>
              </a:p>
            </p:txBody>
          </p:sp>
        </p:grpSp>
        <p:grpSp>
          <p:nvGrpSpPr>
            <p:cNvPr name="Group 237" id="237"/>
            <p:cNvGrpSpPr/>
            <p:nvPr/>
          </p:nvGrpSpPr>
          <p:grpSpPr>
            <a:xfrm rot="0">
              <a:off x="15113000" y="0"/>
              <a:ext cx="889000" cy="889000"/>
              <a:chOff x="0" y="0"/>
              <a:chExt cx="93462" cy="93462"/>
            </a:xfrm>
          </p:grpSpPr>
          <p:sp>
            <p:nvSpPr>
              <p:cNvPr name="Freeform 238" id="238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9C78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39" id="239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He</a:t>
                </a:r>
              </a:p>
            </p:txBody>
          </p:sp>
        </p:grpSp>
        <p:grpSp>
          <p:nvGrpSpPr>
            <p:cNvPr name="Group 240" id="240"/>
            <p:cNvGrpSpPr/>
            <p:nvPr/>
          </p:nvGrpSpPr>
          <p:grpSpPr>
            <a:xfrm rot="0">
              <a:off x="15113000" y="889000"/>
              <a:ext cx="889000" cy="889000"/>
              <a:chOff x="0" y="0"/>
              <a:chExt cx="93462" cy="93462"/>
            </a:xfrm>
          </p:grpSpPr>
          <p:sp>
            <p:nvSpPr>
              <p:cNvPr name="Freeform 241" id="241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9C78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42" id="242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Ne</a:t>
                </a:r>
              </a:p>
            </p:txBody>
          </p:sp>
        </p:grpSp>
        <p:grpSp>
          <p:nvGrpSpPr>
            <p:cNvPr name="Group 243" id="243"/>
            <p:cNvGrpSpPr/>
            <p:nvPr/>
          </p:nvGrpSpPr>
          <p:grpSpPr>
            <a:xfrm rot="0">
              <a:off x="15113000" y="1778000"/>
              <a:ext cx="889000" cy="889000"/>
              <a:chOff x="0" y="0"/>
              <a:chExt cx="93462" cy="93462"/>
            </a:xfrm>
          </p:grpSpPr>
          <p:sp>
            <p:nvSpPr>
              <p:cNvPr name="Freeform 244" id="244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9C78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45" id="245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Ar</a:t>
                </a:r>
              </a:p>
            </p:txBody>
          </p:sp>
        </p:grpSp>
        <p:grpSp>
          <p:nvGrpSpPr>
            <p:cNvPr name="Group 246" id="246"/>
            <p:cNvGrpSpPr/>
            <p:nvPr/>
          </p:nvGrpSpPr>
          <p:grpSpPr>
            <a:xfrm rot="0">
              <a:off x="15113000" y="2667000"/>
              <a:ext cx="889000" cy="889000"/>
              <a:chOff x="0" y="0"/>
              <a:chExt cx="93462" cy="93462"/>
            </a:xfrm>
          </p:grpSpPr>
          <p:sp>
            <p:nvSpPr>
              <p:cNvPr name="Freeform 247" id="247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9C78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48" id="248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36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Kr</a:t>
                </a:r>
              </a:p>
            </p:txBody>
          </p:sp>
        </p:grpSp>
        <p:grpSp>
          <p:nvGrpSpPr>
            <p:cNvPr name="Group 249" id="249"/>
            <p:cNvGrpSpPr/>
            <p:nvPr/>
          </p:nvGrpSpPr>
          <p:grpSpPr>
            <a:xfrm rot="0">
              <a:off x="15113000" y="3556000"/>
              <a:ext cx="889000" cy="889000"/>
              <a:chOff x="0" y="0"/>
              <a:chExt cx="93462" cy="93462"/>
            </a:xfrm>
          </p:grpSpPr>
          <p:sp>
            <p:nvSpPr>
              <p:cNvPr name="Freeform 250" id="250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9C78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51" id="251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Xe</a:t>
                </a:r>
              </a:p>
            </p:txBody>
          </p:sp>
        </p:grpSp>
        <p:grpSp>
          <p:nvGrpSpPr>
            <p:cNvPr name="Group 252" id="252"/>
            <p:cNvGrpSpPr/>
            <p:nvPr/>
          </p:nvGrpSpPr>
          <p:grpSpPr>
            <a:xfrm rot="0">
              <a:off x="15113000" y="4445000"/>
              <a:ext cx="889000" cy="889000"/>
              <a:chOff x="0" y="0"/>
              <a:chExt cx="93462" cy="93462"/>
            </a:xfrm>
          </p:grpSpPr>
          <p:sp>
            <p:nvSpPr>
              <p:cNvPr name="Freeform 253" id="253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FA9C78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54" id="254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Rn</a:t>
                </a:r>
              </a:p>
            </p:txBody>
          </p:sp>
        </p:grpSp>
        <p:grpSp>
          <p:nvGrpSpPr>
            <p:cNvPr name="Group 255" id="255"/>
            <p:cNvGrpSpPr/>
            <p:nvPr/>
          </p:nvGrpSpPr>
          <p:grpSpPr>
            <a:xfrm rot="0">
              <a:off x="1778000" y="6858000"/>
              <a:ext cx="889000" cy="889000"/>
              <a:chOff x="0" y="0"/>
              <a:chExt cx="93462" cy="93462"/>
            </a:xfrm>
          </p:grpSpPr>
          <p:sp>
            <p:nvSpPr>
              <p:cNvPr name="Freeform 256" id="256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57" id="257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La</a:t>
                </a:r>
              </a:p>
            </p:txBody>
          </p:sp>
        </p:grpSp>
        <p:grpSp>
          <p:nvGrpSpPr>
            <p:cNvPr name="Group 258" id="258"/>
            <p:cNvGrpSpPr/>
            <p:nvPr/>
          </p:nvGrpSpPr>
          <p:grpSpPr>
            <a:xfrm rot="0">
              <a:off x="2667000" y="6858000"/>
              <a:ext cx="889000" cy="889000"/>
              <a:chOff x="0" y="0"/>
              <a:chExt cx="93462" cy="93462"/>
            </a:xfrm>
          </p:grpSpPr>
          <p:sp>
            <p:nvSpPr>
              <p:cNvPr name="Freeform 259" id="259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60" id="260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Ce</a:t>
                </a:r>
              </a:p>
            </p:txBody>
          </p:sp>
        </p:grpSp>
        <p:grpSp>
          <p:nvGrpSpPr>
            <p:cNvPr name="Group 261" id="261"/>
            <p:cNvGrpSpPr/>
            <p:nvPr/>
          </p:nvGrpSpPr>
          <p:grpSpPr>
            <a:xfrm rot="0">
              <a:off x="3556000" y="6858000"/>
              <a:ext cx="889000" cy="889000"/>
              <a:chOff x="0" y="0"/>
              <a:chExt cx="93462" cy="93462"/>
            </a:xfrm>
          </p:grpSpPr>
          <p:sp>
            <p:nvSpPr>
              <p:cNvPr name="Freeform 262" id="262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63" id="263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59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Pr</a:t>
                </a:r>
              </a:p>
            </p:txBody>
          </p:sp>
        </p:grpSp>
        <p:grpSp>
          <p:nvGrpSpPr>
            <p:cNvPr name="Group 264" id="264"/>
            <p:cNvGrpSpPr/>
            <p:nvPr/>
          </p:nvGrpSpPr>
          <p:grpSpPr>
            <a:xfrm rot="0">
              <a:off x="4445000" y="6858000"/>
              <a:ext cx="889000" cy="889000"/>
              <a:chOff x="0" y="0"/>
              <a:chExt cx="93462" cy="93462"/>
            </a:xfrm>
          </p:grpSpPr>
          <p:sp>
            <p:nvSpPr>
              <p:cNvPr name="Freeform 265" id="265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66" id="266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Nd</a:t>
                </a:r>
              </a:p>
            </p:txBody>
          </p:sp>
        </p:grpSp>
        <p:grpSp>
          <p:nvGrpSpPr>
            <p:cNvPr name="Group 267" id="267"/>
            <p:cNvGrpSpPr/>
            <p:nvPr/>
          </p:nvGrpSpPr>
          <p:grpSpPr>
            <a:xfrm rot="0">
              <a:off x="5334000" y="6858000"/>
              <a:ext cx="889000" cy="889000"/>
              <a:chOff x="0" y="0"/>
              <a:chExt cx="93462" cy="93462"/>
            </a:xfrm>
          </p:grpSpPr>
          <p:sp>
            <p:nvSpPr>
              <p:cNvPr name="Freeform 268" id="268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69" id="269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Pm</a:t>
                </a:r>
              </a:p>
            </p:txBody>
          </p:sp>
        </p:grpSp>
        <p:grpSp>
          <p:nvGrpSpPr>
            <p:cNvPr name="Group 270" id="270"/>
            <p:cNvGrpSpPr/>
            <p:nvPr/>
          </p:nvGrpSpPr>
          <p:grpSpPr>
            <a:xfrm rot="0">
              <a:off x="6223000" y="6858000"/>
              <a:ext cx="889000" cy="889000"/>
              <a:chOff x="0" y="0"/>
              <a:chExt cx="93462" cy="93462"/>
            </a:xfrm>
          </p:grpSpPr>
          <p:sp>
            <p:nvSpPr>
              <p:cNvPr name="Freeform 271" id="271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72" id="272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Sm</a:t>
                </a:r>
              </a:p>
            </p:txBody>
          </p:sp>
        </p:grpSp>
        <p:grpSp>
          <p:nvGrpSpPr>
            <p:cNvPr name="Group 273" id="273"/>
            <p:cNvGrpSpPr/>
            <p:nvPr/>
          </p:nvGrpSpPr>
          <p:grpSpPr>
            <a:xfrm rot="0">
              <a:off x="7112000" y="6858000"/>
              <a:ext cx="889000" cy="889000"/>
              <a:chOff x="0" y="0"/>
              <a:chExt cx="93462" cy="93462"/>
            </a:xfrm>
          </p:grpSpPr>
          <p:sp>
            <p:nvSpPr>
              <p:cNvPr name="Freeform 274" id="274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75" id="275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Eu</a:t>
                </a:r>
              </a:p>
            </p:txBody>
          </p:sp>
        </p:grpSp>
        <p:grpSp>
          <p:nvGrpSpPr>
            <p:cNvPr name="Group 276" id="276"/>
            <p:cNvGrpSpPr/>
            <p:nvPr/>
          </p:nvGrpSpPr>
          <p:grpSpPr>
            <a:xfrm rot="0">
              <a:off x="8001000" y="6858000"/>
              <a:ext cx="889000" cy="889000"/>
              <a:chOff x="0" y="0"/>
              <a:chExt cx="93462" cy="93462"/>
            </a:xfrm>
          </p:grpSpPr>
          <p:sp>
            <p:nvSpPr>
              <p:cNvPr name="Freeform 277" id="277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78" id="278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Gd</a:t>
                </a:r>
              </a:p>
            </p:txBody>
          </p:sp>
        </p:grpSp>
        <p:grpSp>
          <p:nvGrpSpPr>
            <p:cNvPr name="Group 279" id="279"/>
            <p:cNvGrpSpPr/>
            <p:nvPr/>
          </p:nvGrpSpPr>
          <p:grpSpPr>
            <a:xfrm rot="0">
              <a:off x="8890000" y="6858000"/>
              <a:ext cx="889000" cy="889000"/>
              <a:chOff x="0" y="0"/>
              <a:chExt cx="93462" cy="93462"/>
            </a:xfrm>
          </p:grpSpPr>
          <p:sp>
            <p:nvSpPr>
              <p:cNvPr name="Freeform 280" id="280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81" id="281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Tb</a:t>
                </a:r>
              </a:p>
            </p:txBody>
          </p:sp>
        </p:grpSp>
        <p:grpSp>
          <p:nvGrpSpPr>
            <p:cNvPr name="Group 282" id="282"/>
            <p:cNvGrpSpPr/>
            <p:nvPr/>
          </p:nvGrpSpPr>
          <p:grpSpPr>
            <a:xfrm rot="0">
              <a:off x="9779000" y="6858000"/>
              <a:ext cx="889000" cy="889000"/>
              <a:chOff x="0" y="0"/>
              <a:chExt cx="93462" cy="93462"/>
            </a:xfrm>
          </p:grpSpPr>
          <p:sp>
            <p:nvSpPr>
              <p:cNvPr name="Freeform 283" id="283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84" id="284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Dy</a:t>
                </a:r>
              </a:p>
            </p:txBody>
          </p:sp>
        </p:grpSp>
        <p:grpSp>
          <p:nvGrpSpPr>
            <p:cNvPr name="Group 285" id="285"/>
            <p:cNvGrpSpPr/>
            <p:nvPr/>
          </p:nvGrpSpPr>
          <p:grpSpPr>
            <a:xfrm rot="0">
              <a:off x="10668000" y="6858000"/>
              <a:ext cx="889000" cy="889000"/>
              <a:chOff x="0" y="0"/>
              <a:chExt cx="93462" cy="93462"/>
            </a:xfrm>
          </p:grpSpPr>
          <p:sp>
            <p:nvSpPr>
              <p:cNvPr name="Freeform 286" id="286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87" id="287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Ho</a:t>
                </a:r>
              </a:p>
            </p:txBody>
          </p:sp>
        </p:grpSp>
        <p:grpSp>
          <p:nvGrpSpPr>
            <p:cNvPr name="Group 288" id="288"/>
            <p:cNvGrpSpPr/>
            <p:nvPr/>
          </p:nvGrpSpPr>
          <p:grpSpPr>
            <a:xfrm rot="0">
              <a:off x="11557000" y="6858000"/>
              <a:ext cx="889000" cy="889000"/>
              <a:chOff x="0" y="0"/>
              <a:chExt cx="93462" cy="93462"/>
            </a:xfrm>
          </p:grpSpPr>
          <p:sp>
            <p:nvSpPr>
              <p:cNvPr name="Freeform 289" id="289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90" id="290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Er</a:t>
                </a:r>
              </a:p>
            </p:txBody>
          </p:sp>
        </p:grpSp>
        <p:grpSp>
          <p:nvGrpSpPr>
            <p:cNvPr name="Group 291" id="291"/>
            <p:cNvGrpSpPr/>
            <p:nvPr/>
          </p:nvGrpSpPr>
          <p:grpSpPr>
            <a:xfrm rot="0">
              <a:off x="12446000" y="6858000"/>
              <a:ext cx="889000" cy="889000"/>
              <a:chOff x="0" y="0"/>
              <a:chExt cx="93462" cy="93462"/>
            </a:xfrm>
          </p:grpSpPr>
          <p:sp>
            <p:nvSpPr>
              <p:cNvPr name="Freeform 292" id="292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93" id="293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69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Tm</a:t>
                </a:r>
              </a:p>
            </p:txBody>
          </p:sp>
        </p:grpSp>
        <p:grpSp>
          <p:nvGrpSpPr>
            <p:cNvPr name="Group 294" id="294"/>
            <p:cNvGrpSpPr/>
            <p:nvPr/>
          </p:nvGrpSpPr>
          <p:grpSpPr>
            <a:xfrm rot="0">
              <a:off x="13335000" y="6858000"/>
              <a:ext cx="889000" cy="889000"/>
              <a:chOff x="0" y="0"/>
              <a:chExt cx="93462" cy="93462"/>
            </a:xfrm>
          </p:grpSpPr>
          <p:sp>
            <p:nvSpPr>
              <p:cNvPr name="Freeform 295" id="295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96" id="296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Yb</a:t>
                </a:r>
              </a:p>
            </p:txBody>
          </p:sp>
        </p:grpSp>
        <p:grpSp>
          <p:nvGrpSpPr>
            <p:cNvPr name="Group 297" id="297"/>
            <p:cNvGrpSpPr/>
            <p:nvPr/>
          </p:nvGrpSpPr>
          <p:grpSpPr>
            <a:xfrm rot="0">
              <a:off x="14224000" y="6858000"/>
              <a:ext cx="889000" cy="889000"/>
              <a:chOff x="0" y="0"/>
              <a:chExt cx="93462" cy="93462"/>
            </a:xfrm>
          </p:grpSpPr>
          <p:sp>
            <p:nvSpPr>
              <p:cNvPr name="Freeform 298" id="298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4D6B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299" id="299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71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Lu</a:t>
                </a:r>
              </a:p>
            </p:txBody>
          </p:sp>
        </p:grpSp>
        <p:grpSp>
          <p:nvGrpSpPr>
            <p:cNvPr name="Group 300" id="300"/>
            <p:cNvGrpSpPr/>
            <p:nvPr/>
          </p:nvGrpSpPr>
          <p:grpSpPr>
            <a:xfrm rot="0">
              <a:off x="1778000" y="7736608"/>
              <a:ext cx="889000" cy="889000"/>
              <a:chOff x="0" y="0"/>
              <a:chExt cx="93462" cy="93462"/>
            </a:xfrm>
          </p:grpSpPr>
          <p:sp>
            <p:nvSpPr>
              <p:cNvPr name="Freeform 301" id="301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02" id="302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89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Ac</a:t>
                </a:r>
              </a:p>
            </p:txBody>
          </p:sp>
        </p:grpSp>
        <p:grpSp>
          <p:nvGrpSpPr>
            <p:cNvPr name="Group 303" id="303"/>
            <p:cNvGrpSpPr/>
            <p:nvPr/>
          </p:nvGrpSpPr>
          <p:grpSpPr>
            <a:xfrm rot="0">
              <a:off x="2667000" y="7747000"/>
              <a:ext cx="889000" cy="889000"/>
              <a:chOff x="0" y="0"/>
              <a:chExt cx="93462" cy="93462"/>
            </a:xfrm>
          </p:grpSpPr>
          <p:sp>
            <p:nvSpPr>
              <p:cNvPr name="Freeform 304" id="304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05" id="305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Th</a:t>
                </a:r>
              </a:p>
            </p:txBody>
          </p:sp>
        </p:grpSp>
        <p:grpSp>
          <p:nvGrpSpPr>
            <p:cNvPr name="Group 306" id="306"/>
            <p:cNvGrpSpPr/>
            <p:nvPr/>
          </p:nvGrpSpPr>
          <p:grpSpPr>
            <a:xfrm rot="0">
              <a:off x="3556000" y="7747000"/>
              <a:ext cx="889000" cy="889000"/>
              <a:chOff x="0" y="0"/>
              <a:chExt cx="93462" cy="93462"/>
            </a:xfrm>
          </p:grpSpPr>
          <p:sp>
            <p:nvSpPr>
              <p:cNvPr name="Freeform 307" id="307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08" id="308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Pa</a:t>
                </a:r>
              </a:p>
            </p:txBody>
          </p:sp>
        </p:grpSp>
        <p:grpSp>
          <p:nvGrpSpPr>
            <p:cNvPr name="Group 309" id="309"/>
            <p:cNvGrpSpPr/>
            <p:nvPr/>
          </p:nvGrpSpPr>
          <p:grpSpPr>
            <a:xfrm rot="0">
              <a:off x="4445000" y="7747000"/>
              <a:ext cx="889000" cy="889000"/>
              <a:chOff x="0" y="0"/>
              <a:chExt cx="93462" cy="93462"/>
            </a:xfrm>
          </p:grpSpPr>
          <p:sp>
            <p:nvSpPr>
              <p:cNvPr name="Freeform 310" id="310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11" id="311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U</a:t>
                </a:r>
              </a:p>
            </p:txBody>
          </p:sp>
        </p:grpSp>
        <p:grpSp>
          <p:nvGrpSpPr>
            <p:cNvPr name="Group 312" id="312"/>
            <p:cNvGrpSpPr/>
            <p:nvPr/>
          </p:nvGrpSpPr>
          <p:grpSpPr>
            <a:xfrm rot="0">
              <a:off x="5334000" y="7747000"/>
              <a:ext cx="889000" cy="889000"/>
              <a:chOff x="0" y="0"/>
              <a:chExt cx="93462" cy="93462"/>
            </a:xfrm>
          </p:grpSpPr>
          <p:sp>
            <p:nvSpPr>
              <p:cNvPr name="Freeform 313" id="313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14" id="314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Np</a:t>
                </a:r>
              </a:p>
            </p:txBody>
          </p:sp>
        </p:grpSp>
        <p:grpSp>
          <p:nvGrpSpPr>
            <p:cNvPr name="Group 315" id="315"/>
            <p:cNvGrpSpPr/>
            <p:nvPr/>
          </p:nvGrpSpPr>
          <p:grpSpPr>
            <a:xfrm rot="0">
              <a:off x="6223000" y="7747000"/>
              <a:ext cx="889000" cy="889000"/>
              <a:chOff x="0" y="0"/>
              <a:chExt cx="93462" cy="93462"/>
            </a:xfrm>
          </p:grpSpPr>
          <p:sp>
            <p:nvSpPr>
              <p:cNvPr name="Freeform 316" id="316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17" id="317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Pu</a:t>
                </a:r>
              </a:p>
            </p:txBody>
          </p:sp>
        </p:grpSp>
        <p:grpSp>
          <p:nvGrpSpPr>
            <p:cNvPr name="Group 318" id="318"/>
            <p:cNvGrpSpPr/>
            <p:nvPr/>
          </p:nvGrpSpPr>
          <p:grpSpPr>
            <a:xfrm rot="0">
              <a:off x="7112000" y="7747000"/>
              <a:ext cx="889000" cy="889000"/>
              <a:chOff x="0" y="0"/>
              <a:chExt cx="93462" cy="93462"/>
            </a:xfrm>
          </p:grpSpPr>
          <p:sp>
            <p:nvSpPr>
              <p:cNvPr name="Freeform 319" id="319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20" id="320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Am</a:t>
                </a:r>
              </a:p>
            </p:txBody>
          </p:sp>
        </p:grpSp>
        <p:grpSp>
          <p:nvGrpSpPr>
            <p:cNvPr name="Group 321" id="321"/>
            <p:cNvGrpSpPr/>
            <p:nvPr/>
          </p:nvGrpSpPr>
          <p:grpSpPr>
            <a:xfrm rot="0">
              <a:off x="8001000" y="7747000"/>
              <a:ext cx="889000" cy="889000"/>
              <a:chOff x="0" y="0"/>
              <a:chExt cx="93462" cy="93462"/>
            </a:xfrm>
          </p:grpSpPr>
          <p:sp>
            <p:nvSpPr>
              <p:cNvPr name="Freeform 322" id="322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23" id="323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Cm</a:t>
                </a:r>
              </a:p>
            </p:txBody>
          </p:sp>
        </p:grpSp>
        <p:grpSp>
          <p:nvGrpSpPr>
            <p:cNvPr name="Group 324" id="324"/>
            <p:cNvGrpSpPr/>
            <p:nvPr/>
          </p:nvGrpSpPr>
          <p:grpSpPr>
            <a:xfrm rot="0">
              <a:off x="8890000" y="7747000"/>
              <a:ext cx="889000" cy="889000"/>
              <a:chOff x="0" y="0"/>
              <a:chExt cx="93462" cy="93462"/>
            </a:xfrm>
          </p:grpSpPr>
          <p:sp>
            <p:nvSpPr>
              <p:cNvPr name="Freeform 325" id="325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26" id="326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Bk</a:t>
                </a:r>
              </a:p>
            </p:txBody>
          </p:sp>
        </p:grpSp>
        <p:grpSp>
          <p:nvGrpSpPr>
            <p:cNvPr name="Group 327" id="327"/>
            <p:cNvGrpSpPr/>
            <p:nvPr/>
          </p:nvGrpSpPr>
          <p:grpSpPr>
            <a:xfrm rot="0">
              <a:off x="9779000" y="7747000"/>
              <a:ext cx="889000" cy="889000"/>
              <a:chOff x="0" y="0"/>
              <a:chExt cx="93462" cy="93462"/>
            </a:xfrm>
          </p:grpSpPr>
          <p:sp>
            <p:nvSpPr>
              <p:cNvPr name="Freeform 328" id="328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29" id="329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Cf</a:t>
                </a:r>
              </a:p>
            </p:txBody>
          </p:sp>
        </p:grpSp>
        <p:grpSp>
          <p:nvGrpSpPr>
            <p:cNvPr name="Group 330" id="330"/>
            <p:cNvGrpSpPr/>
            <p:nvPr/>
          </p:nvGrpSpPr>
          <p:grpSpPr>
            <a:xfrm rot="0">
              <a:off x="10668000" y="7747000"/>
              <a:ext cx="889000" cy="889000"/>
              <a:chOff x="0" y="0"/>
              <a:chExt cx="93462" cy="93462"/>
            </a:xfrm>
          </p:grpSpPr>
          <p:sp>
            <p:nvSpPr>
              <p:cNvPr name="Freeform 331" id="331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32" id="332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99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Es</a:t>
                </a:r>
              </a:p>
            </p:txBody>
          </p:sp>
        </p:grpSp>
        <p:grpSp>
          <p:nvGrpSpPr>
            <p:cNvPr name="Group 333" id="333"/>
            <p:cNvGrpSpPr/>
            <p:nvPr/>
          </p:nvGrpSpPr>
          <p:grpSpPr>
            <a:xfrm rot="0">
              <a:off x="11557000" y="7747000"/>
              <a:ext cx="889000" cy="889000"/>
              <a:chOff x="0" y="0"/>
              <a:chExt cx="93462" cy="93462"/>
            </a:xfrm>
          </p:grpSpPr>
          <p:sp>
            <p:nvSpPr>
              <p:cNvPr name="Freeform 334" id="334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35" id="335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100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Fm</a:t>
                </a:r>
              </a:p>
            </p:txBody>
          </p:sp>
        </p:grpSp>
        <p:grpSp>
          <p:nvGrpSpPr>
            <p:cNvPr name="Group 336" id="336"/>
            <p:cNvGrpSpPr/>
            <p:nvPr/>
          </p:nvGrpSpPr>
          <p:grpSpPr>
            <a:xfrm rot="0">
              <a:off x="12446000" y="7747000"/>
              <a:ext cx="889000" cy="889000"/>
              <a:chOff x="0" y="0"/>
              <a:chExt cx="93462" cy="93462"/>
            </a:xfrm>
          </p:grpSpPr>
          <p:sp>
            <p:nvSpPr>
              <p:cNvPr name="Freeform 337" id="337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38" id="338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101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Md</a:t>
                </a:r>
              </a:p>
            </p:txBody>
          </p:sp>
        </p:grpSp>
        <p:grpSp>
          <p:nvGrpSpPr>
            <p:cNvPr name="Group 339" id="339"/>
            <p:cNvGrpSpPr/>
            <p:nvPr/>
          </p:nvGrpSpPr>
          <p:grpSpPr>
            <a:xfrm rot="0">
              <a:off x="13335000" y="7747000"/>
              <a:ext cx="889000" cy="889000"/>
              <a:chOff x="0" y="0"/>
              <a:chExt cx="93462" cy="93462"/>
            </a:xfrm>
          </p:grpSpPr>
          <p:sp>
            <p:nvSpPr>
              <p:cNvPr name="Freeform 340" id="340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41" id="341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102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No</a:t>
                </a:r>
              </a:p>
            </p:txBody>
          </p:sp>
        </p:grpSp>
        <p:grpSp>
          <p:nvGrpSpPr>
            <p:cNvPr name="Group 342" id="342"/>
            <p:cNvGrpSpPr/>
            <p:nvPr/>
          </p:nvGrpSpPr>
          <p:grpSpPr>
            <a:xfrm rot="0">
              <a:off x="14224000" y="7747000"/>
              <a:ext cx="889000" cy="889000"/>
              <a:chOff x="0" y="0"/>
              <a:chExt cx="93462" cy="93462"/>
            </a:xfrm>
          </p:grpSpPr>
          <p:sp>
            <p:nvSpPr>
              <p:cNvPr name="Freeform 343" id="343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9CC297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44" id="344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103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Lr</a:t>
                </a:r>
              </a:p>
            </p:txBody>
          </p:sp>
        </p:grpSp>
        <p:grpSp>
          <p:nvGrpSpPr>
            <p:cNvPr name="Group 345" id="345"/>
            <p:cNvGrpSpPr/>
            <p:nvPr/>
          </p:nvGrpSpPr>
          <p:grpSpPr>
            <a:xfrm rot="0">
              <a:off x="10668000" y="5334000"/>
              <a:ext cx="889000" cy="889000"/>
              <a:chOff x="0" y="0"/>
              <a:chExt cx="93462" cy="93462"/>
            </a:xfrm>
          </p:grpSpPr>
          <p:sp>
            <p:nvSpPr>
              <p:cNvPr name="Freeform 346" id="346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47" id="347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113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Nh</a:t>
                </a:r>
              </a:p>
            </p:txBody>
          </p:sp>
        </p:grpSp>
        <p:grpSp>
          <p:nvGrpSpPr>
            <p:cNvPr name="Group 348" id="348"/>
            <p:cNvGrpSpPr/>
            <p:nvPr/>
          </p:nvGrpSpPr>
          <p:grpSpPr>
            <a:xfrm rot="0">
              <a:off x="11557000" y="5334000"/>
              <a:ext cx="889000" cy="889000"/>
              <a:chOff x="0" y="0"/>
              <a:chExt cx="93462" cy="93462"/>
            </a:xfrm>
          </p:grpSpPr>
          <p:sp>
            <p:nvSpPr>
              <p:cNvPr name="Freeform 349" id="349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50" id="350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114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Fl</a:t>
                </a:r>
              </a:p>
            </p:txBody>
          </p:sp>
        </p:grpSp>
        <p:grpSp>
          <p:nvGrpSpPr>
            <p:cNvPr name="Group 351" id="351"/>
            <p:cNvGrpSpPr/>
            <p:nvPr/>
          </p:nvGrpSpPr>
          <p:grpSpPr>
            <a:xfrm rot="0">
              <a:off x="12446000" y="5334000"/>
              <a:ext cx="889000" cy="889000"/>
              <a:chOff x="0" y="0"/>
              <a:chExt cx="93462" cy="93462"/>
            </a:xfrm>
          </p:grpSpPr>
          <p:sp>
            <p:nvSpPr>
              <p:cNvPr name="Freeform 352" id="352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53" id="353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115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Mc</a:t>
                </a:r>
              </a:p>
            </p:txBody>
          </p:sp>
        </p:grpSp>
        <p:grpSp>
          <p:nvGrpSpPr>
            <p:cNvPr name="Group 354" id="354"/>
            <p:cNvGrpSpPr/>
            <p:nvPr/>
          </p:nvGrpSpPr>
          <p:grpSpPr>
            <a:xfrm rot="0">
              <a:off x="13335000" y="5334000"/>
              <a:ext cx="889000" cy="889000"/>
              <a:chOff x="0" y="0"/>
              <a:chExt cx="93462" cy="93462"/>
            </a:xfrm>
          </p:grpSpPr>
          <p:sp>
            <p:nvSpPr>
              <p:cNvPr name="Freeform 355" id="355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56" id="356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116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Lv</a:t>
                </a:r>
              </a:p>
            </p:txBody>
          </p:sp>
        </p:grpSp>
        <p:grpSp>
          <p:nvGrpSpPr>
            <p:cNvPr name="Group 357" id="357"/>
            <p:cNvGrpSpPr/>
            <p:nvPr/>
          </p:nvGrpSpPr>
          <p:grpSpPr>
            <a:xfrm rot="0">
              <a:off x="14224000" y="5334000"/>
              <a:ext cx="889000" cy="889000"/>
              <a:chOff x="0" y="0"/>
              <a:chExt cx="93462" cy="93462"/>
            </a:xfrm>
          </p:grpSpPr>
          <p:sp>
            <p:nvSpPr>
              <p:cNvPr name="Freeform 358" id="358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59" id="359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117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Ts</a:t>
                </a:r>
              </a:p>
            </p:txBody>
          </p:sp>
        </p:grpSp>
        <p:grpSp>
          <p:nvGrpSpPr>
            <p:cNvPr name="Group 360" id="360"/>
            <p:cNvGrpSpPr/>
            <p:nvPr/>
          </p:nvGrpSpPr>
          <p:grpSpPr>
            <a:xfrm rot="0">
              <a:off x="15113000" y="5334000"/>
              <a:ext cx="889000" cy="889000"/>
              <a:chOff x="0" y="0"/>
              <a:chExt cx="93462" cy="93462"/>
            </a:xfrm>
          </p:grpSpPr>
          <p:sp>
            <p:nvSpPr>
              <p:cNvPr name="Freeform 361" id="361"/>
              <p:cNvSpPr/>
              <p:nvPr/>
            </p:nvSpPr>
            <p:spPr>
              <a:xfrm flipH="false" flipV="false" rot="0">
                <a:off x="0" y="0"/>
                <a:ext cx="93462" cy="93462"/>
              </a:xfrm>
              <a:custGeom>
                <a:avLst/>
                <a:gdLst/>
                <a:ahLst/>
                <a:cxnLst/>
                <a:rect r="r" b="b" t="t" l="l"/>
                <a:pathLst>
                  <a:path h="93462" w="93462">
                    <a:moveTo>
                      <a:pt x="0" y="0"/>
                    </a:moveTo>
                    <a:lnTo>
                      <a:pt x="93462" y="0"/>
                    </a:lnTo>
                    <a:lnTo>
                      <a:pt x="93462" y="93462"/>
                    </a:lnTo>
                    <a:lnTo>
                      <a:pt x="0" y="93462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362" id="362"/>
              <p:cNvSpPr txBox="true"/>
              <p:nvPr/>
            </p:nvSpPr>
            <p:spPr>
              <a:xfrm>
                <a:off x="0" y="-19050"/>
                <a:ext cx="93462" cy="112512"/>
              </a:xfrm>
              <a:prstGeom prst="rect">
                <a:avLst/>
              </a:prstGeom>
            </p:spPr>
            <p:txBody>
              <a:bodyPr anchor="ctr" rtlCol="false" tIns="58655" lIns="58655" bIns="58655" rIns="58655"/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true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118</a:t>
                </a:r>
              </a:p>
              <a:p>
                <a:pPr algn="ctr">
                  <a:lnSpc>
                    <a:spcPts val="2660"/>
                  </a:lnSpc>
                </a:pPr>
                <a:r>
                  <a:rPr lang="en-US" b="true" sz="1900">
                    <a:solidFill>
                      <a:srgbClr val="000001"/>
                    </a:solidFill>
                    <a:latin typeface="Cy Grotesk Key Semi-Bold"/>
                    <a:ea typeface="Cy Grotesk Key Semi-Bold"/>
                    <a:cs typeface="Cy Grotesk Key Semi-Bold"/>
                    <a:sym typeface="Cy Grotesk Key Semi-Bold"/>
                  </a:rPr>
                  <a:t>Og</a:t>
                </a:r>
              </a:p>
            </p:txBody>
          </p:sp>
        </p:grpSp>
      </p:grpSp>
      <p:grpSp>
        <p:nvGrpSpPr>
          <p:cNvPr name="Group 363" id="363"/>
          <p:cNvGrpSpPr/>
          <p:nvPr/>
        </p:nvGrpSpPr>
        <p:grpSpPr>
          <a:xfrm rot="0">
            <a:off x="-190500" y="-190500"/>
            <a:ext cx="4953000" cy="10668000"/>
            <a:chOff x="0" y="0"/>
            <a:chExt cx="1363789" cy="2937392"/>
          </a:xfrm>
        </p:grpSpPr>
        <p:sp>
          <p:nvSpPr>
            <p:cNvPr name="Freeform 364" id="364"/>
            <p:cNvSpPr/>
            <p:nvPr/>
          </p:nvSpPr>
          <p:spPr>
            <a:xfrm flipH="false" flipV="false" rot="0">
              <a:off x="0" y="0"/>
              <a:ext cx="1363789" cy="2937392"/>
            </a:xfrm>
            <a:custGeom>
              <a:avLst/>
              <a:gdLst/>
              <a:ahLst/>
              <a:cxnLst/>
              <a:rect r="r" b="b" t="t" l="l"/>
              <a:pathLst>
                <a:path h="2937392" w="1363789">
                  <a:moveTo>
                    <a:pt x="0" y="0"/>
                  </a:moveTo>
                  <a:lnTo>
                    <a:pt x="1363789" y="0"/>
                  </a:lnTo>
                  <a:lnTo>
                    <a:pt x="1363789" y="2937392"/>
                  </a:lnTo>
                  <a:lnTo>
                    <a:pt x="0" y="2937392"/>
                  </a:lnTo>
                  <a:close/>
                </a:path>
              </a:pathLst>
            </a:custGeom>
            <a:solidFill>
              <a:srgbClr val="CCCCCC"/>
            </a:solidFill>
            <a:ln cap="sq">
              <a:noFill/>
              <a:prstDash val="solid"/>
              <a:miter/>
            </a:ln>
          </p:spPr>
        </p:sp>
        <p:sp>
          <p:nvSpPr>
            <p:cNvPr name="TextBox 365" id="365"/>
            <p:cNvSpPr txBox="true"/>
            <p:nvPr/>
          </p:nvSpPr>
          <p:spPr>
            <a:xfrm>
              <a:off x="0" y="-47625"/>
              <a:ext cx="1363789" cy="2985017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66" id="366"/>
          <p:cNvSpPr txBox="true"/>
          <p:nvPr/>
        </p:nvSpPr>
        <p:spPr>
          <a:xfrm rot="0">
            <a:off x="762000" y="4175125"/>
            <a:ext cx="3429000" cy="496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There are </a:t>
            </a:r>
            <a:r>
              <a:rPr lang="en-US" sz="2500" b="true">
                <a:solidFill>
                  <a:srgbClr val="000001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118 chemical elements</a:t>
            </a: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 listed in the periodic table in a specific order.</a:t>
            </a:r>
          </a:p>
          <a:p>
            <a:pPr algn="l">
              <a:lnSpc>
                <a:spcPts val="3250"/>
              </a:lnSpc>
            </a:pPr>
          </a:p>
          <a:p>
            <a:pPr algn="l">
              <a:lnSpc>
                <a:spcPts val="3250"/>
              </a:lnSpc>
            </a:pP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Rules on how to name new elements in the periodic table are set up by the </a:t>
            </a:r>
            <a:r>
              <a:rPr lang="en-US" b="true" sz="2500">
                <a:solidFill>
                  <a:srgbClr val="000001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International Union of Pure and Applied Chemistry (IUPAC)</a:t>
            </a: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.</a:t>
            </a:r>
          </a:p>
        </p:txBody>
      </p:sp>
      <p:sp>
        <p:nvSpPr>
          <p:cNvPr name="TextBox 367" id="367"/>
          <p:cNvSpPr txBox="true"/>
          <p:nvPr/>
        </p:nvSpPr>
        <p:spPr>
          <a:xfrm rot="0">
            <a:off x="762000" y="1152525"/>
            <a:ext cx="3429000" cy="175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The Periodic Table of Elements</a:t>
            </a:r>
          </a:p>
        </p:txBody>
      </p:sp>
      <p:grpSp>
        <p:nvGrpSpPr>
          <p:cNvPr name="Group 368" id="368"/>
          <p:cNvGrpSpPr/>
          <p:nvPr/>
        </p:nvGrpSpPr>
        <p:grpSpPr>
          <a:xfrm rot="0">
            <a:off x="762000" y="3810000"/>
            <a:ext cx="3429000" cy="95250"/>
            <a:chOff x="0" y="0"/>
            <a:chExt cx="903111" cy="25086"/>
          </a:xfrm>
        </p:grpSpPr>
        <p:sp>
          <p:nvSpPr>
            <p:cNvPr name="Freeform 369" id="369"/>
            <p:cNvSpPr/>
            <p:nvPr/>
          </p:nvSpPr>
          <p:spPr>
            <a:xfrm flipH="false" flipV="false" rot="0">
              <a:off x="0" y="0"/>
              <a:ext cx="903111" cy="25086"/>
            </a:xfrm>
            <a:custGeom>
              <a:avLst/>
              <a:gdLst/>
              <a:ahLst/>
              <a:cxnLst/>
              <a:rect r="r" b="b" t="t" l="l"/>
              <a:pathLst>
                <a:path h="25086" w="903111">
                  <a:moveTo>
                    <a:pt x="0" y="0"/>
                  </a:moveTo>
                  <a:lnTo>
                    <a:pt x="903111" y="0"/>
                  </a:lnTo>
                  <a:lnTo>
                    <a:pt x="903111" y="25086"/>
                  </a:lnTo>
                  <a:lnTo>
                    <a:pt x="0" y="25086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370" id="370"/>
            <p:cNvSpPr txBox="true"/>
            <p:nvPr/>
          </p:nvSpPr>
          <p:spPr>
            <a:xfrm>
              <a:off x="0" y="-47625"/>
              <a:ext cx="903111" cy="727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</p:spTree>
  </p:cSld>
  <p:clrMapOvr>
    <a:masterClrMapping/>
  </p:clrMapOvr>
  <p:transition spd="med">
    <p:push dir="r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C7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709088">
            <a:off x="15315611" y="6959778"/>
            <a:ext cx="1904707" cy="1905000"/>
            <a:chOff x="0" y="0"/>
            <a:chExt cx="800485" cy="8006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00485" cy="800608"/>
            </a:xfrm>
            <a:custGeom>
              <a:avLst/>
              <a:gdLst/>
              <a:ahLst/>
              <a:cxnLst/>
              <a:rect r="r" b="b" t="t" l="l"/>
              <a:pathLst>
                <a:path h="800608" w="800485">
                  <a:moveTo>
                    <a:pt x="0" y="0"/>
                  </a:moveTo>
                  <a:lnTo>
                    <a:pt x="800485" y="0"/>
                  </a:lnTo>
                  <a:lnTo>
                    <a:pt x="800485" y="800608"/>
                  </a:lnTo>
                  <a:lnTo>
                    <a:pt x="0" y="800608"/>
                  </a:lnTo>
                  <a:close/>
                </a:path>
              </a:pathLst>
            </a:custGeom>
            <a:solidFill>
              <a:srgbClr val="485696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800485" cy="772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9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800000">
            <a:off x="8905875" y="1141677"/>
            <a:ext cx="7858125" cy="6738520"/>
          </a:xfrm>
          <a:custGeom>
            <a:avLst/>
            <a:gdLst/>
            <a:ahLst/>
            <a:cxnLst/>
            <a:rect r="r" b="b" t="t" l="l"/>
            <a:pathLst>
              <a:path h="6738520" w="7858125">
                <a:moveTo>
                  <a:pt x="0" y="0"/>
                </a:moveTo>
                <a:lnTo>
                  <a:pt x="7858125" y="0"/>
                </a:lnTo>
                <a:lnTo>
                  <a:pt x="7858125" y="6738520"/>
                </a:lnTo>
                <a:lnTo>
                  <a:pt x="0" y="6738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8774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858250" y="1143000"/>
            <a:ext cx="7670959" cy="8001000"/>
          </a:xfrm>
          <a:custGeom>
            <a:avLst/>
            <a:gdLst/>
            <a:ahLst/>
            <a:cxnLst/>
            <a:rect r="r" b="b" t="t" l="l"/>
            <a:pathLst>
              <a:path h="8001000" w="7670959">
                <a:moveTo>
                  <a:pt x="0" y="0"/>
                </a:moveTo>
                <a:lnTo>
                  <a:pt x="7670959" y="0"/>
                </a:lnTo>
                <a:lnTo>
                  <a:pt x="7670959" y="8001000"/>
                </a:lnTo>
                <a:lnTo>
                  <a:pt x="0" y="8001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524000" y="1143000"/>
            <a:ext cx="6286500" cy="7020719"/>
            <a:chOff x="0" y="0"/>
            <a:chExt cx="8382000" cy="936095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9050"/>
              <a:ext cx="8382000" cy="2758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49"/>
                </a:lnSpc>
              </a:pPr>
              <a:r>
                <a:rPr lang="en-US" b="true" sz="6999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The Role of IUPAC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437467"/>
              <a:ext cx="8382000" cy="3355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IUPAC is responsible for </a:t>
              </a:r>
              <a:r>
                <a:rPr lang="en-US" sz="3000" b="true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establishing unambiguous and consistent naming systems</a:t>
              </a: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(also known as nomenclature) and terminology.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7325783"/>
              <a:ext cx="8382000" cy="2035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It has a system for naming chemical compounds that provides a standard language for scientists worldwide.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5590769" y="2443639"/>
            <a:ext cx="820071" cy="820071"/>
            <a:chOff x="0" y="0"/>
            <a:chExt cx="772160" cy="77216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72160" cy="772160"/>
            </a:xfrm>
            <a:custGeom>
              <a:avLst/>
              <a:gdLst/>
              <a:ahLst/>
              <a:cxnLst/>
              <a:rect r="r" b="b" t="t" l="l"/>
              <a:pathLst>
                <a:path h="772160" w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485696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6517979" y="3174459"/>
            <a:ext cx="492043" cy="492043"/>
            <a:chOff x="0" y="0"/>
            <a:chExt cx="772160" cy="77216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72160" cy="772160"/>
            </a:xfrm>
            <a:custGeom>
              <a:avLst/>
              <a:gdLst/>
              <a:ahLst/>
              <a:cxnLst/>
              <a:rect r="r" b="b" t="t" l="l"/>
              <a:pathLst>
                <a:path h="772160" w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485696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-709088">
            <a:off x="15170006" y="6876567"/>
            <a:ext cx="1904707" cy="1905000"/>
            <a:chOff x="0" y="0"/>
            <a:chExt cx="800485" cy="80060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00485" cy="800608"/>
            </a:xfrm>
            <a:custGeom>
              <a:avLst/>
              <a:gdLst/>
              <a:ahLst/>
              <a:cxnLst/>
              <a:rect r="r" b="b" t="t" l="l"/>
              <a:pathLst>
                <a:path h="800608" w="800485">
                  <a:moveTo>
                    <a:pt x="0" y="0"/>
                  </a:moveTo>
                  <a:lnTo>
                    <a:pt x="800485" y="0"/>
                  </a:lnTo>
                  <a:lnTo>
                    <a:pt x="800485" y="800608"/>
                  </a:lnTo>
                  <a:lnTo>
                    <a:pt x="0" y="800608"/>
                  </a:ln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28575"/>
              <a:ext cx="800485" cy="772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00"/>
                </a:lnSpc>
              </a:pPr>
              <a:r>
                <a:rPr lang="en-US" sz="1900" b="true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35</a:t>
              </a:r>
            </a:p>
            <a:p>
              <a:pPr algn="ctr">
                <a:lnSpc>
                  <a:spcPts val="7980"/>
                </a:lnSpc>
              </a:pPr>
              <a:r>
                <a:rPr lang="en-US" sz="5700" b="true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?</a:t>
              </a:r>
            </a:p>
            <a:p>
              <a:pPr algn="ctr" marL="0" indent="0" lvl="0">
                <a:lnSpc>
                  <a:spcPts val="2100"/>
                </a:lnSpc>
              </a:pPr>
              <a:r>
                <a:rPr lang="en-US" b="true" sz="15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-----------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810690">
            <a:off x="13508927" y="7566819"/>
            <a:ext cx="1904707" cy="1905000"/>
            <a:chOff x="0" y="0"/>
            <a:chExt cx="800485" cy="80060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00485" cy="800608"/>
            </a:xfrm>
            <a:custGeom>
              <a:avLst/>
              <a:gdLst/>
              <a:ahLst/>
              <a:cxnLst/>
              <a:rect r="r" b="b" t="t" l="l"/>
              <a:pathLst>
                <a:path h="800608" w="800485">
                  <a:moveTo>
                    <a:pt x="0" y="0"/>
                  </a:moveTo>
                  <a:lnTo>
                    <a:pt x="800485" y="0"/>
                  </a:lnTo>
                  <a:lnTo>
                    <a:pt x="800485" y="800608"/>
                  </a:lnTo>
                  <a:lnTo>
                    <a:pt x="0" y="800608"/>
                  </a:lnTo>
                  <a:close/>
                </a:path>
              </a:pathLst>
            </a:custGeom>
            <a:solidFill>
              <a:srgbClr val="485696"/>
            </a:solidFill>
            <a:ln cap="sq">
              <a:noFill/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28575"/>
              <a:ext cx="800485" cy="772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90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810690">
            <a:off x="13430636" y="7427119"/>
            <a:ext cx="1904707" cy="1905000"/>
            <a:chOff x="0" y="0"/>
            <a:chExt cx="800485" cy="80060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00485" cy="800608"/>
            </a:xfrm>
            <a:custGeom>
              <a:avLst/>
              <a:gdLst/>
              <a:ahLst/>
              <a:cxnLst/>
              <a:rect r="r" b="b" t="t" l="l"/>
              <a:pathLst>
                <a:path h="800608" w="800485">
                  <a:moveTo>
                    <a:pt x="0" y="0"/>
                  </a:moveTo>
                  <a:lnTo>
                    <a:pt x="800485" y="0"/>
                  </a:lnTo>
                  <a:lnTo>
                    <a:pt x="800485" y="800608"/>
                  </a:lnTo>
                  <a:lnTo>
                    <a:pt x="0" y="800608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28575"/>
              <a:ext cx="800485" cy="772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00"/>
                </a:lnSpc>
              </a:pPr>
              <a:r>
                <a:rPr lang="en-US" sz="1900" b="true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2</a:t>
              </a:r>
            </a:p>
            <a:p>
              <a:pPr algn="ctr">
                <a:lnSpc>
                  <a:spcPts val="7980"/>
                </a:lnSpc>
              </a:pPr>
              <a:r>
                <a:rPr lang="en-US" sz="5700" b="true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He</a:t>
              </a:r>
            </a:p>
            <a:p>
              <a:pPr algn="ctr" marL="0" indent="0" lvl="0">
                <a:lnSpc>
                  <a:spcPts val="2100"/>
                </a:lnSpc>
              </a:pPr>
              <a:r>
                <a:rPr lang="en-US" b="true" sz="15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Helium</a:t>
              </a:r>
            </a:p>
          </p:txBody>
        </p:sp>
      </p:grpSp>
    </p:spTree>
  </p:cSld>
  <p:clrMapOvr>
    <a:masterClrMapping/>
  </p:clrMapOvr>
  <p:transition spd="med">
    <p:push dir="l"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8B8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-190500"/>
            <a:ext cx="9334500" cy="10668000"/>
            <a:chOff x="0" y="0"/>
            <a:chExt cx="2458469" cy="28096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58469" cy="2809679"/>
            </a:xfrm>
            <a:custGeom>
              <a:avLst/>
              <a:gdLst/>
              <a:ahLst/>
              <a:cxnLst/>
              <a:rect r="r" b="b" t="t" l="l"/>
              <a:pathLst>
                <a:path h="2809679" w="2458469">
                  <a:moveTo>
                    <a:pt x="0" y="0"/>
                  </a:moveTo>
                  <a:lnTo>
                    <a:pt x="2458469" y="0"/>
                  </a:lnTo>
                  <a:lnTo>
                    <a:pt x="2458469" y="2809679"/>
                  </a:lnTo>
                  <a:lnTo>
                    <a:pt x="0" y="2809679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458469" cy="2857304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096500" y="1397000"/>
            <a:ext cx="7239000" cy="7082264"/>
          </a:xfrm>
          <a:custGeom>
            <a:avLst/>
            <a:gdLst/>
            <a:ahLst/>
            <a:cxnLst/>
            <a:rect r="r" b="b" t="t" l="l"/>
            <a:pathLst>
              <a:path h="7082264" w="7239000">
                <a:moveTo>
                  <a:pt x="0" y="0"/>
                </a:moveTo>
                <a:lnTo>
                  <a:pt x="7239000" y="0"/>
                </a:lnTo>
                <a:lnTo>
                  <a:pt x="7239000" y="7082264"/>
                </a:lnTo>
                <a:lnTo>
                  <a:pt x="0" y="7082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526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8953500" y="952500"/>
            <a:ext cx="381000" cy="18669000"/>
            <a:chOff x="0" y="0"/>
            <a:chExt cx="68445" cy="33538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8445" cy="3353824"/>
            </a:xfrm>
            <a:custGeom>
              <a:avLst/>
              <a:gdLst/>
              <a:ahLst/>
              <a:cxnLst/>
              <a:rect r="r" b="b" t="t" l="l"/>
              <a:pathLst>
                <a:path h="3353824" w="68445">
                  <a:moveTo>
                    <a:pt x="0" y="0"/>
                  </a:moveTo>
                  <a:lnTo>
                    <a:pt x="68445" y="0"/>
                  </a:lnTo>
                  <a:lnTo>
                    <a:pt x="68445" y="3353824"/>
                  </a:lnTo>
                  <a:lnTo>
                    <a:pt x="0" y="3353824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9525"/>
              <a:ext cx="68445" cy="334429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5400000">
            <a:off x="8953500" y="-9334500"/>
            <a:ext cx="381000" cy="18669000"/>
            <a:chOff x="0" y="0"/>
            <a:chExt cx="68445" cy="335382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8445" cy="3353824"/>
            </a:xfrm>
            <a:custGeom>
              <a:avLst/>
              <a:gdLst/>
              <a:ahLst/>
              <a:cxnLst/>
              <a:rect r="r" b="b" t="t" l="l"/>
              <a:pathLst>
                <a:path h="3353824" w="68445">
                  <a:moveTo>
                    <a:pt x="0" y="0"/>
                  </a:moveTo>
                  <a:lnTo>
                    <a:pt x="68445" y="0"/>
                  </a:lnTo>
                  <a:lnTo>
                    <a:pt x="68445" y="3353824"/>
                  </a:lnTo>
                  <a:lnTo>
                    <a:pt x="0" y="3353824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9525"/>
              <a:ext cx="68445" cy="334429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1811000" y="4069773"/>
            <a:ext cx="3810000" cy="2147455"/>
          </a:xfrm>
          <a:custGeom>
            <a:avLst/>
            <a:gdLst/>
            <a:ahLst/>
            <a:cxnLst/>
            <a:rect r="r" b="b" t="t" l="l"/>
            <a:pathLst>
              <a:path h="2147455" w="3810000">
                <a:moveTo>
                  <a:pt x="0" y="0"/>
                </a:moveTo>
                <a:lnTo>
                  <a:pt x="3810000" y="0"/>
                </a:lnTo>
                <a:lnTo>
                  <a:pt x="3810000" y="2147454"/>
                </a:lnTo>
                <a:lnTo>
                  <a:pt x="0" y="2147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1366500" y="1524000"/>
            <a:ext cx="4699000" cy="1524000"/>
            <a:chOff x="0" y="0"/>
            <a:chExt cx="1237597" cy="40138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37597" cy="401383"/>
            </a:xfrm>
            <a:custGeom>
              <a:avLst/>
              <a:gdLst/>
              <a:ahLst/>
              <a:cxnLst/>
              <a:rect r="r" b="b" t="t" l="l"/>
              <a:pathLst>
                <a:path h="401383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401383"/>
                  </a:lnTo>
                  <a:lnTo>
                    <a:pt x="0" y="401383"/>
                  </a:lnTo>
                  <a:close/>
                </a:path>
              </a:pathLst>
            </a:custGeom>
            <a:solidFill>
              <a:srgbClr val="B8B8E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04775"/>
              <a:ext cx="1237597" cy="506158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The chemical formula for carbon dioxide is CO₂.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524000" y="1162050"/>
            <a:ext cx="6096000" cy="2063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49"/>
              </a:lnSpc>
              <a:spcBef>
                <a:spcPct val="0"/>
              </a:spcBef>
            </a:pPr>
            <a:r>
              <a:rPr lang="en-US" b="true" sz="6999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Naming Compounds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524000" y="3796632"/>
            <a:ext cx="6096000" cy="4859338"/>
            <a:chOff x="0" y="0"/>
            <a:chExt cx="8128000" cy="6479117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104775"/>
              <a:ext cx="8128000" cy="2035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A </a:t>
              </a:r>
              <a:r>
                <a:rPr lang="en-US" sz="3000" b="true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compound</a:t>
              </a: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is a substance containing two or more elements that are chemically bonded.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2462742"/>
              <a:ext cx="8128000" cy="4016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A </a:t>
              </a:r>
              <a:r>
                <a:rPr lang="en-US" b="true" sz="30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chemical formula</a:t>
              </a: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is an expression showing the elements in a compound and their relative proportions. It contains a </a:t>
              </a:r>
              <a:r>
                <a:rPr lang="en-US" b="true" sz="30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combination of chemical symbols and numbers</a:t>
              </a: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4100692" y="7915621"/>
            <a:ext cx="914054" cy="914054"/>
            <a:chOff x="0" y="0"/>
            <a:chExt cx="772160" cy="77216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72160" cy="772160"/>
            </a:xfrm>
            <a:custGeom>
              <a:avLst/>
              <a:gdLst/>
              <a:ahLst/>
              <a:cxnLst/>
              <a:rect r="r" b="b" t="t" l="l"/>
              <a:pathLst>
                <a:path h="772160" w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CCCCCC"/>
            </a:solidFill>
            <a:ln cap="sq">
              <a:noFill/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4430375" y="6477000"/>
            <a:ext cx="2381250" cy="2381250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E7E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5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What does the formula CO₂ mean?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3319207" y="7597767"/>
            <a:ext cx="548433" cy="548433"/>
            <a:chOff x="0" y="0"/>
            <a:chExt cx="772160" cy="77216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772160" cy="772160"/>
            </a:xfrm>
            <a:custGeom>
              <a:avLst/>
              <a:gdLst/>
              <a:ahLst/>
              <a:cxnLst/>
              <a:rect r="r" b="b" t="t" l="l"/>
              <a:pathLst>
                <a:path h="772160" w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CCCCCC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  <p:transition spd="med">
    <p:push dir="d"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8B8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111174">
            <a:off x="15594077" y="-1111726"/>
            <a:ext cx="6335264" cy="6452584"/>
          </a:xfrm>
          <a:custGeom>
            <a:avLst/>
            <a:gdLst/>
            <a:ahLst/>
            <a:cxnLst/>
            <a:rect r="r" b="b" t="t" l="l"/>
            <a:pathLst>
              <a:path h="6452584" w="6335264">
                <a:moveTo>
                  <a:pt x="0" y="0"/>
                </a:moveTo>
                <a:lnTo>
                  <a:pt x="6335264" y="0"/>
                </a:lnTo>
                <a:lnTo>
                  <a:pt x="6335264" y="6452584"/>
                </a:lnTo>
                <a:lnTo>
                  <a:pt x="0" y="645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111174">
            <a:off x="-3133341" y="5955133"/>
            <a:ext cx="6335264" cy="6452584"/>
          </a:xfrm>
          <a:custGeom>
            <a:avLst/>
            <a:gdLst/>
            <a:ahLst/>
            <a:cxnLst/>
            <a:rect r="r" b="b" t="t" l="l"/>
            <a:pathLst>
              <a:path h="6452584" w="6335264">
                <a:moveTo>
                  <a:pt x="0" y="0"/>
                </a:moveTo>
                <a:lnTo>
                  <a:pt x="6335264" y="0"/>
                </a:lnTo>
                <a:lnTo>
                  <a:pt x="6335264" y="6452584"/>
                </a:lnTo>
                <a:lnTo>
                  <a:pt x="0" y="6452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856182">
            <a:off x="16294580" y="1098733"/>
            <a:ext cx="2303957" cy="2949065"/>
          </a:xfrm>
          <a:custGeom>
            <a:avLst/>
            <a:gdLst/>
            <a:ahLst/>
            <a:cxnLst/>
            <a:rect r="r" b="b" t="t" l="l"/>
            <a:pathLst>
              <a:path h="2949065" w="2303957">
                <a:moveTo>
                  <a:pt x="0" y="0"/>
                </a:moveTo>
                <a:lnTo>
                  <a:pt x="2303957" y="0"/>
                </a:lnTo>
                <a:lnTo>
                  <a:pt x="2303957" y="2949065"/>
                </a:lnTo>
                <a:lnTo>
                  <a:pt x="0" y="2949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524000" y="3619500"/>
            <a:ext cx="9988033" cy="5334000"/>
            <a:chOff x="0" y="0"/>
            <a:chExt cx="2630593" cy="14048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30593" cy="1404840"/>
            </a:xfrm>
            <a:custGeom>
              <a:avLst/>
              <a:gdLst/>
              <a:ahLst/>
              <a:cxnLst/>
              <a:rect r="r" b="b" t="t" l="l"/>
              <a:pathLst>
                <a:path h="1404840" w="2630593">
                  <a:moveTo>
                    <a:pt x="0" y="0"/>
                  </a:moveTo>
                  <a:lnTo>
                    <a:pt x="2630593" y="0"/>
                  </a:lnTo>
                  <a:lnTo>
                    <a:pt x="2630593" y="1404840"/>
                  </a:lnTo>
                  <a:lnTo>
                    <a:pt x="0" y="1404840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630593" cy="14524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065000" y="5524500"/>
            <a:ext cx="4699000" cy="3429000"/>
            <a:chOff x="0" y="0"/>
            <a:chExt cx="1237597" cy="90311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37597" cy="903111"/>
            </a:xfrm>
            <a:custGeom>
              <a:avLst/>
              <a:gdLst/>
              <a:ahLst/>
              <a:cxnLst/>
              <a:rect r="r" b="b" t="t" l="l"/>
              <a:pathLst>
                <a:path h="903111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903111"/>
                  </a:lnTo>
                  <a:lnTo>
                    <a:pt x="0" y="903111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237597" cy="9507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089267" y="4857750"/>
            <a:ext cx="2857500" cy="2857500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8050"/>
                </a:lnSpc>
                <a:spcBef>
                  <a:spcPct val="0"/>
                </a:spcBef>
              </a:pPr>
              <a:r>
                <a:rPr lang="en-US" b="true" sz="7000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CO₂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667000" y="4286250"/>
            <a:ext cx="1714500" cy="1714500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E7E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00"/>
                </a:lnSpc>
                <a:spcBef>
                  <a:spcPct val="0"/>
                </a:spcBef>
              </a:pPr>
              <a:r>
                <a:rPr lang="en-US" sz="2000" strike="noStrike" u="none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one carbon atom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3642350">
            <a:off x="4565332" y="5074702"/>
            <a:ext cx="971668" cy="710201"/>
          </a:xfrm>
          <a:custGeom>
            <a:avLst/>
            <a:gdLst/>
            <a:ahLst/>
            <a:cxnLst/>
            <a:rect r="r" b="b" t="t" l="l"/>
            <a:pathLst>
              <a:path h="710201" w="971668">
                <a:moveTo>
                  <a:pt x="0" y="0"/>
                </a:moveTo>
                <a:lnTo>
                  <a:pt x="971669" y="0"/>
                </a:lnTo>
                <a:lnTo>
                  <a:pt x="971669" y="710201"/>
                </a:lnTo>
                <a:lnTo>
                  <a:pt x="0" y="7102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8286750" y="6096000"/>
            <a:ext cx="2286000" cy="2286000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E7E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two oxygen atoms because of the subscript ‘2’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-7929683">
            <a:off x="7135849" y="6883899"/>
            <a:ext cx="971668" cy="710201"/>
          </a:xfrm>
          <a:custGeom>
            <a:avLst/>
            <a:gdLst/>
            <a:ahLst/>
            <a:cxnLst/>
            <a:rect r="r" b="b" t="t" l="l"/>
            <a:pathLst>
              <a:path h="710201" w="971668">
                <a:moveTo>
                  <a:pt x="0" y="0"/>
                </a:moveTo>
                <a:lnTo>
                  <a:pt x="971668" y="0"/>
                </a:lnTo>
                <a:lnTo>
                  <a:pt x="971668" y="710202"/>
                </a:lnTo>
                <a:lnTo>
                  <a:pt x="0" y="7102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2985750" y="6433705"/>
            <a:ext cx="2857500" cy="1610591"/>
          </a:xfrm>
          <a:custGeom>
            <a:avLst/>
            <a:gdLst/>
            <a:ahLst/>
            <a:cxnLst/>
            <a:rect r="r" b="b" t="t" l="l"/>
            <a:pathLst>
              <a:path h="1610591" w="2857500">
                <a:moveTo>
                  <a:pt x="0" y="0"/>
                </a:moveTo>
                <a:lnTo>
                  <a:pt x="2857500" y="0"/>
                </a:lnTo>
                <a:lnTo>
                  <a:pt x="2857500" y="1610590"/>
                </a:lnTo>
                <a:lnTo>
                  <a:pt x="0" y="1610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-5400000">
            <a:off x="6422736" y="-1469736"/>
            <a:ext cx="190500" cy="9987971"/>
            <a:chOff x="0" y="0"/>
            <a:chExt cx="34223" cy="179430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4223" cy="1794306"/>
            </a:xfrm>
            <a:custGeom>
              <a:avLst/>
              <a:gdLst/>
              <a:ahLst/>
              <a:cxnLst/>
              <a:rect r="r" b="b" t="t" l="l"/>
              <a:pathLst>
                <a:path h="1794306" w="34223">
                  <a:moveTo>
                    <a:pt x="0" y="0"/>
                  </a:moveTo>
                  <a:lnTo>
                    <a:pt x="34223" y="0"/>
                  </a:lnTo>
                  <a:lnTo>
                    <a:pt x="34223" y="1794306"/>
                  </a:lnTo>
                  <a:lnTo>
                    <a:pt x="0" y="1794306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9525"/>
              <a:ext cx="34223" cy="1784781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-5400000">
            <a:off x="14319250" y="1174750"/>
            <a:ext cx="190500" cy="4699000"/>
            <a:chOff x="0" y="0"/>
            <a:chExt cx="34223" cy="84416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4223" cy="844160"/>
            </a:xfrm>
            <a:custGeom>
              <a:avLst/>
              <a:gdLst/>
              <a:ahLst/>
              <a:cxnLst/>
              <a:rect r="r" b="b" t="t" l="l"/>
              <a:pathLst>
                <a:path h="844160" w="34223">
                  <a:moveTo>
                    <a:pt x="0" y="0"/>
                  </a:moveTo>
                  <a:lnTo>
                    <a:pt x="34223" y="0"/>
                  </a:lnTo>
                  <a:lnTo>
                    <a:pt x="34223" y="844160"/>
                  </a:lnTo>
                  <a:lnTo>
                    <a:pt x="0" y="844160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9525"/>
              <a:ext cx="34223" cy="83463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2065000" y="3619500"/>
            <a:ext cx="4699000" cy="1905000"/>
            <a:chOff x="0" y="0"/>
            <a:chExt cx="1237597" cy="50172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237597" cy="501728"/>
            </a:xfrm>
            <a:custGeom>
              <a:avLst/>
              <a:gdLst/>
              <a:ahLst/>
              <a:cxnLst/>
              <a:rect r="r" b="b" t="t" l="l"/>
              <a:pathLst>
                <a:path h="501728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501728"/>
                  </a:lnTo>
                  <a:lnTo>
                    <a:pt x="0" y="501728"/>
                  </a:lnTo>
                  <a:close/>
                </a:path>
              </a:pathLst>
            </a:custGeom>
            <a:solidFill>
              <a:srgbClr val="CCCCCC"/>
            </a:solidFill>
            <a:ln cap="sq">
              <a:noFill/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104775"/>
              <a:ext cx="1237597" cy="606503"/>
            </a:xfrm>
            <a:prstGeom prst="rect">
              <a:avLst/>
            </a:prstGeom>
          </p:spPr>
          <p:txBody>
            <a:bodyPr anchor="ctr" rtlCol="false" tIns="177800" lIns="177800" bIns="177800" rIns="177800"/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 strike="noStrike" u="none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Shown below is the molecular model of carbon dioxide.</a:t>
              </a: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6232267" y="8953500"/>
            <a:ext cx="571500" cy="774650"/>
          </a:xfrm>
          <a:custGeom>
            <a:avLst/>
            <a:gdLst/>
            <a:ahLst/>
            <a:cxnLst/>
            <a:rect r="r" b="b" t="t" l="l"/>
            <a:pathLst>
              <a:path h="774650" w="571500">
                <a:moveTo>
                  <a:pt x="0" y="0"/>
                </a:moveTo>
                <a:lnTo>
                  <a:pt x="571500" y="0"/>
                </a:lnTo>
                <a:lnTo>
                  <a:pt x="571500" y="774650"/>
                </a:lnTo>
                <a:lnTo>
                  <a:pt x="0" y="7746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319005" t="-444876" r="-319557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1524062" y="1990725"/>
            <a:ext cx="15239938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Carbon dioxide is a compound of carbon and oxygen.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524000" y="781050"/>
            <a:ext cx="15240000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49"/>
              </a:lnSpc>
              <a:spcBef>
                <a:spcPct val="0"/>
              </a:spcBef>
            </a:pPr>
            <a:r>
              <a:rPr lang="en-US" b="true" sz="6999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Naming Compounds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3200062" y="6861175"/>
            <a:ext cx="2428875" cy="755650"/>
            <a:chOff x="0" y="0"/>
            <a:chExt cx="3238500" cy="1007533"/>
          </a:xfrm>
        </p:grpSpPr>
        <p:sp>
          <p:nvSpPr>
            <p:cNvPr name="TextBox 36" id="36"/>
            <p:cNvSpPr txBox="true"/>
            <p:nvPr/>
          </p:nvSpPr>
          <p:spPr>
            <a:xfrm rot="0">
              <a:off x="0" y="9525"/>
              <a:ext cx="1016000" cy="998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750"/>
                </a:lnSpc>
                <a:spcBef>
                  <a:spcPct val="0"/>
                </a:spcBef>
              </a:pPr>
              <a:r>
                <a:rPr lang="en-US" b="true" sz="5000" strike="noStrike" u="none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O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2222500" y="9525"/>
              <a:ext cx="1016000" cy="998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750"/>
                </a:lnSpc>
                <a:spcBef>
                  <a:spcPct val="0"/>
                </a:spcBef>
              </a:pPr>
              <a:r>
                <a:rPr lang="en-US" b="true" sz="5000" strike="noStrike" u="none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O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1111250" y="9525"/>
              <a:ext cx="1016000" cy="998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75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E7E7E7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C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-306786" y="4636407"/>
            <a:ext cx="952500" cy="952500"/>
            <a:chOff x="0" y="0"/>
            <a:chExt cx="772160" cy="77216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772160" cy="772160"/>
            </a:xfrm>
            <a:custGeom>
              <a:avLst/>
              <a:gdLst/>
              <a:ahLst/>
              <a:cxnLst/>
              <a:rect r="r" b="b" t="t" l="l"/>
              <a:pathLst>
                <a:path h="772160" w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485696"/>
            </a:solidFill>
            <a:ln cap="sq">
              <a:noFill/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645714" y="5524500"/>
            <a:ext cx="571500" cy="571500"/>
            <a:chOff x="0" y="0"/>
            <a:chExt cx="772160" cy="77216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772160" cy="772160"/>
            </a:xfrm>
            <a:custGeom>
              <a:avLst/>
              <a:gdLst/>
              <a:ahLst/>
              <a:cxnLst/>
              <a:rect r="r" b="b" t="t" l="l"/>
              <a:pathLst>
                <a:path h="772160" w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485696"/>
            </a:solidFill>
            <a:ln cap="sq">
              <a:noFill/>
              <a:prstDash val="solid"/>
              <a:miter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72390" y="81915"/>
              <a:ext cx="627380" cy="6178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  <p:transition spd="med">
    <p:push dir="l"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8B8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24000" y="3619500"/>
            <a:ext cx="4699000" cy="3977640"/>
            <a:chOff x="0" y="0"/>
            <a:chExt cx="1237597" cy="10476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7597" cy="1047609"/>
            </a:xfrm>
            <a:custGeom>
              <a:avLst/>
              <a:gdLst/>
              <a:ahLst/>
              <a:cxnLst/>
              <a:rect r="r" b="b" t="t" l="l"/>
              <a:pathLst>
                <a:path h="1047609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1047609"/>
                  </a:lnTo>
                  <a:lnTo>
                    <a:pt x="0" y="1047609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1237597" cy="1152384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A metal will always come first in a chemical formula, followed by a non-metal.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794500" y="3619500"/>
            <a:ext cx="4699000" cy="3977640"/>
            <a:chOff x="0" y="0"/>
            <a:chExt cx="1237597" cy="104760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37597" cy="1047609"/>
            </a:xfrm>
            <a:custGeom>
              <a:avLst/>
              <a:gdLst/>
              <a:ahLst/>
              <a:cxnLst/>
              <a:rect r="r" b="b" t="t" l="l"/>
              <a:pathLst>
                <a:path h="1047609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1047609"/>
                  </a:lnTo>
                  <a:lnTo>
                    <a:pt x="0" y="1047609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04775"/>
              <a:ext cx="1237597" cy="1152384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An ionic compound with two elements will have a name that ends with </a:t>
              </a:r>
              <a:r>
                <a:rPr lang="en-US" sz="3000" i="true">
                  <a:solidFill>
                    <a:srgbClr val="000001"/>
                  </a:solidFill>
                  <a:latin typeface="Overpass Italics"/>
                  <a:ea typeface="Overpass Italics"/>
                  <a:cs typeface="Overpass Italics"/>
                  <a:sym typeface="Overpass Italics"/>
                </a:rPr>
                <a:t>-ide</a:t>
              </a: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794659" y="3429000"/>
            <a:ext cx="4698682" cy="190500"/>
            <a:chOff x="0" y="0"/>
            <a:chExt cx="1237513" cy="501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37513" cy="50173"/>
            </a:xfrm>
            <a:custGeom>
              <a:avLst/>
              <a:gdLst/>
              <a:ahLst/>
              <a:cxnLst/>
              <a:rect r="r" b="b" t="t" l="l"/>
              <a:pathLst>
                <a:path h="50173" w="123751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524000" y="3429000"/>
            <a:ext cx="4698682" cy="190500"/>
            <a:chOff x="0" y="0"/>
            <a:chExt cx="1237513" cy="5017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37513" cy="50173"/>
            </a:xfrm>
            <a:custGeom>
              <a:avLst/>
              <a:gdLst/>
              <a:ahLst/>
              <a:cxnLst/>
              <a:rect r="r" b="b" t="t" l="l"/>
              <a:pathLst>
                <a:path h="50173" w="123751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397250" y="3048000"/>
            <a:ext cx="952500" cy="952500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449"/>
                </a:lnSpc>
                <a:spcBef>
                  <a:spcPct val="0"/>
                </a:spcBef>
              </a:pPr>
              <a:r>
                <a:rPr lang="en-US" b="true" sz="2999">
                  <a:solidFill>
                    <a:srgbClr val="E7E7E7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1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667750" y="3048000"/>
            <a:ext cx="952500" cy="952500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449"/>
                </a:lnSpc>
                <a:spcBef>
                  <a:spcPct val="0"/>
                </a:spcBef>
              </a:pPr>
              <a:r>
                <a:rPr lang="en-US" b="true" sz="2999" strike="noStrike" u="none">
                  <a:solidFill>
                    <a:srgbClr val="E7E7E7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2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true" rot="8791502">
            <a:off x="15058254" y="6807996"/>
            <a:ext cx="5657817" cy="5762592"/>
          </a:xfrm>
          <a:custGeom>
            <a:avLst/>
            <a:gdLst/>
            <a:ahLst/>
            <a:cxnLst/>
            <a:rect r="r" b="b" t="t" l="l"/>
            <a:pathLst>
              <a:path h="5762592" w="5657817">
                <a:moveTo>
                  <a:pt x="0" y="5762591"/>
                </a:moveTo>
                <a:lnTo>
                  <a:pt x="5657817" y="5762591"/>
                </a:lnTo>
                <a:lnTo>
                  <a:pt x="5657817" y="0"/>
                </a:lnTo>
                <a:lnTo>
                  <a:pt x="0" y="0"/>
                </a:lnTo>
                <a:lnTo>
                  <a:pt x="0" y="576259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1" id="21"/>
          <p:cNvGrpSpPr/>
          <p:nvPr/>
        </p:nvGrpSpPr>
        <p:grpSpPr>
          <a:xfrm rot="0">
            <a:off x="12065000" y="3619500"/>
            <a:ext cx="4699000" cy="3977640"/>
            <a:chOff x="0" y="0"/>
            <a:chExt cx="1237597" cy="104760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37597" cy="1047609"/>
            </a:xfrm>
            <a:custGeom>
              <a:avLst/>
              <a:gdLst/>
              <a:ahLst/>
              <a:cxnLst/>
              <a:rect r="r" b="b" t="t" l="l"/>
              <a:pathLst>
                <a:path h="1047609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1047609"/>
                  </a:lnTo>
                  <a:lnTo>
                    <a:pt x="0" y="1047609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104775"/>
              <a:ext cx="1237597" cy="1152384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A compound with three elements, including oxygen, will have a name that ends with </a:t>
              </a:r>
              <a:r>
                <a:rPr lang="en-US" sz="3000" i="true">
                  <a:solidFill>
                    <a:srgbClr val="000001"/>
                  </a:solidFill>
                  <a:latin typeface="Overpass Italics"/>
                  <a:ea typeface="Overpass Italics"/>
                  <a:cs typeface="Overpass Italics"/>
                  <a:sym typeface="Overpass Italics"/>
                </a:rPr>
                <a:t>-ate</a:t>
              </a: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</a:t>
              </a:r>
            </a:p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or </a:t>
              </a:r>
              <a:r>
                <a:rPr lang="en-US" sz="3000" i="true">
                  <a:solidFill>
                    <a:srgbClr val="000001"/>
                  </a:solidFill>
                  <a:latin typeface="Overpass Italics"/>
                  <a:ea typeface="Overpass Italics"/>
                  <a:cs typeface="Overpass Italics"/>
                  <a:sym typeface="Overpass Italics"/>
                </a:rPr>
                <a:t>-ite</a:t>
              </a: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2065000" y="3429000"/>
            <a:ext cx="4698682" cy="190500"/>
            <a:chOff x="0" y="0"/>
            <a:chExt cx="1237513" cy="5017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237513" cy="50173"/>
            </a:xfrm>
            <a:custGeom>
              <a:avLst/>
              <a:gdLst/>
              <a:ahLst/>
              <a:cxnLst/>
              <a:rect r="r" b="b" t="t" l="l"/>
              <a:pathLst>
                <a:path h="50173" w="123751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3938250" y="3048000"/>
            <a:ext cx="952500" cy="952500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449"/>
                </a:lnSpc>
                <a:spcBef>
                  <a:spcPct val="0"/>
                </a:spcBef>
              </a:pPr>
              <a:r>
                <a:rPr lang="en-US" b="true" sz="2999" strike="noStrike" u="none">
                  <a:solidFill>
                    <a:srgbClr val="E7E7E7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3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524000" y="7394452"/>
            <a:ext cx="4699000" cy="1501140"/>
            <a:chOff x="0" y="0"/>
            <a:chExt cx="1237597" cy="39536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237597" cy="395362"/>
            </a:xfrm>
            <a:custGeom>
              <a:avLst/>
              <a:gdLst/>
              <a:ahLst/>
              <a:cxnLst/>
              <a:rect r="r" b="b" t="t" l="l"/>
              <a:pathLst>
                <a:path h="395362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395362"/>
                  </a:lnTo>
                  <a:lnTo>
                    <a:pt x="0" y="395362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104775"/>
              <a:ext cx="1237597" cy="500137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Ex: sodium chloride (NaCl)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6794500" y="7394452"/>
            <a:ext cx="4699000" cy="1501140"/>
            <a:chOff x="0" y="0"/>
            <a:chExt cx="1237597" cy="395362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237597" cy="395362"/>
            </a:xfrm>
            <a:custGeom>
              <a:avLst/>
              <a:gdLst/>
              <a:ahLst/>
              <a:cxnLst/>
              <a:rect r="r" b="b" t="t" l="l"/>
              <a:pathLst>
                <a:path h="395362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395362"/>
                  </a:lnTo>
                  <a:lnTo>
                    <a:pt x="0" y="395362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104775"/>
              <a:ext cx="1237597" cy="500137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Ex: copper sulf</a:t>
              </a:r>
              <a:r>
                <a:rPr lang="en-US" sz="3000" b="true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ide </a:t>
              </a:r>
            </a:p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(CuS)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2065000" y="7394452"/>
            <a:ext cx="4699000" cy="1501140"/>
            <a:chOff x="0" y="0"/>
            <a:chExt cx="1237597" cy="395362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237597" cy="395362"/>
            </a:xfrm>
            <a:custGeom>
              <a:avLst/>
              <a:gdLst/>
              <a:ahLst/>
              <a:cxnLst/>
              <a:rect r="r" b="b" t="t" l="l"/>
              <a:pathLst>
                <a:path h="395362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395362"/>
                  </a:lnTo>
                  <a:lnTo>
                    <a:pt x="0" y="395362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104775"/>
              <a:ext cx="1237597" cy="500137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Ex: sodium sulph</a:t>
              </a:r>
              <a:r>
                <a:rPr lang="en-US" sz="3000" b="true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ate</a:t>
              </a:r>
            </a:p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(NaSO₄)</a:t>
              </a: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-2630426">
            <a:off x="16559286" y="8043772"/>
            <a:ext cx="1819340" cy="2943049"/>
          </a:xfrm>
          <a:custGeom>
            <a:avLst/>
            <a:gdLst/>
            <a:ahLst/>
            <a:cxnLst/>
            <a:rect r="r" b="b" t="t" l="l"/>
            <a:pathLst>
              <a:path h="2943049" w="1819340">
                <a:moveTo>
                  <a:pt x="0" y="0"/>
                </a:moveTo>
                <a:lnTo>
                  <a:pt x="1819340" y="0"/>
                </a:lnTo>
                <a:lnTo>
                  <a:pt x="1819340" y="2943049"/>
                </a:lnTo>
                <a:lnTo>
                  <a:pt x="0" y="2943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3587750" y="8895592"/>
            <a:ext cx="571500" cy="774650"/>
          </a:xfrm>
          <a:custGeom>
            <a:avLst/>
            <a:gdLst/>
            <a:ahLst/>
            <a:cxnLst/>
            <a:rect r="r" b="b" t="t" l="l"/>
            <a:pathLst>
              <a:path h="774650" w="571500">
                <a:moveTo>
                  <a:pt x="0" y="0"/>
                </a:moveTo>
                <a:lnTo>
                  <a:pt x="571500" y="0"/>
                </a:lnTo>
                <a:lnTo>
                  <a:pt x="571500" y="774650"/>
                </a:lnTo>
                <a:lnTo>
                  <a:pt x="0" y="774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19005" t="-444876" r="-319557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4128750" y="8889118"/>
            <a:ext cx="571500" cy="774650"/>
          </a:xfrm>
          <a:custGeom>
            <a:avLst/>
            <a:gdLst/>
            <a:ahLst/>
            <a:cxnLst/>
            <a:rect r="r" b="b" t="t" l="l"/>
            <a:pathLst>
              <a:path h="774650" w="571500">
                <a:moveTo>
                  <a:pt x="0" y="0"/>
                </a:moveTo>
                <a:lnTo>
                  <a:pt x="571500" y="0"/>
                </a:lnTo>
                <a:lnTo>
                  <a:pt x="571500" y="774650"/>
                </a:lnTo>
                <a:lnTo>
                  <a:pt x="0" y="774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19005" t="-444876" r="-319557" b="0"/>
            </a:stretch>
          </a:blipFill>
        </p:spPr>
      </p:sp>
      <p:grpSp>
        <p:nvGrpSpPr>
          <p:cNvPr name="Group 42" id="42"/>
          <p:cNvGrpSpPr/>
          <p:nvPr/>
        </p:nvGrpSpPr>
        <p:grpSpPr>
          <a:xfrm rot="0">
            <a:off x="8789521" y="8889118"/>
            <a:ext cx="708958" cy="774650"/>
            <a:chOff x="0" y="0"/>
            <a:chExt cx="945278" cy="1032867"/>
          </a:xfrm>
        </p:grpSpPr>
        <p:grpSp>
          <p:nvGrpSpPr>
            <p:cNvPr name="Group 43" id="43"/>
            <p:cNvGrpSpPr/>
            <p:nvPr/>
          </p:nvGrpSpPr>
          <p:grpSpPr>
            <a:xfrm rot="0">
              <a:off x="383739" y="0"/>
              <a:ext cx="177800" cy="406400"/>
              <a:chOff x="0" y="0"/>
              <a:chExt cx="35121" cy="80277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35121" cy="80277"/>
              </a:xfrm>
              <a:custGeom>
                <a:avLst/>
                <a:gdLst/>
                <a:ahLst/>
                <a:cxnLst/>
                <a:rect r="r" b="b" t="t" l="l"/>
                <a:pathLst>
                  <a:path h="80277" w="35121">
                    <a:moveTo>
                      <a:pt x="0" y="0"/>
                    </a:moveTo>
                    <a:lnTo>
                      <a:pt x="35121" y="0"/>
                    </a:lnTo>
                    <a:lnTo>
                      <a:pt x="35121" y="80277"/>
                    </a:lnTo>
                    <a:lnTo>
                      <a:pt x="0" y="80277"/>
                    </a:lnTo>
                    <a:close/>
                  </a:path>
                </a:pathLst>
              </a:custGeom>
              <a:solidFill>
                <a:srgbClr val="000001"/>
              </a:solidFill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-47625"/>
                <a:ext cx="35121" cy="12790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46" id="46"/>
            <p:cNvGrpSpPr/>
            <p:nvPr/>
          </p:nvGrpSpPr>
          <p:grpSpPr>
            <a:xfrm rot="0">
              <a:off x="0" y="205749"/>
              <a:ext cx="945278" cy="827118"/>
              <a:chOff x="0" y="0"/>
              <a:chExt cx="812800" cy="711200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64457" y="95058"/>
                <a:ext cx="683887" cy="616142"/>
              </a:xfrm>
              <a:custGeom>
                <a:avLst/>
                <a:gdLst/>
                <a:ahLst/>
                <a:cxnLst/>
                <a:rect r="r" b="b" t="t" l="l"/>
                <a:pathLst>
                  <a:path h="616142" w="683887">
                    <a:moveTo>
                      <a:pt x="423212" y="47162"/>
                    </a:moveTo>
                    <a:lnTo>
                      <a:pt x="667074" y="473922"/>
                    </a:lnTo>
                    <a:cubicBezTo>
                      <a:pt x="683886" y="503343"/>
                      <a:pt x="683766" y="539488"/>
                      <a:pt x="666758" y="568796"/>
                    </a:cubicBezTo>
                    <a:cubicBezTo>
                      <a:pt x="649750" y="598104"/>
                      <a:pt x="618426" y="616142"/>
                      <a:pt x="584541" y="616142"/>
                    </a:cubicBezTo>
                    <a:lnTo>
                      <a:pt x="99345" y="616142"/>
                    </a:lnTo>
                    <a:cubicBezTo>
                      <a:pt x="65460" y="616142"/>
                      <a:pt x="34136" y="598104"/>
                      <a:pt x="17128" y="568796"/>
                    </a:cubicBezTo>
                    <a:cubicBezTo>
                      <a:pt x="120" y="539488"/>
                      <a:pt x="0" y="503343"/>
                      <a:pt x="16812" y="473922"/>
                    </a:cubicBezTo>
                    <a:lnTo>
                      <a:pt x="260674" y="47162"/>
                    </a:lnTo>
                    <a:cubicBezTo>
                      <a:pt x="277339" y="17998"/>
                      <a:pt x="308354" y="0"/>
                      <a:pt x="341943" y="0"/>
                    </a:cubicBezTo>
                    <a:cubicBezTo>
                      <a:pt x="375532" y="0"/>
                      <a:pt x="406547" y="17998"/>
                      <a:pt x="423212" y="47162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38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  <p:sp>
        <p:nvSpPr>
          <p:cNvPr name="TextBox 49" id="49"/>
          <p:cNvSpPr txBox="true"/>
          <p:nvPr/>
        </p:nvSpPr>
        <p:spPr>
          <a:xfrm rot="0">
            <a:off x="1524000" y="687388"/>
            <a:ext cx="15240000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49"/>
              </a:lnSpc>
              <a:spcBef>
                <a:spcPct val="0"/>
              </a:spcBef>
            </a:pPr>
            <a:r>
              <a:rPr lang="en-US" b="true" sz="6999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Naming Ionic Compounds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898027" y="1808956"/>
            <a:ext cx="14491945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An</a:t>
            </a:r>
            <a:r>
              <a:rPr lang="en-US" b="true" sz="3000">
                <a:solidFill>
                  <a:srgbClr val="000001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 ionic compound</a:t>
            </a:r>
            <a:r>
              <a:rPr lang="en-US" sz="30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 is composed of a metal and non-metal. Some of the basic rules when naming ionic compounds include:</a:t>
            </a:r>
          </a:p>
        </p:txBody>
      </p:sp>
    </p:spTree>
  </p:cSld>
  <p:clrMapOvr>
    <a:masterClrMapping/>
  </p:clrMapOvr>
  <p:transition spd="med">
    <p:push dir="d"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8B8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24000" y="3619500"/>
            <a:ext cx="4699000" cy="3924346"/>
            <a:chOff x="0" y="0"/>
            <a:chExt cx="1237597" cy="10335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7597" cy="1033573"/>
            </a:xfrm>
            <a:custGeom>
              <a:avLst/>
              <a:gdLst/>
              <a:ahLst/>
              <a:cxnLst/>
              <a:rect r="r" b="b" t="t" l="l"/>
              <a:pathLst>
                <a:path h="1033573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1033573"/>
                  </a:lnTo>
                  <a:lnTo>
                    <a:pt x="0" y="1033573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1237597" cy="1138348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The non-metal furthest to the left on the periodic table comes first.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794500" y="3619500"/>
            <a:ext cx="4699000" cy="3924346"/>
            <a:chOff x="0" y="0"/>
            <a:chExt cx="1237597" cy="103357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37597" cy="1033573"/>
            </a:xfrm>
            <a:custGeom>
              <a:avLst/>
              <a:gdLst/>
              <a:ahLst/>
              <a:cxnLst/>
              <a:rect r="r" b="b" t="t" l="l"/>
              <a:pathLst>
                <a:path h="1033573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1033573"/>
                  </a:lnTo>
                  <a:lnTo>
                    <a:pt x="0" y="1033573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04775"/>
              <a:ext cx="1237597" cy="1138348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A covalent compound with two elements will have a name that ends with </a:t>
              </a:r>
              <a:r>
                <a:rPr lang="en-US" sz="3000" i="true">
                  <a:solidFill>
                    <a:srgbClr val="000001"/>
                  </a:solidFill>
                  <a:latin typeface="Overpass Italics"/>
                  <a:ea typeface="Overpass Italics"/>
                  <a:cs typeface="Overpass Italics"/>
                  <a:sym typeface="Overpass Italics"/>
                </a:rPr>
                <a:t>-ide.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794659" y="3429000"/>
            <a:ext cx="4698682" cy="190500"/>
            <a:chOff x="0" y="0"/>
            <a:chExt cx="1237513" cy="501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37513" cy="50173"/>
            </a:xfrm>
            <a:custGeom>
              <a:avLst/>
              <a:gdLst/>
              <a:ahLst/>
              <a:cxnLst/>
              <a:rect r="r" b="b" t="t" l="l"/>
              <a:pathLst>
                <a:path h="50173" w="123751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524000" y="3429000"/>
            <a:ext cx="4698682" cy="190500"/>
            <a:chOff x="0" y="0"/>
            <a:chExt cx="1237513" cy="5017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37513" cy="50173"/>
            </a:xfrm>
            <a:custGeom>
              <a:avLst/>
              <a:gdLst/>
              <a:ahLst/>
              <a:cxnLst/>
              <a:rect r="r" b="b" t="t" l="l"/>
              <a:pathLst>
                <a:path h="50173" w="123751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397250" y="3048000"/>
            <a:ext cx="952500" cy="952500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449"/>
                </a:lnSpc>
                <a:spcBef>
                  <a:spcPct val="0"/>
                </a:spcBef>
              </a:pPr>
              <a:r>
                <a:rPr lang="en-US" b="true" sz="2999">
                  <a:solidFill>
                    <a:srgbClr val="E7E7E7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1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667750" y="3048000"/>
            <a:ext cx="952500" cy="952500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449"/>
                </a:lnSpc>
                <a:spcBef>
                  <a:spcPct val="0"/>
                </a:spcBef>
              </a:pPr>
              <a:r>
                <a:rPr lang="en-US" b="true" sz="2999" strike="noStrike" u="none">
                  <a:solidFill>
                    <a:srgbClr val="E7E7E7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2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true" rot="8791502">
            <a:off x="15058254" y="6807996"/>
            <a:ext cx="5657817" cy="5762592"/>
          </a:xfrm>
          <a:custGeom>
            <a:avLst/>
            <a:gdLst/>
            <a:ahLst/>
            <a:cxnLst/>
            <a:rect r="r" b="b" t="t" l="l"/>
            <a:pathLst>
              <a:path h="5762592" w="5657817">
                <a:moveTo>
                  <a:pt x="0" y="5762591"/>
                </a:moveTo>
                <a:lnTo>
                  <a:pt x="5657817" y="5762591"/>
                </a:lnTo>
                <a:lnTo>
                  <a:pt x="5657817" y="0"/>
                </a:lnTo>
                <a:lnTo>
                  <a:pt x="0" y="0"/>
                </a:lnTo>
                <a:lnTo>
                  <a:pt x="0" y="576259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1" id="21"/>
          <p:cNvGrpSpPr/>
          <p:nvPr/>
        </p:nvGrpSpPr>
        <p:grpSpPr>
          <a:xfrm rot="0">
            <a:off x="12065000" y="3619500"/>
            <a:ext cx="4699000" cy="3924346"/>
            <a:chOff x="0" y="0"/>
            <a:chExt cx="1237597" cy="103357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37597" cy="1033573"/>
            </a:xfrm>
            <a:custGeom>
              <a:avLst/>
              <a:gdLst/>
              <a:ahLst/>
              <a:cxnLst/>
              <a:rect r="r" b="b" t="t" l="l"/>
              <a:pathLst>
                <a:path h="1033573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1033573"/>
                  </a:lnTo>
                  <a:lnTo>
                    <a:pt x="0" y="1033573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104775"/>
              <a:ext cx="1237597" cy="1138348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Use the prefixes (</a:t>
              </a:r>
              <a:r>
                <a:rPr lang="en-US" sz="3000" i="true">
                  <a:solidFill>
                    <a:srgbClr val="000001"/>
                  </a:solidFill>
                  <a:latin typeface="Overpass Italics"/>
                  <a:ea typeface="Overpass Italics"/>
                  <a:cs typeface="Overpass Italics"/>
                  <a:sym typeface="Overpass Italics"/>
                </a:rPr>
                <a:t>mono-</a:t>
              </a: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, </a:t>
              </a:r>
              <a:r>
                <a:rPr lang="en-US" sz="3000" i="true">
                  <a:solidFill>
                    <a:srgbClr val="000001"/>
                  </a:solidFill>
                  <a:latin typeface="Overpass Italics"/>
                  <a:ea typeface="Overpass Italics"/>
                  <a:cs typeface="Overpass Italics"/>
                  <a:sym typeface="Overpass Italics"/>
                </a:rPr>
                <a:t>di-</a:t>
              </a: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, </a:t>
              </a:r>
              <a:r>
                <a:rPr lang="en-US" sz="3000" i="true">
                  <a:solidFill>
                    <a:srgbClr val="000001"/>
                  </a:solidFill>
                  <a:latin typeface="Overpass Italics"/>
                  <a:ea typeface="Overpass Italics"/>
                  <a:cs typeface="Overpass Italics"/>
                  <a:sym typeface="Overpass Italics"/>
                </a:rPr>
                <a:t>tri-</a:t>
              </a: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, </a:t>
              </a:r>
              <a:r>
                <a:rPr lang="en-US" sz="3000" i="true">
                  <a:solidFill>
                    <a:srgbClr val="000001"/>
                  </a:solidFill>
                  <a:latin typeface="Overpass Italics"/>
                  <a:ea typeface="Overpass Italics"/>
                  <a:cs typeface="Overpass Italics"/>
                  <a:sym typeface="Overpass Italics"/>
                </a:rPr>
                <a:t>tetra-</a:t>
              </a: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) to indicate the number of that element in the molecule.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2065000" y="3429000"/>
            <a:ext cx="4698682" cy="190500"/>
            <a:chOff x="0" y="0"/>
            <a:chExt cx="1237513" cy="5017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237513" cy="50173"/>
            </a:xfrm>
            <a:custGeom>
              <a:avLst/>
              <a:gdLst/>
              <a:ahLst/>
              <a:cxnLst/>
              <a:rect r="r" b="b" t="t" l="l"/>
              <a:pathLst>
                <a:path h="50173" w="123751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3938250" y="3048000"/>
            <a:ext cx="952500" cy="952500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449"/>
                </a:lnSpc>
                <a:spcBef>
                  <a:spcPct val="0"/>
                </a:spcBef>
              </a:pPr>
              <a:r>
                <a:rPr lang="en-US" b="true" sz="2999" strike="noStrike" u="none">
                  <a:solidFill>
                    <a:srgbClr val="E7E7E7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3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524000" y="7385441"/>
            <a:ext cx="4699000" cy="1501140"/>
            <a:chOff x="0" y="0"/>
            <a:chExt cx="1237597" cy="39536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237597" cy="395362"/>
            </a:xfrm>
            <a:custGeom>
              <a:avLst/>
              <a:gdLst/>
              <a:ahLst/>
              <a:cxnLst/>
              <a:rect r="r" b="b" t="t" l="l"/>
              <a:pathLst>
                <a:path h="395362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395362"/>
                  </a:lnTo>
                  <a:lnTo>
                    <a:pt x="0" y="395362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104775"/>
              <a:ext cx="1237597" cy="500137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Ex: carbon dioxide</a:t>
              </a:r>
            </a:p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(CO₂)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6794500" y="7385441"/>
            <a:ext cx="4699000" cy="1501140"/>
            <a:chOff x="0" y="0"/>
            <a:chExt cx="1237597" cy="395362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237597" cy="395362"/>
            </a:xfrm>
            <a:custGeom>
              <a:avLst/>
              <a:gdLst/>
              <a:ahLst/>
              <a:cxnLst/>
              <a:rect r="r" b="b" t="t" l="l"/>
              <a:pathLst>
                <a:path h="395362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395362"/>
                  </a:lnTo>
                  <a:lnTo>
                    <a:pt x="0" y="395362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104775"/>
              <a:ext cx="1237597" cy="500137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Ex: sulfur diox</a:t>
              </a:r>
              <a:r>
                <a:rPr lang="en-US" sz="3000" b="true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ide </a:t>
              </a:r>
            </a:p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(SO₂)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2065000" y="7375916"/>
            <a:ext cx="4699000" cy="1501140"/>
            <a:chOff x="0" y="0"/>
            <a:chExt cx="1237597" cy="395362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237597" cy="395362"/>
            </a:xfrm>
            <a:custGeom>
              <a:avLst/>
              <a:gdLst/>
              <a:ahLst/>
              <a:cxnLst/>
              <a:rect r="r" b="b" t="t" l="l"/>
              <a:pathLst>
                <a:path h="395362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395362"/>
                  </a:lnTo>
                  <a:lnTo>
                    <a:pt x="0" y="395362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104775"/>
              <a:ext cx="1237597" cy="500137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Ex: carbon </a:t>
              </a:r>
              <a:r>
                <a:rPr lang="en-US" sz="3000" b="true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tetra</a:t>
              </a: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chloride</a:t>
              </a:r>
            </a:p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(CCl₄)</a:t>
              </a: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-2630426">
            <a:off x="16559286" y="8043772"/>
            <a:ext cx="1819340" cy="2943049"/>
          </a:xfrm>
          <a:custGeom>
            <a:avLst/>
            <a:gdLst/>
            <a:ahLst/>
            <a:cxnLst/>
            <a:rect r="r" b="b" t="t" l="l"/>
            <a:pathLst>
              <a:path h="2943049" w="1819340">
                <a:moveTo>
                  <a:pt x="0" y="0"/>
                </a:moveTo>
                <a:lnTo>
                  <a:pt x="1819340" y="0"/>
                </a:lnTo>
                <a:lnTo>
                  <a:pt x="1819340" y="2943049"/>
                </a:lnTo>
                <a:lnTo>
                  <a:pt x="0" y="2943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3587750" y="8895592"/>
            <a:ext cx="571500" cy="774650"/>
          </a:xfrm>
          <a:custGeom>
            <a:avLst/>
            <a:gdLst/>
            <a:ahLst/>
            <a:cxnLst/>
            <a:rect r="r" b="b" t="t" l="l"/>
            <a:pathLst>
              <a:path h="774650" w="571500">
                <a:moveTo>
                  <a:pt x="0" y="0"/>
                </a:moveTo>
                <a:lnTo>
                  <a:pt x="571500" y="0"/>
                </a:lnTo>
                <a:lnTo>
                  <a:pt x="571500" y="774650"/>
                </a:lnTo>
                <a:lnTo>
                  <a:pt x="0" y="774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19005" t="-444876" r="-319557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4128750" y="8889118"/>
            <a:ext cx="571500" cy="774650"/>
          </a:xfrm>
          <a:custGeom>
            <a:avLst/>
            <a:gdLst/>
            <a:ahLst/>
            <a:cxnLst/>
            <a:rect r="r" b="b" t="t" l="l"/>
            <a:pathLst>
              <a:path h="774650" w="571500">
                <a:moveTo>
                  <a:pt x="0" y="0"/>
                </a:moveTo>
                <a:lnTo>
                  <a:pt x="571500" y="0"/>
                </a:lnTo>
                <a:lnTo>
                  <a:pt x="571500" y="774650"/>
                </a:lnTo>
                <a:lnTo>
                  <a:pt x="0" y="774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19005" t="-444876" r="-319557" b="0"/>
            </a:stretch>
          </a:blipFill>
        </p:spPr>
      </p:sp>
      <p:grpSp>
        <p:nvGrpSpPr>
          <p:cNvPr name="Group 42" id="42"/>
          <p:cNvGrpSpPr/>
          <p:nvPr/>
        </p:nvGrpSpPr>
        <p:grpSpPr>
          <a:xfrm rot="0">
            <a:off x="8789521" y="8889118"/>
            <a:ext cx="708958" cy="774650"/>
            <a:chOff x="0" y="0"/>
            <a:chExt cx="945278" cy="1032867"/>
          </a:xfrm>
        </p:grpSpPr>
        <p:grpSp>
          <p:nvGrpSpPr>
            <p:cNvPr name="Group 43" id="43"/>
            <p:cNvGrpSpPr/>
            <p:nvPr/>
          </p:nvGrpSpPr>
          <p:grpSpPr>
            <a:xfrm rot="0">
              <a:off x="383739" y="0"/>
              <a:ext cx="177800" cy="406400"/>
              <a:chOff x="0" y="0"/>
              <a:chExt cx="35121" cy="80277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35121" cy="80277"/>
              </a:xfrm>
              <a:custGeom>
                <a:avLst/>
                <a:gdLst/>
                <a:ahLst/>
                <a:cxnLst/>
                <a:rect r="r" b="b" t="t" l="l"/>
                <a:pathLst>
                  <a:path h="80277" w="35121">
                    <a:moveTo>
                      <a:pt x="0" y="0"/>
                    </a:moveTo>
                    <a:lnTo>
                      <a:pt x="35121" y="0"/>
                    </a:lnTo>
                    <a:lnTo>
                      <a:pt x="35121" y="80277"/>
                    </a:lnTo>
                    <a:lnTo>
                      <a:pt x="0" y="80277"/>
                    </a:lnTo>
                    <a:close/>
                  </a:path>
                </a:pathLst>
              </a:custGeom>
              <a:solidFill>
                <a:srgbClr val="000001"/>
              </a:solidFill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-47625"/>
                <a:ext cx="35121" cy="12790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46" id="46"/>
            <p:cNvGrpSpPr/>
            <p:nvPr/>
          </p:nvGrpSpPr>
          <p:grpSpPr>
            <a:xfrm rot="0">
              <a:off x="0" y="205749"/>
              <a:ext cx="945278" cy="827118"/>
              <a:chOff x="0" y="0"/>
              <a:chExt cx="812800" cy="711200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64457" y="95058"/>
                <a:ext cx="683887" cy="616142"/>
              </a:xfrm>
              <a:custGeom>
                <a:avLst/>
                <a:gdLst/>
                <a:ahLst/>
                <a:cxnLst/>
                <a:rect r="r" b="b" t="t" l="l"/>
                <a:pathLst>
                  <a:path h="616142" w="683887">
                    <a:moveTo>
                      <a:pt x="423212" y="47162"/>
                    </a:moveTo>
                    <a:lnTo>
                      <a:pt x="667074" y="473922"/>
                    </a:lnTo>
                    <a:cubicBezTo>
                      <a:pt x="683886" y="503343"/>
                      <a:pt x="683766" y="539488"/>
                      <a:pt x="666758" y="568796"/>
                    </a:cubicBezTo>
                    <a:cubicBezTo>
                      <a:pt x="649750" y="598104"/>
                      <a:pt x="618426" y="616142"/>
                      <a:pt x="584541" y="616142"/>
                    </a:cubicBezTo>
                    <a:lnTo>
                      <a:pt x="99345" y="616142"/>
                    </a:lnTo>
                    <a:cubicBezTo>
                      <a:pt x="65460" y="616142"/>
                      <a:pt x="34136" y="598104"/>
                      <a:pt x="17128" y="568796"/>
                    </a:cubicBezTo>
                    <a:cubicBezTo>
                      <a:pt x="120" y="539488"/>
                      <a:pt x="0" y="503343"/>
                      <a:pt x="16812" y="473922"/>
                    </a:cubicBezTo>
                    <a:lnTo>
                      <a:pt x="260674" y="47162"/>
                    </a:lnTo>
                    <a:cubicBezTo>
                      <a:pt x="277339" y="17998"/>
                      <a:pt x="308354" y="0"/>
                      <a:pt x="341943" y="0"/>
                    </a:cubicBezTo>
                    <a:cubicBezTo>
                      <a:pt x="375532" y="0"/>
                      <a:pt x="406547" y="17998"/>
                      <a:pt x="423212" y="47162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38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  <p:sp>
        <p:nvSpPr>
          <p:cNvPr name="TextBox 49" id="49"/>
          <p:cNvSpPr txBox="true"/>
          <p:nvPr/>
        </p:nvSpPr>
        <p:spPr>
          <a:xfrm rot="0">
            <a:off x="1524000" y="687388"/>
            <a:ext cx="15240000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49"/>
              </a:lnSpc>
              <a:spcBef>
                <a:spcPct val="0"/>
              </a:spcBef>
            </a:pPr>
            <a:r>
              <a:rPr lang="en-US" b="true" sz="6999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Naming Covalent Compounds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2099204" y="1808956"/>
            <a:ext cx="14089592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A </a:t>
            </a:r>
            <a:r>
              <a:rPr lang="en-US" b="true" sz="3000">
                <a:solidFill>
                  <a:srgbClr val="000001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covalent compound</a:t>
            </a:r>
            <a:r>
              <a:rPr lang="en-US" sz="30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 has two or more non-metals. Some of the general rules when naming covalent compounds are:</a:t>
            </a:r>
          </a:p>
        </p:txBody>
      </p:sp>
    </p:spTree>
  </p:cSld>
  <p:clrMapOvr>
    <a:masterClrMapping/>
  </p:clrMapOvr>
  <p:transition spd="med">
    <p:push dir="l"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8B8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24000" y="4597693"/>
            <a:ext cx="4699000" cy="4373294"/>
            <a:chOff x="0" y="0"/>
            <a:chExt cx="1237597" cy="11518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7597" cy="1151814"/>
            </a:xfrm>
            <a:custGeom>
              <a:avLst/>
              <a:gdLst/>
              <a:ahLst/>
              <a:cxnLst/>
              <a:rect r="r" b="b" t="t" l="l"/>
              <a:pathLst>
                <a:path h="1151814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1151814"/>
                  </a:lnTo>
                  <a:lnTo>
                    <a:pt x="0" y="1151814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1237597" cy="125658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794500" y="4597693"/>
            <a:ext cx="4699000" cy="4373294"/>
            <a:chOff x="0" y="0"/>
            <a:chExt cx="1237597" cy="115181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37597" cy="1151814"/>
            </a:xfrm>
            <a:custGeom>
              <a:avLst/>
              <a:gdLst/>
              <a:ahLst/>
              <a:cxnLst/>
              <a:rect r="r" b="b" t="t" l="l"/>
              <a:pathLst>
                <a:path h="1151814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1151814"/>
                  </a:lnTo>
                  <a:lnTo>
                    <a:pt x="0" y="1151814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04775"/>
              <a:ext cx="1237597" cy="125658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065000" y="4597693"/>
            <a:ext cx="4699000" cy="4373294"/>
            <a:chOff x="0" y="0"/>
            <a:chExt cx="1237597" cy="115181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37597" cy="1151814"/>
            </a:xfrm>
            <a:custGeom>
              <a:avLst/>
              <a:gdLst/>
              <a:ahLst/>
              <a:cxnLst/>
              <a:rect r="r" b="b" t="t" l="l"/>
              <a:pathLst>
                <a:path h="1151814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1151814"/>
                  </a:lnTo>
                  <a:lnTo>
                    <a:pt x="0" y="1151814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104775"/>
              <a:ext cx="1237597" cy="125658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524000" y="3255987"/>
            <a:ext cx="4698682" cy="190500"/>
            <a:chOff x="0" y="0"/>
            <a:chExt cx="1237513" cy="5017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37513" cy="50173"/>
            </a:xfrm>
            <a:custGeom>
              <a:avLst/>
              <a:gdLst/>
              <a:ahLst/>
              <a:cxnLst/>
              <a:rect r="r" b="b" t="t" l="l"/>
              <a:pathLst>
                <a:path h="50173" w="123751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524000" y="3446487"/>
            <a:ext cx="4699000" cy="1292029"/>
            <a:chOff x="0" y="0"/>
            <a:chExt cx="1237597" cy="34028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37597" cy="340288"/>
            </a:xfrm>
            <a:custGeom>
              <a:avLst/>
              <a:gdLst/>
              <a:ahLst/>
              <a:cxnLst/>
              <a:rect r="r" b="b" t="t" l="l"/>
              <a:pathLst>
                <a:path h="340288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340288"/>
                  </a:lnTo>
                  <a:lnTo>
                    <a:pt x="0" y="340288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104775"/>
              <a:ext cx="1237597" cy="445063"/>
            </a:xfrm>
            <a:prstGeom prst="rect">
              <a:avLst/>
            </a:prstGeom>
          </p:spPr>
          <p:txBody>
            <a:bodyPr anchor="b" rtlCol="false" tIns="177800" lIns="177800" bIns="177800" rIns="177800"/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b="true" sz="30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water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397250" y="2874987"/>
            <a:ext cx="952500" cy="952500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44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065000" y="3255987"/>
            <a:ext cx="4698682" cy="190500"/>
            <a:chOff x="0" y="0"/>
            <a:chExt cx="1237513" cy="5017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237513" cy="50173"/>
            </a:xfrm>
            <a:custGeom>
              <a:avLst/>
              <a:gdLst/>
              <a:ahLst/>
              <a:cxnLst/>
              <a:rect r="r" b="b" t="t" l="l"/>
              <a:pathLst>
                <a:path h="50173" w="123751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2065000" y="3446487"/>
            <a:ext cx="4699000" cy="1292029"/>
            <a:chOff x="0" y="0"/>
            <a:chExt cx="1237597" cy="34028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237597" cy="340288"/>
            </a:xfrm>
            <a:custGeom>
              <a:avLst/>
              <a:gdLst/>
              <a:ahLst/>
              <a:cxnLst/>
              <a:rect r="r" b="b" t="t" l="l"/>
              <a:pathLst>
                <a:path h="340288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340288"/>
                  </a:lnTo>
                  <a:lnTo>
                    <a:pt x="0" y="340288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104775"/>
              <a:ext cx="1237597" cy="445063"/>
            </a:xfrm>
            <a:prstGeom prst="rect">
              <a:avLst/>
            </a:prstGeom>
          </p:spPr>
          <p:txBody>
            <a:bodyPr anchor="b" rtlCol="false" tIns="177800" lIns="177800" bIns="177800" rIns="177800"/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b="true" sz="30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methane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3938250" y="2874987"/>
            <a:ext cx="952500" cy="952500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44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7715250" y="5828663"/>
            <a:ext cx="2857500" cy="1524000"/>
            <a:chOff x="0" y="0"/>
            <a:chExt cx="762000" cy="4064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762000" cy="406400"/>
            </a:xfrm>
            <a:custGeom>
              <a:avLst/>
              <a:gdLst/>
              <a:ahLst/>
              <a:cxnLst/>
              <a:rect r="r" b="b" t="t" l="l"/>
              <a:pathLst>
                <a:path h="406400" w="762000">
                  <a:moveTo>
                    <a:pt x="558800" y="0"/>
                  </a:moveTo>
                  <a:cubicBezTo>
                    <a:pt x="671024" y="0"/>
                    <a:pt x="762000" y="90976"/>
                    <a:pt x="762000" y="203200"/>
                  </a:cubicBezTo>
                  <a:cubicBezTo>
                    <a:pt x="762000" y="315424"/>
                    <a:pt x="671024" y="406400"/>
                    <a:pt x="5588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6BFB3"/>
            </a:solidFill>
            <a:ln cap="sq">
              <a:noFill/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9525"/>
              <a:ext cx="7620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  <a:r>
                <a:rPr lang="en-US" b="true" sz="5499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NH₃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2890500" y="5828663"/>
            <a:ext cx="3048000" cy="1524000"/>
            <a:chOff x="0" y="0"/>
            <a:chExt cx="812800" cy="4064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EA47E"/>
            </a:solidFill>
            <a:ln cap="sq">
              <a:noFill/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9525"/>
              <a:ext cx="812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  <a:r>
                <a:rPr lang="en-US" b="true" sz="5499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CH₄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0260265" y="7339559"/>
            <a:ext cx="1524000" cy="1524000"/>
            <a:chOff x="0" y="0"/>
            <a:chExt cx="819850" cy="81985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9849" cy="819849"/>
            </a:xfrm>
            <a:custGeom>
              <a:avLst/>
              <a:gdLst/>
              <a:ahLst/>
              <a:cxnLst/>
              <a:rect r="r" b="b" t="t" l="l"/>
              <a:pathLst>
                <a:path h="819849" w="819849">
                  <a:moveTo>
                    <a:pt x="409925" y="0"/>
                  </a:moveTo>
                  <a:cubicBezTo>
                    <a:pt x="183530" y="0"/>
                    <a:pt x="0" y="183530"/>
                    <a:pt x="0" y="409925"/>
                  </a:cubicBezTo>
                  <a:cubicBezTo>
                    <a:pt x="0" y="636320"/>
                    <a:pt x="183530" y="819849"/>
                    <a:pt x="409925" y="819849"/>
                  </a:cubicBezTo>
                  <a:cubicBezTo>
                    <a:pt x="636320" y="819849"/>
                    <a:pt x="819849" y="636320"/>
                    <a:pt x="819849" y="409925"/>
                  </a:cubicBezTo>
                  <a:cubicBezTo>
                    <a:pt x="819849" y="183530"/>
                    <a:pt x="636320" y="0"/>
                    <a:pt x="409925" y="0"/>
                  </a:cubicBezTo>
                  <a:close/>
                </a:path>
              </a:pathLst>
            </a:custGeom>
            <a:solidFill>
              <a:srgbClr val="E7E7E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76861" y="-8864"/>
              <a:ext cx="666128" cy="751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three hydrogen atoms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6365835" y="4826895"/>
            <a:ext cx="1524000" cy="1524000"/>
            <a:chOff x="0" y="0"/>
            <a:chExt cx="819850" cy="81985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9849" cy="819849"/>
            </a:xfrm>
            <a:custGeom>
              <a:avLst/>
              <a:gdLst/>
              <a:ahLst/>
              <a:cxnLst/>
              <a:rect r="r" b="b" t="t" l="l"/>
              <a:pathLst>
                <a:path h="819849" w="819849">
                  <a:moveTo>
                    <a:pt x="409925" y="0"/>
                  </a:moveTo>
                  <a:cubicBezTo>
                    <a:pt x="183530" y="0"/>
                    <a:pt x="0" y="183530"/>
                    <a:pt x="0" y="409925"/>
                  </a:cubicBezTo>
                  <a:cubicBezTo>
                    <a:pt x="0" y="636320"/>
                    <a:pt x="183530" y="819849"/>
                    <a:pt x="409925" y="819849"/>
                  </a:cubicBezTo>
                  <a:cubicBezTo>
                    <a:pt x="636320" y="819849"/>
                    <a:pt x="819849" y="636320"/>
                    <a:pt x="819849" y="409925"/>
                  </a:cubicBezTo>
                  <a:cubicBezTo>
                    <a:pt x="819849" y="183530"/>
                    <a:pt x="636320" y="0"/>
                    <a:pt x="409925" y="0"/>
                  </a:cubicBezTo>
                  <a:close/>
                </a:path>
              </a:pathLst>
            </a:custGeom>
            <a:solidFill>
              <a:srgbClr val="E7E7E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76861" y="-8864"/>
              <a:ext cx="666128" cy="751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one nitrogen atom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120775" y="6685913"/>
            <a:ext cx="1524000" cy="1524000"/>
            <a:chOff x="0" y="0"/>
            <a:chExt cx="819850" cy="81985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9849" cy="819849"/>
            </a:xfrm>
            <a:custGeom>
              <a:avLst/>
              <a:gdLst/>
              <a:ahLst/>
              <a:cxnLst/>
              <a:rect r="r" b="b" t="t" l="l"/>
              <a:pathLst>
                <a:path h="819849" w="819849">
                  <a:moveTo>
                    <a:pt x="409925" y="0"/>
                  </a:moveTo>
                  <a:cubicBezTo>
                    <a:pt x="183530" y="0"/>
                    <a:pt x="0" y="183530"/>
                    <a:pt x="0" y="409925"/>
                  </a:cubicBezTo>
                  <a:cubicBezTo>
                    <a:pt x="0" y="636320"/>
                    <a:pt x="183530" y="819849"/>
                    <a:pt x="409925" y="819849"/>
                  </a:cubicBezTo>
                  <a:cubicBezTo>
                    <a:pt x="636320" y="819849"/>
                    <a:pt x="819849" y="636320"/>
                    <a:pt x="819849" y="409925"/>
                  </a:cubicBezTo>
                  <a:cubicBezTo>
                    <a:pt x="819849" y="183530"/>
                    <a:pt x="636320" y="0"/>
                    <a:pt x="409925" y="0"/>
                  </a:cubicBezTo>
                  <a:close/>
                </a:path>
              </a:pathLst>
            </a:custGeom>
            <a:solidFill>
              <a:srgbClr val="E7E7E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76861" y="-8864"/>
              <a:ext cx="666128" cy="751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two hydrogen atoms</a:t>
              </a:r>
            </a:p>
          </p:txBody>
        </p:sp>
      </p:grpSp>
      <p:sp>
        <p:nvSpPr>
          <p:cNvPr name="Freeform 44" id="44"/>
          <p:cNvSpPr/>
          <p:nvPr/>
        </p:nvSpPr>
        <p:spPr>
          <a:xfrm flipH="false" flipV="false" rot="4288430">
            <a:off x="7970724" y="5410800"/>
            <a:ext cx="882773" cy="645227"/>
          </a:xfrm>
          <a:custGeom>
            <a:avLst/>
            <a:gdLst/>
            <a:ahLst/>
            <a:cxnLst/>
            <a:rect r="r" b="b" t="t" l="l"/>
            <a:pathLst>
              <a:path h="645227" w="882773">
                <a:moveTo>
                  <a:pt x="0" y="0"/>
                </a:moveTo>
                <a:lnTo>
                  <a:pt x="882772" y="0"/>
                </a:lnTo>
                <a:lnTo>
                  <a:pt x="882772" y="645226"/>
                </a:lnTo>
                <a:lnTo>
                  <a:pt x="0" y="645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-5822009">
            <a:off x="9504221" y="7148865"/>
            <a:ext cx="818291" cy="598097"/>
          </a:xfrm>
          <a:custGeom>
            <a:avLst/>
            <a:gdLst/>
            <a:ahLst/>
            <a:cxnLst/>
            <a:rect r="r" b="b" t="t" l="l"/>
            <a:pathLst>
              <a:path h="598097" w="818291">
                <a:moveTo>
                  <a:pt x="0" y="0"/>
                </a:moveTo>
                <a:lnTo>
                  <a:pt x="818292" y="0"/>
                </a:lnTo>
                <a:lnTo>
                  <a:pt x="818292" y="598096"/>
                </a:lnTo>
                <a:lnTo>
                  <a:pt x="0" y="598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6" id="46"/>
          <p:cNvGrpSpPr/>
          <p:nvPr/>
        </p:nvGrpSpPr>
        <p:grpSpPr>
          <a:xfrm rot="0">
            <a:off x="11303000" y="5161913"/>
            <a:ext cx="1524000" cy="1524000"/>
            <a:chOff x="0" y="0"/>
            <a:chExt cx="819850" cy="81985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819849" cy="819849"/>
            </a:xfrm>
            <a:custGeom>
              <a:avLst/>
              <a:gdLst/>
              <a:ahLst/>
              <a:cxnLst/>
              <a:rect r="r" b="b" t="t" l="l"/>
              <a:pathLst>
                <a:path h="819849" w="819849">
                  <a:moveTo>
                    <a:pt x="409925" y="0"/>
                  </a:moveTo>
                  <a:cubicBezTo>
                    <a:pt x="183530" y="0"/>
                    <a:pt x="0" y="183530"/>
                    <a:pt x="0" y="409925"/>
                  </a:cubicBezTo>
                  <a:cubicBezTo>
                    <a:pt x="0" y="636320"/>
                    <a:pt x="183530" y="819849"/>
                    <a:pt x="409925" y="819849"/>
                  </a:cubicBezTo>
                  <a:cubicBezTo>
                    <a:pt x="636320" y="819849"/>
                    <a:pt x="819849" y="636320"/>
                    <a:pt x="819849" y="409925"/>
                  </a:cubicBezTo>
                  <a:cubicBezTo>
                    <a:pt x="819849" y="183530"/>
                    <a:pt x="636320" y="0"/>
                    <a:pt x="409925" y="0"/>
                  </a:cubicBezTo>
                  <a:close/>
                </a:path>
              </a:pathLst>
            </a:custGeom>
            <a:solidFill>
              <a:srgbClr val="E7E7E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8" id="48"/>
            <p:cNvSpPr txBox="true"/>
            <p:nvPr/>
          </p:nvSpPr>
          <p:spPr>
            <a:xfrm>
              <a:off x="76861" y="-8864"/>
              <a:ext cx="666128" cy="751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one carbon atom</a:t>
              </a:r>
            </a:p>
          </p:txBody>
        </p:sp>
      </p:grpSp>
      <p:sp>
        <p:nvSpPr>
          <p:cNvPr name="Freeform 49" id="49"/>
          <p:cNvSpPr/>
          <p:nvPr/>
        </p:nvSpPr>
        <p:spPr>
          <a:xfrm flipH="false" flipV="false" rot="3982802">
            <a:off x="12854870" y="5567398"/>
            <a:ext cx="819527" cy="598999"/>
          </a:xfrm>
          <a:custGeom>
            <a:avLst/>
            <a:gdLst/>
            <a:ahLst/>
            <a:cxnLst/>
            <a:rect r="r" b="b" t="t" l="l"/>
            <a:pathLst>
              <a:path h="598999" w="819527">
                <a:moveTo>
                  <a:pt x="0" y="0"/>
                </a:moveTo>
                <a:lnTo>
                  <a:pt x="819526" y="0"/>
                </a:lnTo>
                <a:lnTo>
                  <a:pt x="819526" y="598999"/>
                </a:lnTo>
                <a:lnTo>
                  <a:pt x="0" y="5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0" id="50"/>
          <p:cNvGrpSpPr/>
          <p:nvPr/>
        </p:nvGrpSpPr>
        <p:grpSpPr>
          <a:xfrm rot="0">
            <a:off x="16001682" y="5429215"/>
            <a:ext cx="1524000" cy="1524000"/>
            <a:chOff x="0" y="0"/>
            <a:chExt cx="819850" cy="81985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819849" cy="819849"/>
            </a:xfrm>
            <a:custGeom>
              <a:avLst/>
              <a:gdLst/>
              <a:ahLst/>
              <a:cxnLst/>
              <a:rect r="r" b="b" t="t" l="l"/>
              <a:pathLst>
                <a:path h="819849" w="819849">
                  <a:moveTo>
                    <a:pt x="409925" y="0"/>
                  </a:moveTo>
                  <a:cubicBezTo>
                    <a:pt x="183530" y="0"/>
                    <a:pt x="0" y="183530"/>
                    <a:pt x="0" y="409925"/>
                  </a:cubicBezTo>
                  <a:cubicBezTo>
                    <a:pt x="0" y="636320"/>
                    <a:pt x="183530" y="819849"/>
                    <a:pt x="409925" y="819849"/>
                  </a:cubicBezTo>
                  <a:cubicBezTo>
                    <a:pt x="636320" y="819849"/>
                    <a:pt x="819849" y="636320"/>
                    <a:pt x="819849" y="409925"/>
                  </a:cubicBezTo>
                  <a:cubicBezTo>
                    <a:pt x="819849" y="183530"/>
                    <a:pt x="636320" y="0"/>
                    <a:pt x="409925" y="0"/>
                  </a:cubicBezTo>
                  <a:close/>
                </a:path>
              </a:pathLst>
            </a:custGeom>
            <a:solidFill>
              <a:srgbClr val="E7E7E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2" id="52"/>
            <p:cNvSpPr txBox="true"/>
            <p:nvPr/>
          </p:nvSpPr>
          <p:spPr>
            <a:xfrm>
              <a:off x="76861" y="-8864"/>
              <a:ext cx="666128" cy="751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four hydrogen atoms</a:t>
              </a:r>
            </a:p>
          </p:txBody>
        </p:sp>
      </p:grpSp>
      <p:sp>
        <p:nvSpPr>
          <p:cNvPr name="Freeform 53" id="53"/>
          <p:cNvSpPr/>
          <p:nvPr/>
        </p:nvSpPr>
        <p:spPr>
          <a:xfrm flipH="false" flipV="false" rot="8523459">
            <a:off x="15307635" y="6028846"/>
            <a:ext cx="731111" cy="232626"/>
          </a:xfrm>
          <a:custGeom>
            <a:avLst/>
            <a:gdLst/>
            <a:ahLst/>
            <a:cxnLst/>
            <a:rect r="r" b="b" t="t" l="l"/>
            <a:pathLst>
              <a:path h="232626" w="731111">
                <a:moveTo>
                  <a:pt x="0" y="0"/>
                </a:moveTo>
                <a:lnTo>
                  <a:pt x="731111" y="0"/>
                </a:lnTo>
                <a:lnTo>
                  <a:pt x="731111" y="232626"/>
                </a:lnTo>
                <a:lnTo>
                  <a:pt x="0" y="232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8858250" y="8970987"/>
            <a:ext cx="571500" cy="774650"/>
          </a:xfrm>
          <a:custGeom>
            <a:avLst/>
            <a:gdLst/>
            <a:ahLst/>
            <a:cxnLst/>
            <a:rect r="r" b="b" t="t" l="l"/>
            <a:pathLst>
              <a:path h="774650" w="571500">
                <a:moveTo>
                  <a:pt x="0" y="0"/>
                </a:moveTo>
                <a:lnTo>
                  <a:pt x="571500" y="0"/>
                </a:lnTo>
                <a:lnTo>
                  <a:pt x="571500" y="774651"/>
                </a:lnTo>
                <a:lnTo>
                  <a:pt x="0" y="7746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19005" t="-444876" r="-319557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3506076" y="3055962"/>
            <a:ext cx="734847" cy="590550"/>
          </a:xfrm>
          <a:custGeom>
            <a:avLst/>
            <a:gdLst/>
            <a:ahLst/>
            <a:cxnLst/>
            <a:rect r="r" b="b" t="t" l="l"/>
            <a:pathLst>
              <a:path h="590550" w="734847">
                <a:moveTo>
                  <a:pt x="0" y="0"/>
                </a:moveTo>
                <a:lnTo>
                  <a:pt x="734848" y="0"/>
                </a:lnTo>
                <a:lnTo>
                  <a:pt x="734848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56" id="56"/>
          <p:cNvGrpSpPr/>
          <p:nvPr/>
        </p:nvGrpSpPr>
        <p:grpSpPr>
          <a:xfrm rot="0">
            <a:off x="6794659" y="3255987"/>
            <a:ext cx="4698682" cy="190500"/>
            <a:chOff x="0" y="0"/>
            <a:chExt cx="1237513" cy="50173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1237513" cy="50173"/>
            </a:xfrm>
            <a:custGeom>
              <a:avLst/>
              <a:gdLst/>
              <a:ahLst/>
              <a:cxnLst/>
              <a:rect r="r" b="b" t="t" l="l"/>
              <a:pathLst>
                <a:path h="50173" w="123751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6794500" y="3446487"/>
            <a:ext cx="4699000" cy="1292029"/>
            <a:chOff x="0" y="0"/>
            <a:chExt cx="1237597" cy="340288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1237597" cy="340288"/>
            </a:xfrm>
            <a:custGeom>
              <a:avLst/>
              <a:gdLst/>
              <a:ahLst/>
              <a:cxnLst/>
              <a:rect r="r" b="b" t="t" l="l"/>
              <a:pathLst>
                <a:path h="340288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340288"/>
                  </a:lnTo>
                  <a:lnTo>
                    <a:pt x="0" y="340288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61" id="61"/>
            <p:cNvSpPr txBox="true"/>
            <p:nvPr/>
          </p:nvSpPr>
          <p:spPr>
            <a:xfrm>
              <a:off x="0" y="-104775"/>
              <a:ext cx="1237597" cy="445063"/>
            </a:xfrm>
            <a:prstGeom prst="rect">
              <a:avLst/>
            </a:prstGeom>
          </p:spPr>
          <p:txBody>
            <a:bodyPr anchor="b" rtlCol="false" tIns="177800" lIns="177800" bIns="177800" rIns="177800"/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b="true" sz="30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ammonia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8667750" y="2874987"/>
            <a:ext cx="952500" cy="952500"/>
            <a:chOff x="0" y="0"/>
            <a:chExt cx="812800" cy="8128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64" id="6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44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5" id="65"/>
          <p:cNvSpPr/>
          <p:nvPr/>
        </p:nvSpPr>
        <p:spPr>
          <a:xfrm flipH="false" flipV="false" rot="0">
            <a:off x="8803371" y="2979762"/>
            <a:ext cx="681258" cy="571500"/>
          </a:xfrm>
          <a:custGeom>
            <a:avLst/>
            <a:gdLst/>
            <a:ahLst/>
            <a:cxnLst/>
            <a:rect r="r" b="b" t="t" l="l"/>
            <a:pathLst>
              <a:path h="571500" w="681258">
                <a:moveTo>
                  <a:pt x="0" y="0"/>
                </a:moveTo>
                <a:lnTo>
                  <a:pt x="681258" y="0"/>
                </a:lnTo>
                <a:lnTo>
                  <a:pt x="681258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18771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6" id="66"/>
          <p:cNvGrpSpPr/>
          <p:nvPr/>
        </p:nvGrpSpPr>
        <p:grpSpPr>
          <a:xfrm rot="0">
            <a:off x="3519021" y="8970987"/>
            <a:ext cx="708958" cy="774650"/>
            <a:chOff x="0" y="0"/>
            <a:chExt cx="945278" cy="1032867"/>
          </a:xfrm>
        </p:grpSpPr>
        <p:grpSp>
          <p:nvGrpSpPr>
            <p:cNvPr name="Group 67" id="67"/>
            <p:cNvGrpSpPr/>
            <p:nvPr/>
          </p:nvGrpSpPr>
          <p:grpSpPr>
            <a:xfrm rot="0">
              <a:off x="383739" y="0"/>
              <a:ext cx="177800" cy="406400"/>
              <a:chOff x="0" y="0"/>
              <a:chExt cx="35121" cy="80277"/>
            </a:xfrm>
          </p:grpSpPr>
          <p:sp>
            <p:nvSpPr>
              <p:cNvPr name="Freeform 68" id="68"/>
              <p:cNvSpPr/>
              <p:nvPr/>
            </p:nvSpPr>
            <p:spPr>
              <a:xfrm flipH="false" flipV="false" rot="0">
                <a:off x="0" y="0"/>
                <a:ext cx="35121" cy="80277"/>
              </a:xfrm>
              <a:custGeom>
                <a:avLst/>
                <a:gdLst/>
                <a:ahLst/>
                <a:cxnLst/>
                <a:rect r="r" b="b" t="t" l="l"/>
                <a:pathLst>
                  <a:path h="80277" w="35121">
                    <a:moveTo>
                      <a:pt x="0" y="0"/>
                    </a:moveTo>
                    <a:lnTo>
                      <a:pt x="35121" y="0"/>
                    </a:lnTo>
                    <a:lnTo>
                      <a:pt x="35121" y="80277"/>
                    </a:lnTo>
                    <a:lnTo>
                      <a:pt x="0" y="80277"/>
                    </a:lnTo>
                    <a:close/>
                  </a:path>
                </a:pathLst>
              </a:custGeom>
              <a:solidFill>
                <a:srgbClr val="000001"/>
              </a:solidFill>
            </p:spPr>
          </p:sp>
          <p:sp>
            <p:nvSpPr>
              <p:cNvPr name="TextBox 69" id="69"/>
              <p:cNvSpPr txBox="true"/>
              <p:nvPr/>
            </p:nvSpPr>
            <p:spPr>
              <a:xfrm>
                <a:off x="0" y="-47625"/>
                <a:ext cx="35121" cy="12790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70" id="70"/>
            <p:cNvGrpSpPr/>
            <p:nvPr/>
          </p:nvGrpSpPr>
          <p:grpSpPr>
            <a:xfrm rot="0">
              <a:off x="0" y="205749"/>
              <a:ext cx="945278" cy="827118"/>
              <a:chOff x="0" y="0"/>
              <a:chExt cx="812800" cy="711200"/>
            </a:xfrm>
          </p:grpSpPr>
          <p:sp>
            <p:nvSpPr>
              <p:cNvPr name="Freeform 71" id="71"/>
              <p:cNvSpPr/>
              <p:nvPr/>
            </p:nvSpPr>
            <p:spPr>
              <a:xfrm flipH="false" flipV="false" rot="0">
                <a:off x="64457" y="95058"/>
                <a:ext cx="683887" cy="616142"/>
              </a:xfrm>
              <a:custGeom>
                <a:avLst/>
                <a:gdLst/>
                <a:ahLst/>
                <a:cxnLst/>
                <a:rect r="r" b="b" t="t" l="l"/>
                <a:pathLst>
                  <a:path h="616142" w="683887">
                    <a:moveTo>
                      <a:pt x="423212" y="47162"/>
                    </a:moveTo>
                    <a:lnTo>
                      <a:pt x="667074" y="473922"/>
                    </a:lnTo>
                    <a:cubicBezTo>
                      <a:pt x="683886" y="503343"/>
                      <a:pt x="683766" y="539488"/>
                      <a:pt x="666758" y="568796"/>
                    </a:cubicBezTo>
                    <a:cubicBezTo>
                      <a:pt x="649750" y="598104"/>
                      <a:pt x="618426" y="616142"/>
                      <a:pt x="584541" y="616142"/>
                    </a:cubicBezTo>
                    <a:lnTo>
                      <a:pt x="99345" y="616142"/>
                    </a:lnTo>
                    <a:cubicBezTo>
                      <a:pt x="65460" y="616142"/>
                      <a:pt x="34136" y="598104"/>
                      <a:pt x="17128" y="568796"/>
                    </a:cubicBezTo>
                    <a:cubicBezTo>
                      <a:pt x="120" y="539488"/>
                      <a:pt x="0" y="503343"/>
                      <a:pt x="16812" y="473922"/>
                    </a:cubicBezTo>
                    <a:lnTo>
                      <a:pt x="260674" y="47162"/>
                    </a:lnTo>
                    <a:cubicBezTo>
                      <a:pt x="277339" y="17998"/>
                      <a:pt x="308354" y="0"/>
                      <a:pt x="341943" y="0"/>
                    </a:cubicBezTo>
                    <a:cubicBezTo>
                      <a:pt x="375532" y="0"/>
                      <a:pt x="406547" y="17998"/>
                      <a:pt x="423212" y="47162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38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2" id="72"/>
              <p:cNvSpPr txBox="true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  <p:grpSp>
        <p:nvGrpSpPr>
          <p:cNvPr name="Group 73" id="73"/>
          <p:cNvGrpSpPr/>
          <p:nvPr/>
        </p:nvGrpSpPr>
        <p:grpSpPr>
          <a:xfrm rot="0">
            <a:off x="14060021" y="8970987"/>
            <a:ext cx="708958" cy="774650"/>
            <a:chOff x="0" y="0"/>
            <a:chExt cx="945278" cy="1032867"/>
          </a:xfrm>
        </p:grpSpPr>
        <p:grpSp>
          <p:nvGrpSpPr>
            <p:cNvPr name="Group 74" id="74"/>
            <p:cNvGrpSpPr/>
            <p:nvPr/>
          </p:nvGrpSpPr>
          <p:grpSpPr>
            <a:xfrm rot="0">
              <a:off x="383739" y="0"/>
              <a:ext cx="177800" cy="406400"/>
              <a:chOff x="0" y="0"/>
              <a:chExt cx="35121" cy="80277"/>
            </a:xfrm>
          </p:grpSpPr>
          <p:sp>
            <p:nvSpPr>
              <p:cNvPr name="Freeform 75" id="75"/>
              <p:cNvSpPr/>
              <p:nvPr/>
            </p:nvSpPr>
            <p:spPr>
              <a:xfrm flipH="false" flipV="false" rot="0">
                <a:off x="0" y="0"/>
                <a:ext cx="35121" cy="80277"/>
              </a:xfrm>
              <a:custGeom>
                <a:avLst/>
                <a:gdLst/>
                <a:ahLst/>
                <a:cxnLst/>
                <a:rect r="r" b="b" t="t" l="l"/>
                <a:pathLst>
                  <a:path h="80277" w="35121">
                    <a:moveTo>
                      <a:pt x="0" y="0"/>
                    </a:moveTo>
                    <a:lnTo>
                      <a:pt x="35121" y="0"/>
                    </a:lnTo>
                    <a:lnTo>
                      <a:pt x="35121" y="80277"/>
                    </a:lnTo>
                    <a:lnTo>
                      <a:pt x="0" y="80277"/>
                    </a:lnTo>
                    <a:close/>
                  </a:path>
                </a:pathLst>
              </a:custGeom>
              <a:solidFill>
                <a:srgbClr val="000001"/>
              </a:solidFill>
            </p:spPr>
          </p:sp>
          <p:sp>
            <p:nvSpPr>
              <p:cNvPr name="TextBox 76" id="76"/>
              <p:cNvSpPr txBox="true"/>
              <p:nvPr/>
            </p:nvSpPr>
            <p:spPr>
              <a:xfrm>
                <a:off x="0" y="-47625"/>
                <a:ext cx="35121" cy="12790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77" id="77"/>
            <p:cNvGrpSpPr/>
            <p:nvPr/>
          </p:nvGrpSpPr>
          <p:grpSpPr>
            <a:xfrm rot="0">
              <a:off x="0" y="205749"/>
              <a:ext cx="945278" cy="827118"/>
              <a:chOff x="0" y="0"/>
              <a:chExt cx="812800" cy="711200"/>
            </a:xfrm>
          </p:grpSpPr>
          <p:sp>
            <p:nvSpPr>
              <p:cNvPr name="Freeform 78" id="78"/>
              <p:cNvSpPr/>
              <p:nvPr/>
            </p:nvSpPr>
            <p:spPr>
              <a:xfrm flipH="false" flipV="false" rot="0">
                <a:off x="64457" y="95058"/>
                <a:ext cx="683887" cy="616142"/>
              </a:xfrm>
              <a:custGeom>
                <a:avLst/>
                <a:gdLst/>
                <a:ahLst/>
                <a:cxnLst/>
                <a:rect r="r" b="b" t="t" l="l"/>
                <a:pathLst>
                  <a:path h="616142" w="683887">
                    <a:moveTo>
                      <a:pt x="423212" y="47162"/>
                    </a:moveTo>
                    <a:lnTo>
                      <a:pt x="667074" y="473922"/>
                    </a:lnTo>
                    <a:cubicBezTo>
                      <a:pt x="683886" y="503343"/>
                      <a:pt x="683766" y="539488"/>
                      <a:pt x="666758" y="568796"/>
                    </a:cubicBezTo>
                    <a:cubicBezTo>
                      <a:pt x="649750" y="598104"/>
                      <a:pt x="618426" y="616142"/>
                      <a:pt x="584541" y="616142"/>
                    </a:cubicBezTo>
                    <a:lnTo>
                      <a:pt x="99345" y="616142"/>
                    </a:lnTo>
                    <a:cubicBezTo>
                      <a:pt x="65460" y="616142"/>
                      <a:pt x="34136" y="598104"/>
                      <a:pt x="17128" y="568796"/>
                    </a:cubicBezTo>
                    <a:cubicBezTo>
                      <a:pt x="120" y="539488"/>
                      <a:pt x="0" y="503343"/>
                      <a:pt x="16812" y="473922"/>
                    </a:cubicBezTo>
                    <a:lnTo>
                      <a:pt x="260674" y="47162"/>
                    </a:lnTo>
                    <a:cubicBezTo>
                      <a:pt x="277339" y="17998"/>
                      <a:pt x="308354" y="0"/>
                      <a:pt x="341943" y="0"/>
                    </a:cubicBezTo>
                    <a:cubicBezTo>
                      <a:pt x="375532" y="0"/>
                      <a:pt x="406547" y="17998"/>
                      <a:pt x="423212" y="47162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38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9" id="79"/>
              <p:cNvSpPr txBox="true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  <p:sp>
        <p:nvSpPr>
          <p:cNvPr name="Freeform 80" id="80"/>
          <p:cNvSpPr/>
          <p:nvPr/>
        </p:nvSpPr>
        <p:spPr>
          <a:xfrm flipH="false" flipV="false" rot="0">
            <a:off x="14145982" y="3017862"/>
            <a:ext cx="537037" cy="666750"/>
          </a:xfrm>
          <a:custGeom>
            <a:avLst/>
            <a:gdLst/>
            <a:ahLst/>
            <a:cxnLst/>
            <a:rect r="r" b="b" t="t" l="l"/>
            <a:pathLst>
              <a:path h="666750" w="537037">
                <a:moveTo>
                  <a:pt x="0" y="0"/>
                </a:moveTo>
                <a:lnTo>
                  <a:pt x="537036" y="0"/>
                </a:lnTo>
                <a:lnTo>
                  <a:pt x="537036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1" id="81"/>
          <p:cNvSpPr txBox="true"/>
          <p:nvPr/>
        </p:nvSpPr>
        <p:spPr>
          <a:xfrm rot="0">
            <a:off x="1524000" y="560412"/>
            <a:ext cx="15240000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49"/>
              </a:lnSpc>
              <a:spcBef>
                <a:spcPct val="0"/>
              </a:spcBef>
            </a:pPr>
            <a:r>
              <a:rPr lang="en-US" b="true" sz="6999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Naming Covalent Compounds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3134226" y="1674837"/>
            <a:ext cx="12179159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Remember that many covalent compounds have common names that are widely accepted.</a:t>
            </a:r>
          </a:p>
        </p:txBody>
      </p:sp>
      <p:grpSp>
        <p:nvGrpSpPr>
          <p:cNvPr name="Group 83" id="83"/>
          <p:cNvGrpSpPr/>
          <p:nvPr/>
        </p:nvGrpSpPr>
        <p:grpSpPr>
          <a:xfrm rot="0">
            <a:off x="2857524" y="5828663"/>
            <a:ext cx="2219325" cy="1524000"/>
            <a:chOff x="0" y="0"/>
            <a:chExt cx="591820" cy="406400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591820" cy="406400"/>
            </a:xfrm>
            <a:custGeom>
              <a:avLst/>
              <a:gdLst/>
              <a:ahLst/>
              <a:cxnLst/>
              <a:rect r="r" b="b" t="t" l="l"/>
              <a:pathLst>
                <a:path h="406400" w="591820">
                  <a:moveTo>
                    <a:pt x="388620" y="0"/>
                  </a:moveTo>
                  <a:cubicBezTo>
                    <a:pt x="500844" y="0"/>
                    <a:pt x="591820" y="90976"/>
                    <a:pt x="591820" y="203200"/>
                  </a:cubicBezTo>
                  <a:cubicBezTo>
                    <a:pt x="591820" y="315424"/>
                    <a:pt x="500844" y="406400"/>
                    <a:pt x="38862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7CDEF"/>
            </a:solidFill>
            <a:ln cap="sq">
              <a:noFill/>
              <a:prstDash val="solid"/>
              <a:miter/>
            </a:ln>
          </p:spPr>
        </p:sp>
        <p:sp>
          <p:nvSpPr>
            <p:cNvPr name="TextBox 85" id="85"/>
            <p:cNvSpPr txBox="true"/>
            <p:nvPr/>
          </p:nvSpPr>
          <p:spPr>
            <a:xfrm>
              <a:off x="0" y="9525"/>
              <a:ext cx="59182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  <a:r>
                <a:rPr lang="en-US" b="true" sz="5499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H₂O</a:t>
              </a:r>
            </a:p>
          </p:txBody>
        </p:sp>
      </p:grpSp>
      <p:sp>
        <p:nvSpPr>
          <p:cNvPr name="Freeform 86" id="86"/>
          <p:cNvSpPr/>
          <p:nvPr/>
        </p:nvSpPr>
        <p:spPr>
          <a:xfrm flipH="false" flipV="false" rot="646534">
            <a:off x="2378038" y="6268050"/>
            <a:ext cx="882773" cy="645227"/>
          </a:xfrm>
          <a:custGeom>
            <a:avLst/>
            <a:gdLst/>
            <a:ahLst/>
            <a:cxnLst/>
            <a:rect r="r" b="b" t="t" l="l"/>
            <a:pathLst>
              <a:path h="645227" w="882773">
                <a:moveTo>
                  <a:pt x="0" y="0"/>
                </a:moveTo>
                <a:lnTo>
                  <a:pt x="882772" y="0"/>
                </a:lnTo>
                <a:lnTo>
                  <a:pt x="882772" y="645226"/>
                </a:lnTo>
                <a:lnTo>
                  <a:pt x="0" y="645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7" id="87"/>
          <p:cNvGrpSpPr/>
          <p:nvPr/>
        </p:nvGrpSpPr>
        <p:grpSpPr>
          <a:xfrm rot="0">
            <a:off x="5080000" y="7287546"/>
            <a:ext cx="1524000" cy="1524000"/>
            <a:chOff x="0" y="0"/>
            <a:chExt cx="819850" cy="819850"/>
          </a:xfrm>
        </p:grpSpPr>
        <p:sp>
          <p:nvSpPr>
            <p:cNvPr name="Freeform 88" id="88"/>
            <p:cNvSpPr/>
            <p:nvPr/>
          </p:nvSpPr>
          <p:spPr>
            <a:xfrm flipH="false" flipV="false" rot="0">
              <a:off x="0" y="0"/>
              <a:ext cx="819849" cy="819849"/>
            </a:xfrm>
            <a:custGeom>
              <a:avLst/>
              <a:gdLst/>
              <a:ahLst/>
              <a:cxnLst/>
              <a:rect r="r" b="b" t="t" l="l"/>
              <a:pathLst>
                <a:path h="819849" w="819849">
                  <a:moveTo>
                    <a:pt x="409925" y="0"/>
                  </a:moveTo>
                  <a:cubicBezTo>
                    <a:pt x="183530" y="0"/>
                    <a:pt x="0" y="183530"/>
                    <a:pt x="0" y="409925"/>
                  </a:cubicBezTo>
                  <a:cubicBezTo>
                    <a:pt x="0" y="636320"/>
                    <a:pt x="183530" y="819849"/>
                    <a:pt x="409925" y="819849"/>
                  </a:cubicBezTo>
                  <a:cubicBezTo>
                    <a:pt x="636320" y="819849"/>
                    <a:pt x="819849" y="636320"/>
                    <a:pt x="819849" y="409925"/>
                  </a:cubicBezTo>
                  <a:cubicBezTo>
                    <a:pt x="819849" y="183530"/>
                    <a:pt x="636320" y="0"/>
                    <a:pt x="409925" y="0"/>
                  </a:cubicBezTo>
                  <a:close/>
                </a:path>
              </a:pathLst>
            </a:custGeom>
            <a:solidFill>
              <a:srgbClr val="E7E7E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9" id="89"/>
            <p:cNvSpPr txBox="true"/>
            <p:nvPr/>
          </p:nvSpPr>
          <p:spPr>
            <a:xfrm>
              <a:off x="76861" y="-8864"/>
              <a:ext cx="666128" cy="751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one oxygen atom</a:t>
              </a:r>
            </a:p>
          </p:txBody>
        </p:sp>
      </p:grpSp>
      <p:sp>
        <p:nvSpPr>
          <p:cNvPr name="Freeform 90" id="90"/>
          <p:cNvSpPr/>
          <p:nvPr/>
        </p:nvSpPr>
        <p:spPr>
          <a:xfrm flipH="false" flipV="false" rot="-5822009">
            <a:off x="4323957" y="7096852"/>
            <a:ext cx="818291" cy="598097"/>
          </a:xfrm>
          <a:custGeom>
            <a:avLst/>
            <a:gdLst/>
            <a:ahLst/>
            <a:cxnLst/>
            <a:rect r="r" b="b" t="t" l="l"/>
            <a:pathLst>
              <a:path h="598097" w="818291">
                <a:moveTo>
                  <a:pt x="0" y="0"/>
                </a:moveTo>
                <a:lnTo>
                  <a:pt x="818291" y="0"/>
                </a:lnTo>
                <a:lnTo>
                  <a:pt x="818291" y="598097"/>
                </a:lnTo>
                <a:lnTo>
                  <a:pt x="0" y="598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med">
    <p:push dir="l"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CCC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24062" y="3192487"/>
            <a:ext cx="15239938" cy="5524500"/>
            <a:chOff x="0" y="0"/>
            <a:chExt cx="3664784" cy="13284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64784" cy="1328490"/>
            </a:xfrm>
            <a:custGeom>
              <a:avLst/>
              <a:gdLst/>
              <a:ahLst/>
              <a:cxnLst/>
              <a:rect r="r" b="b" t="t" l="l"/>
              <a:pathLst>
                <a:path h="1328490" w="3664784">
                  <a:moveTo>
                    <a:pt x="0" y="0"/>
                  </a:moveTo>
                  <a:lnTo>
                    <a:pt x="3664784" y="0"/>
                  </a:lnTo>
                  <a:lnTo>
                    <a:pt x="3664784" y="1328490"/>
                  </a:lnTo>
                  <a:lnTo>
                    <a:pt x="0" y="1328490"/>
                  </a:lnTo>
                  <a:close/>
                </a:path>
              </a:pathLst>
            </a:custGeom>
            <a:solidFill>
              <a:srgbClr val="E7E7E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664784" cy="13761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953375" y="4097362"/>
            <a:ext cx="2381250" cy="1238250"/>
            <a:chOff x="0" y="0"/>
            <a:chExt cx="1183568" cy="6154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83568" cy="615456"/>
            </a:xfrm>
            <a:custGeom>
              <a:avLst/>
              <a:gdLst/>
              <a:ahLst/>
              <a:cxnLst/>
              <a:rect r="r" b="b" t="t" l="l"/>
              <a:pathLst>
                <a:path h="615456" w="1183568">
                  <a:moveTo>
                    <a:pt x="0" y="0"/>
                  </a:moveTo>
                  <a:lnTo>
                    <a:pt x="1183568" y="0"/>
                  </a:lnTo>
                  <a:lnTo>
                    <a:pt x="1183568" y="615456"/>
                  </a:lnTo>
                  <a:lnTo>
                    <a:pt x="0" y="615456"/>
                  </a:lnTo>
                  <a:close/>
                </a:path>
              </a:pathLst>
            </a:custGeom>
            <a:solidFill>
              <a:srgbClr val="F9C78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1183568" cy="682131"/>
            </a:xfrm>
            <a:prstGeom prst="rect">
              <a:avLst/>
            </a:prstGeom>
          </p:spPr>
          <p:txBody>
            <a:bodyPr anchor="ctr" rtlCol="false" tIns="177800" lIns="177800" bIns="177800" rIns="177800"/>
            <a:lstStyle/>
            <a:p>
              <a:pPr algn="ctr" marL="0" indent="0" lvl="0">
                <a:lnSpc>
                  <a:spcPts val="3000"/>
                </a:lnSpc>
              </a:pPr>
              <a:r>
                <a:rPr lang="en-US" b="true" sz="25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carbon monoxide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882297" y="4097362"/>
            <a:ext cx="2381250" cy="1238250"/>
            <a:chOff x="0" y="0"/>
            <a:chExt cx="1183568" cy="61545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83568" cy="615456"/>
            </a:xfrm>
            <a:custGeom>
              <a:avLst/>
              <a:gdLst/>
              <a:ahLst/>
              <a:cxnLst/>
              <a:rect r="r" b="b" t="t" l="l"/>
              <a:pathLst>
                <a:path h="615456" w="1183568">
                  <a:moveTo>
                    <a:pt x="0" y="0"/>
                  </a:moveTo>
                  <a:lnTo>
                    <a:pt x="1183568" y="0"/>
                  </a:lnTo>
                  <a:lnTo>
                    <a:pt x="1183568" y="615456"/>
                  </a:lnTo>
                  <a:lnTo>
                    <a:pt x="0" y="615456"/>
                  </a:lnTo>
                  <a:close/>
                </a:path>
              </a:pathLst>
            </a:custGeom>
            <a:solidFill>
              <a:srgbClr val="F9C78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1183568" cy="682131"/>
            </a:xfrm>
            <a:prstGeom prst="rect">
              <a:avLst/>
            </a:prstGeom>
          </p:spPr>
          <p:txBody>
            <a:bodyPr anchor="ctr" rtlCol="false" tIns="177800" lIns="177800" bIns="177800" rIns="177800"/>
            <a:lstStyle/>
            <a:p>
              <a:pPr algn="ctr" marL="0" indent="0" lvl="0">
                <a:lnSpc>
                  <a:spcPts val="3000"/>
                </a:lnSpc>
              </a:pPr>
              <a:r>
                <a:rPr lang="en-US" b="true" sz="25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sulfuric acid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811219" y="4097362"/>
            <a:ext cx="2381250" cy="1238250"/>
            <a:chOff x="0" y="0"/>
            <a:chExt cx="1183568" cy="61545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83568" cy="615456"/>
            </a:xfrm>
            <a:custGeom>
              <a:avLst/>
              <a:gdLst/>
              <a:ahLst/>
              <a:cxnLst/>
              <a:rect r="r" b="b" t="t" l="l"/>
              <a:pathLst>
                <a:path h="615456" w="1183568">
                  <a:moveTo>
                    <a:pt x="0" y="0"/>
                  </a:moveTo>
                  <a:lnTo>
                    <a:pt x="1183568" y="0"/>
                  </a:lnTo>
                  <a:lnTo>
                    <a:pt x="1183568" y="615456"/>
                  </a:lnTo>
                  <a:lnTo>
                    <a:pt x="0" y="615456"/>
                  </a:lnTo>
                  <a:close/>
                </a:path>
              </a:pathLst>
            </a:custGeom>
            <a:solidFill>
              <a:srgbClr val="F9C784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1183568" cy="682131"/>
            </a:xfrm>
            <a:prstGeom prst="rect">
              <a:avLst/>
            </a:prstGeom>
          </p:spPr>
          <p:txBody>
            <a:bodyPr anchor="ctr" rtlCol="false" tIns="177800" lIns="177800" bIns="177800" rIns="177800"/>
            <a:lstStyle/>
            <a:p>
              <a:pPr algn="ctr" marL="0" indent="0" lvl="0">
                <a:lnSpc>
                  <a:spcPts val="3000"/>
                </a:lnSpc>
              </a:pPr>
              <a:r>
                <a:rPr lang="en-US" b="true" sz="25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potassium nitrate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024453" y="4097362"/>
            <a:ext cx="2381250" cy="1238250"/>
            <a:chOff x="0" y="0"/>
            <a:chExt cx="1183568" cy="61545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83568" cy="615456"/>
            </a:xfrm>
            <a:custGeom>
              <a:avLst/>
              <a:gdLst/>
              <a:ahLst/>
              <a:cxnLst/>
              <a:rect r="r" b="b" t="t" l="l"/>
              <a:pathLst>
                <a:path h="615456" w="1183568">
                  <a:moveTo>
                    <a:pt x="0" y="0"/>
                  </a:moveTo>
                  <a:lnTo>
                    <a:pt x="1183568" y="0"/>
                  </a:lnTo>
                  <a:lnTo>
                    <a:pt x="1183568" y="615456"/>
                  </a:lnTo>
                  <a:lnTo>
                    <a:pt x="0" y="615456"/>
                  </a:lnTo>
                  <a:close/>
                </a:path>
              </a:pathLst>
            </a:custGeom>
            <a:solidFill>
              <a:srgbClr val="F9C784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66675"/>
              <a:ext cx="1183568" cy="682131"/>
            </a:xfrm>
            <a:prstGeom prst="rect">
              <a:avLst/>
            </a:prstGeom>
          </p:spPr>
          <p:txBody>
            <a:bodyPr anchor="ctr" rtlCol="false" tIns="177800" lIns="177800" bIns="177800" rIns="177800"/>
            <a:lstStyle/>
            <a:p>
              <a:pPr algn="ctr" marL="0" indent="0" lvl="0">
                <a:lnSpc>
                  <a:spcPts val="3000"/>
                </a:lnSpc>
              </a:pPr>
              <a:r>
                <a:rPr lang="en-US" b="true" sz="25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lithium iodide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2095531" y="5713125"/>
            <a:ext cx="14096938" cy="1524000"/>
            <a:chOff x="0" y="0"/>
            <a:chExt cx="18795917" cy="2032000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15620917" y="0"/>
              <a:ext cx="3175000" cy="2032000"/>
              <a:chOff x="0" y="0"/>
              <a:chExt cx="1113947" cy="712926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113947" cy="712926"/>
              </a:xfrm>
              <a:custGeom>
                <a:avLst/>
                <a:gdLst/>
                <a:ahLst/>
                <a:cxnLst/>
                <a:rect r="r" b="b" t="t" l="l"/>
                <a:pathLst>
                  <a:path h="712926" w="1113947">
                    <a:moveTo>
                      <a:pt x="0" y="0"/>
                    </a:moveTo>
                    <a:lnTo>
                      <a:pt x="1113947" y="0"/>
                    </a:lnTo>
                    <a:lnTo>
                      <a:pt x="1113947" y="712926"/>
                    </a:lnTo>
                    <a:lnTo>
                      <a:pt x="0" y="712926"/>
                    </a:lnTo>
                    <a:close/>
                  </a:path>
                </a:pathLst>
              </a:custGeom>
              <a:solidFill>
                <a:srgbClr val="B8B8E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19050"/>
                <a:ext cx="1113947" cy="7319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600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7810459" y="0"/>
              <a:ext cx="3175000" cy="2032000"/>
              <a:chOff x="0" y="0"/>
              <a:chExt cx="1113947" cy="712926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113947" cy="712926"/>
              </a:xfrm>
              <a:custGeom>
                <a:avLst/>
                <a:gdLst/>
                <a:ahLst/>
                <a:cxnLst/>
                <a:rect r="r" b="b" t="t" l="l"/>
                <a:pathLst>
                  <a:path h="712926" w="1113947">
                    <a:moveTo>
                      <a:pt x="0" y="0"/>
                    </a:moveTo>
                    <a:lnTo>
                      <a:pt x="1113947" y="0"/>
                    </a:lnTo>
                    <a:lnTo>
                      <a:pt x="1113947" y="712926"/>
                    </a:lnTo>
                    <a:lnTo>
                      <a:pt x="0" y="712926"/>
                    </a:lnTo>
                    <a:close/>
                  </a:path>
                </a:pathLst>
              </a:custGeom>
              <a:solidFill>
                <a:srgbClr val="B8B8E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19050"/>
                <a:ext cx="1113947" cy="7319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600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11715688" y="0"/>
              <a:ext cx="3175000" cy="2032000"/>
              <a:chOff x="0" y="0"/>
              <a:chExt cx="1113947" cy="712926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113947" cy="712926"/>
              </a:xfrm>
              <a:custGeom>
                <a:avLst/>
                <a:gdLst/>
                <a:ahLst/>
                <a:cxnLst/>
                <a:rect r="r" b="b" t="t" l="l"/>
                <a:pathLst>
                  <a:path h="712926" w="1113947">
                    <a:moveTo>
                      <a:pt x="0" y="0"/>
                    </a:moveTo>
                    <a:lnTo>
                      <a:pt x="1113947" y="0"/>
                    </a:lnTo>
                    <a:lnTo>
                      <a:pt x="1113947" y="712926"/>
                    </a:lnTo>
                    <a:lnTo>
                      <a:pt x="0" y="712926"/>
                    </a:lnTo>
                    <a:close/>
                  </a:path>
                </a:pathLst>
              </a:custGeom>
              <a:solidFill>
                <a:srgbClr val="B8B8E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19050"/>
                <a:ext cx="1113947" cy="7319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600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3905229" y="0"/>
              <a:ext cx="3175000" cy="2032000"/>
              <a:chOff x="0" y="0"/>
              <a:chExt cx="1113947" cy="712926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1113947" cy="712926"/>
              </a:xfrm>
              <a:custGeom>
                <a:avLst/>
                <a:gdLst/>
                <a:ahLst/>
                <a:cxnLst/>
                <a:rect r="r" b="b" t="t" l="l"/>
                <a:pathLst>
                  <a:path h="712926" w="1113947">
                    <a:moveTo>
                      <a:pt x="0" y="0"/>
                    </a:moveTo>
                    <a:lnTo>
                      <a:pt x="1113947" y="0"/>
                    </a:lnTo>
                    <a:lnTo>
                      <a:pt x="1113947" y="712926"/>
                    </a:lnTo>
                    <a:lnTo>
                      <a:pt x="0" y="712926"/>
                    </a:lnTo>
                    <a:close/>
                  </a:path>
                </a:pathLst>
              </a:custGeom>
              <a:solidFill>
                <a:srgbClr val="B8B8E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19050"/>
                <a:ext cx="1113947" cy="7319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600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0" y="0"/>
              <a:ext cx="3175000" cy="2032000"/>
              <a:chOff x="0" y="0"/>
              <a:chExt cx="1113947" cy="712926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1113947" cy="712926"/>
              </a:xfrm>
              <a:custGeom>
                <a:avLst/>
                <a:gdLst/>
                <a:ahLst/>
                <a:cxnLst/>
                <a:rect r="r" b="b" t="t" l="l"/>
                <a:pathLst>
                  <a:path h="712926" w="1113947">
                    <a:moveTo>
                      <a:pt x="0" y="0"/>
                    </a:moveTo>
                    <a:lnTo>
                      <a:pt x="1113947" y="0"/>
                    </a:lnTo>
                    <a:lnTo>
                      <a:pt x="1113947" y="712926"/>
                    </a:lnTo>
                    <a:lnTo>
                      <a:pt x="0" y="712926"/>
                    </a:lnTo>
                    <a:close/>
                  </a:path>
                </a:pathLst>
              </a:custGeom>
              <a:solidFill>
                <a:srgbClr val="B8B8E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19050"/>
                <a:ext cx="1113947" cy="7319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6000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33" id="33"/>
          <p:cNvGrpSpPr/>
          <p:nvPr/>
        </p:nvGrpSpPr>
        <p:grpSpPr>
          <a:xfrm rot="0">
            <a:off x="2095531" y="4097362"/>
            <a:ext cx="2381250" cy="1238250"/>
            <a:chOff x="0" y="0"/>
            <a:chExt cx="1183568" cy="615456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183568" cy="615456"/>
            </a:xfrm>
            <a:custGeom>
              <a:avLst/>
              <a:gdLst/>
              <a:ahLst/>
              <a:cxnLst/>
              <a:rect r="r" b="b" t="t" l="l"/>
              <a:pathLst>
                <a:path h="615456" w="1183568">
                  <a:moveTo>
                    <a:pt x="0" y="0"/>
                  </a:moveTo>
                  <a:lnTo>
                    <a:pt x="1183568" y="0"/>
                  </a:lnTo>
                  <a:lnTo>
                    <a:pt x="1183568" y="615456"/>
                  </a:lnTo>
                  <a:lnTo>
                    <a:pt x="0" y="615456"/>
                  </a:lnTo>
                  <a:close/>
                </a:path>
              </a:pathLst>
            </a:custGeom>
            <a:solidFill>
              <a:srgbClr val="F9C784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66675"/>
              <a:ext cx="1183568" cy="682131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3000"/>
                </a:lnSpc>
              </a:pPr>
              <a:r>
                <a:rPr lang="en-US" b="true" sz="25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potassium bromide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333500" y="3001987"/>
            <a:ext cx="15621000" cy="190500"/>
            <a:chOff x="0" y="0"/>
            <a:chExt cx="4114173" cy="50173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4114173" cy="50173"/>
            </a:xfrm>
            <a:custGeom>
              <a:avLst/>
              <a:gdLst/>
              <a:ahLst/>
              <a:cxnLst/>
              <a:rect r="r" b="b" t="t" l="l"/>
              <a:pathLst>
                <a:path h="50173" w="4114173">
                  <a:moveTo>
                    <a:pt x="0" y="0"/>
                  </a:moveTo>
                  <a:lnTo>
                    <a:pt x="4114173" y="0"/>
                  </a:lnTo>
                  <a:lnTo>
                    <a:pt x="411417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47625"/>
              <a:ext cx="4114173" cy="9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0">
            <a:off x="8858250" y="8716987"/>
            <a:ext cx="571500" cy="774650"/>
          </a:xfrm>
          <a:custGeom>
            <a:avLst/>
            <a:gdLst/>
            <a:ahLst/>
            <a:cxnLst/>
            <a:rect r="r" b="b" t="t" l="l"/>
            <a:pathLst>
              <a:path h="774650" w="571500">
                <a:moveTo>
                  <a:pt x="0" y="0"/>
                </a:moveTo>
                <a:lnTo>
                  <a:pt x="571500" y="0"/>
                </a:lnTo>
                <a:lnTo>
                  <a:pt x="571500" y="774651"/>
                </a:lnTo>
                <a:lnTo>
                  <a:pt x="0" y="7746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19005" t="-444876" r="-319557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1524062" y="2034624"/>
            <a:ext cx="15239938" cy="561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Identify the correct chemical formulae for the following compounds.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524000" y="814412"/>
            <a:ext cx="15240000" cy="1044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49"/>
              </a:lnSpc>
              <a:spcBef>
                <a:spcPct val="0"/>
              </a:spcBef>
            </a:pPr>
            <a:r>
              <a:rPr lang="en-US" b="true" sz="6999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Chemistry Name Game</a:t>
            </a:r>
          </a:p>
        </p:txBody>
      </p:sp>
    </p:spTree>
  </p:cSld>
  <p:clrMapOvr>
    <a:masterClrMapping/>
  </p:clrMapOvr>
  <p:transition spd="med">
    <p:push dir="d"/>
  </p:transition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CCC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24062" y="3619500"/>
            <a:ext cx="15239938" cy="5524500"/>
            <a:chOff x="0" y="0"/>
            <a:chExt cx="3664784" cy="13284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64784" cy="1328490"/>
            </a:xfrm>
            <a:custGeom>
              <a:avLst/>
              <a:gdLst/>
              <a:ahLst/>
              <a:cxnLst/>
              <a:rect r="r" b="b" t="t" l="l"/>
              <a:pathLst>
                <a:path h="1328490" w="3664784">
                  <a:moveTo>
                    <a:pt x="0" y="0"/>
                  </a:moveTo>
                  <a:lnTo>
                    <a:pt x="3664784" y="0"/>
                  </a:lnTo>
                  <a:lnTo>
                    <a:pt x="3664784" y="1328490"/>
                  </a:lnTo>
                  <a:lnTo>
                    <a:pt x="0" y="1328490"/>
                  </a:lnTo>
                  <a:close/>
                </a:path>
              </a:pathLst>
            </a:custGeom>
            <a:solidFill>
              <a:srgbClr val="E7E7E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664784" cy="13761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953375" y="4524375"/>
            <a:ext cx="2381250" cy="1238250"/>
            <a:chOff x="0" y="0"/>
            <a:chExt cx="1183568" cy="6154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83568" cy="615456"/>
            </a:xfrm>
            <a:custGeom>
              <a:avLst/>
              <a:gdLst/>
              <a:ahLst/>
              <a:cxnLst/>
              <a:rect r="r" b="b" t="t" l="l"/>
              <a:pathLst>
                <a:path h="615456" w="1183568">
                  <a:moveTo>
                    <a:pt x="0" y="0"/>
                  </a:moveTo>
                  <a:lnTo>
                    <a:pt x="1183568" y="0"/>
                  </a:lnTo>
                  <a:lnTo>
                    <a:pt x="1183568" y="615456"/>
                  </a:lnTo>
                  <a:lnTo>
                    <a:pt x="0" y="615456"/>
                  </a:lnTo>
                  <a:close/>
                </a:path>
              </a:pathLst>
            </a:custGeom>
            <a:solidFill>
              <a:srgbClr val="F9C78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1183568" cy="682131"/>
            </a:xfrm>
            <a:prstGeom prst="rect">
              <a:avLst/>
            </a:prstGeom>
          </p:spPr>
          <p:txBody>
            <a:bodyPr anchor="ctr" rtlCol="false" tIns="177800" lIns="177800" bIns="177800" rIns="177800"/>
            <a:lstStyle/>
            <a:p>
              <a:pPr algn="ctr" marL="0" indent="0" lvl="0">
                <a:lnSpc>
                  <a:spcPts val="3000"/>
                </a:lnSpc>
              </a:pPr>
              <a:r>
                <a:rPr lang="en-US" b="true" sz="25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carbon monoxide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882297" y="4524375"/>
            <a:ext cx="2381250" cy="1238250"/>
            <a:chOff x="0" y="0"/>
            <a:chExt cx="1183568" cy="61545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83568" cy="615456"/>
            </a:xfrm>
            <a:custGeom>
              <a:avLst/>
              <a:gdLst/>
              <a:ahLst/>
              <a:cxnLst/>
              <a:rect r="r" b="b" t="t" l="l"/>
              <a:pathLst>
                <a:path h="615456" w="1183568">
                  <a:moveTo>
                    <a:pt x="0" y="0"/>
                  </a:moveTo>
                  <a:lnTo>
                    <a:pt x="1183568" y="0"/>
                  </a:lnTo>
                  <a:lnTo>
                    <a:pt x="1183568" y="615456"/>
                  </a:lnTo>
                  <a:lnTo>
                    <a:pt x="0" y="615456"/>
                  </a:lnTo>
                  <a:close/>
                </a:path>
              </a:pathLst>
            </a:custGeom>
            <a:solidFill>
              <a:srgbClr val="F9C78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1183568" cy="682131"/>
            </a:xfrm>
            <a:prstGeom prst="rect">
              <a:avLst/>
            </a:prstGeom>
          </p:spPr>
          <p:txBody>
            <a:bodyPr anchor="ctr" rtlCol="false" tIns="177800" lIns="177800" bIns="177800" rIns="177800"/>
            <a:lstStyle/>
            <a:p>
              <a:pPr algn="ctr" marL="0" indent="0" lvl="0">
                <a:lnSpc>
                  <a:spcPts val="3000"/>
                </a:lnSpc>
              </a:pPr>
              <a:r>
                <a:rPr lang="en-US" b="true" sz="25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sulfuric acid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811219" y="4524375"/>
            <a:ext cx="2381250" cy="1238250"/>
            <a:chOff x="0" y="0"/>
            <a:chExt cx="1183568" cy="61545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83568" cy="615456"/>
            </a:xfrm>
            <a:custGeom>
              <a:avLst/>
              <a:gdLst/>
              <a:ahLst/>
              <a:cxnLst/>
              <a:rect r="r" b="b" t="t" l="l"/>
              <a:pathLst>
                <a:path h="615456" w="1183568">
                  <a:moveTo>
                    <a:pt x="0" y="0"/>
                  </a:moveTo>
                  <a:lnTo>
                    <a:pt x="1183568" y="0"/>
                  </a:lnTo>
                  <a:lnTo>
                    <a:pt x="1183568" y="615456"/>
                  </a:lnTo>
                  <a:lnTo>
                    <a:pt x="0" y="615456"/>
                  </a:lnTo>
                  <a:close/>
                </a:path>
              </a:pathLst>
            </a:custGeom>
            <a:solidFill>
              <a:srgbClr val="F9C784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1183568" cy="682131"/>
            </a:xfrm>
            <a:prstGeom prst="rect">
              <a:avLst/>
            </a:prstGeom>
          </p:spPr>
          <p:txBody>
            <a:bodyPr anchor="ctr" rtlCol="false" tIns="177800" lIns="177800" bIns="177800" rIns="177800"/>
            <a:lstStyle/>
            <a:p>
              <a:pPr algn="ctr" marL="0" indent="0" lvl="0">
                <a:lnSpc>
                  <a:spcPts val="3000"/>
                </a:lnSpc>
              </a:pPr>
              <a:r>
                <a:rPr lang="en-US" b="true" sz="25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potassium nitrate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024453" y="4524375"/>
            <a:ext cx="2381250" cy="1238250"/>
            <a:chOff x="0" y="0"/>
            <a:chExt cx="1183568" cy="61545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83568" cy="615456"/>
            </a:xfrm>
            <a:custGeom>
              <a:avLst/>
              <a:gdLst/>
              <a:ahLst/>
              <a:cxnLst/>
              <a:rect r="r" b="b" t="t" l="l"/>
              <a:pathLst>
                <a:path h="615456" w="1183568">
                  <a:moveTo>
                    <a:pt x="0" y="0"/>
                  </a:moveTo>
                  <a:lnTo>
                    <a:pt x="1183568" y="0"/>
                  </a:lnTo>
                  <a:lnTo>
                    <a:pt x="1183568" y="615456"/>
                  </a:lnTo>
                  <a:lnTo>
                    <a:pt x="0" y="615456"/>
                  </a:lnTo>
                  <a:close/>
                </a:path>
              </a:pathLst>
            </a:custGeom>
            <a:solidFill>
              <a:srgbClr val="F9C784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66675"/>
              <a:ext cx="1183568" cy="682131"/>
            </a:xfrm>
            <a:prstGeom prst="rect">
              <a:avLst/>
            </a:prstGeom>
          </p:spPr>
          <p:txBody>
            <a:bodyPr anchor="ctr" rtlCol="false" tIns="177800" lIns="177800" bIns="177800" rIns="177800"/>
            <a:lstStyle/>
            <a:p>
              <a:pPr algn="ctr" marL="0" indent="0" lvl="0">
                <a:lnSpc>
                  <a:spcPts val="3000"/>
                </a:lnSpc>
              </a:pPr>
              <a:r>
                <a:rPr lang="en-US" b="true" sz="25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lithium iodide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811219" y="6140138"/>
            <a:ext cx="2381250" cy="1524000"/>
            <a:chOff x="0" y="0"/>
            <a:chExt cx="1113947" cy="71292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113947" cy="712926"/>
            </a:xfrm>
            <a:custGeom>
              <a:avLst/>
              <a:gdLst/>
              <a:ahLst/>
              <a:cxnLst/>
              <a:rect r="r" b="b" t="t" l="l"/>
              <a:pathLst>
                <a:path h="712926" w="1113947">
                  <a:moveTo>
                    <a:pt x="0" y="0"/>
                  </a:moveTo>
                  <a:lnTo>
                    <a:pt x="1113947" y="0"/>
                  </a:lnTo>
                  <a:lnTo>
                    <a:pt x="1113947" y="712926"/>
                  </a:lnTo>
                  <a:lnTo>
                    <a:pt x="0" y="712926"/>
                  </a:ln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19050"/>
              <a:ext cx="1113947" cy="731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KNO₃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953375" y="6140138"/>
            <a:ext cx="2381250" cy="1524000"/>
            <a:chOff x="0" y="0"/>
            <a:chExt cx="1113947" cy="71292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113947" cy="712926"/>
            </a:xfrm>
            <a:custGeom>
              <a:avLst/>
              <a:gdLst/>
              <a:ahLst/>
              <a:cxnLst/>
              <a:rect r="r" b="b" t="t" l="l"/>
              <a:pathLst>
                <a:path h="712926" w="1113947">
                  <a:moveTo>
                    <a:pt x="0" y="0"/>
                  </a:moveTo>
                  <a:lnTo>
                    <a:pt x="1113947" y="0"/>
                  </a:lnTo>
                  <a:lnTo>
                    <a:pt x="1113947" y="712926"/>
                  </a:lnTo>
                  <a:lnTo>
                    <a:pt x="0" y="712926"/>
                  </a:ln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19050"/>
              <a:ext cx="1113947" cy="731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CO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882297" y="6140138"/>
            <a:ext cx="2381250" cy="1524000"/>
            <a:chOff x="0" y="0"/>
            <a:chExt cx="1113947" cy="71292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113947" cy="712926"/>
            </a:xfrm>
            <a:custGeom>
              <a:avLst/>
              <a:gdLst/>
              <a:ahLst/>
              <a:cxnLst/>
              <a:rect r="r" b="b" t="t" l="l"/>
              <a:pathLst>
                <a:path h="712926" w="1113947">
                  <a:moveTo>
                    <a:pt x="0" y="0"/>
                  </a:moveTo>
                  <a:lnTo>
                    <a:pt x="1113947" y="0"/>
                  </a:lnTo>
                  <a:lnTo>
                    <a:pt x="1113947" y="712926"/>
                  </a:lnTo>
                  <a:lnTo>
                    <a:pt x="0" y="712926"/>
                  </a:ln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19050"/>
              <a:ext cx="1113947" cy="731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H₂SO₄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5024453" y="6140138"/>
            <a:ext cx="2381250" cy="1524000"/>
            <a:chOff x="0" y="0"/>
            <a:chExt cx="1113947" cy="71292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13947" cy="712926"/>
            </a:xfrm>
            <a:custGeom>
              <a:avLst/>
              <a:gdLst/>
              <a:ahLst/>
              <a:cxnLst/>
              <a:rect r="r" b="b" t="t" l="l"/>
              <a:pathLst>
                <a:path h="712926" w="1113947">
                  <a:moveTo>
                    <a:pt x="0" y="0"/>
                  </a:moveTo>
                  <a:lnTo>
                    <a:pt x="1113947" y="0"/>
                  </a:lnTo>
                  <a:lnTo>
                    <a:pt x="1113947" y="712926"/>
                  </a:lnTo>
                  <a:lnTo>
                    <a:pt x="0" y="712926"/>
                  </a:ln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1113947" cy="731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LiI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2095531" y="6140138"/>
            <a:ext cx="2381250" cy="1524000"/>
            <a:chOff x="0" y="0"/>
            <a:chExt cx="1113947" cy="71292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113947" cy="712926"/>
            </a:xfrm>
            <a:custGeom>
              <a:avLst/>
              <a:gdLst/>
              <a:ahLst/>
              <a:cxnLst/>
              <a:rect r="r" b="b" t="t" l="l"/>
              <a:pathLst>
                <a:path h="712926" w="1113947">
                  <a:moveTo>
                    <a:pt x="0" y="0"/>
                  </a:moveTo>
                  <a:lnTo>
                    <a:pt x="1113947" y="0"/>
                  </a:lnTo>
                  <a:lnTo>
                    <a:pt x="1113947" y="712926"/>
                  </a:lnTo>
                  <a:lnTo>
                    <a:pt x="0" y="712926"/>
                  </a:ln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19050"/>
              <a:ext cx="1113947" cy="731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KBr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2095531" y="4524375"/>
            <a:ext cx="2381250" cy="1238250"/>
            <a:chOff x="0" y="0"/>
            <a:chExt cx="1183568" cy="61545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183568" cy="615456"/>
            </a:xfrm>
            <a:custGeom>
              <a:avLst/>
              <a:gdLst/>
              <a:ahLst/>
              <a:cxnLst/>
              <a:rect r="r" b="b" t="t" l="l"/>
              <a:pathLst>
                <a:path h="615456" w="1183568">
                  <a:moveTo>
                    <a:pt x="0" y="0"/>
                  </a:moveTo>
                  <a:lnTo>
                    <a:pt x="1183568" y="0"/>
                  </a:lnTo>
                  <a:lnTo>
                    <a:pt x="1183568" y="615456"/>
                  </a:lnTo>
                  <a:lnTo>
                    <a:pt x="0" y="615456"/>
                  </a:lnTo>
                  <a:close/>
                </a:path>
              </a:pathLst>
            </a:custGeom>
            <a:solidFill>
              <a:srgbClr val="F9C784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66675"/>
              <a:ext cx="1183568" cy="682131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3000"/>
                </a:lnSpc>
              </a:pPr>
              <a:r>
                <a:rPr lang="en-US" b="true" sz="25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potassium bromide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333500" y="3429000"/>
            <a:ext cx="15621000" cy="190500"/>
            <a:chOff x="0" y="0"/>
            <a:chExt cx="4114173" cy="5017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114173" cy="50173"/>
            </a:xfrm>
            <a:custGeom>
              <a:avLst/>
              <a:gdLst/>
              <a:ahLst/>
              <a:cxnLst/>
              <a:rect r="r" b="b" t="t" l="l"/>
              <a:pathLst>
                <a:path h="50173" w="4114173">
                  <a:moveTo>
                    <a:pt x="0" y="0"/>
                  </a:moveTo>
                  <a:lnTo>
                    <a:pt x="4114173" y="0"/>
                  </a:lnTo>
                  <a:lnTo>
                    <a:pt x="411417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47625"/>
              <a:ext cx="4114173" cy="9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8858250" y="9144000"/>
            <a:ext cx="571500" cy="774650"/>
          </a:xfrm>
          <a:custGeom>
            <a:avLst/>
            <a:gdLst/>
            <a:ahLst/>
            <a:cxnLst/>
            <a:rect r="r" b="b" t="t" l="l"/>
            <a:pathLst>
              <a:path h="774650" w="571500">
                <a:moveTo>
                  <a:pt x="0" y="0"/>
                </a:moveTo>
                <a:lnTo>
                  <a:pt x="571500" y="0"/>
                </a:lnTo>
                <a:lnTo>
                  <a:pt x="571500" y="774650"/>
                </a:lnTo>
                <a:lnTo>
                  <a:pt x="0" y="774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19005" t="-444876" r="-319557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524062" y="2295525"/>
            <a:ext cx="15239938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Identify the correct chemical formulae for the following compounds.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524000" y="781050"/>
            <a:ext cx="15240000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49"/>
              </a:lnSpc>
              <a:spcBef>
                <a:spcPct val="0"/>
              </a:spcBef>
            </a:pPr>
            <a:r>
              <a:rPr lang="en-US" b="true" sz="6999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Chemistry Name Game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8001000" y="-190500"/>
            <a:ext cx="2286000" cy="762000"/>
            <a:chOff x="0" y="0"/>
            <a:chExt cx="1136226" cy="37874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136226" cy="378742"/>
            </a:xfrm>
            <a:custGeom>
              <a:avLst/>
              <a:gdLst/>
              <a:ahLst/>
              <a:cxnLst/>
              <a:rect r="r" b="b" t="t" l="l"/>
              <a:pathLst>
                <a:path h="378742" w="1136226">
                  <a:moveTo>
                    <a:pt x="0" y="0"/>
                  </a:moveTo>
                  <a:lnTo>
                    <a:pt x="1136226" y="0"/>
                  </a:lnTo>
                  <a:lnTo>
                    <a:pt x="1136226" y="378742"/>
                  </a:lnTo>
                  <a:lnTo>
                    <a:pt x="0" y="378742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9525"/>
              <a:ext cx="1136226" cy="388267"/>
            </a:xfrm>
            <a:prstGeom prst="rect">
              <a:avLst/>
            </a:prstGeom>
          </p:spPr>
          <p:txBody>
            <a:bodyPr anchor="b" rtlCol="false" tIns="127000" lIns="127000" bIns="127000" rIns="1270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  <a:r>
                <a:rPr lang="en-US" b="true" sz="1800">
                  <a:solidFill>
                    <a:srgbClr val="E7E7E7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ANSWER KEY</a:t>
              </a:r>
            </a:p>
          </p:txBody>
        </p:sp>
      </p:grpSp>
    </p:spTree>
  </p:cSld>
  <p:clrMapOvr>
    <a:masterClrMapping/>
  </p:clrMapOvr>
  <p:transition spd="med">
    <p:push dir="d"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CCC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24000" y="4381500"/>
            <a:ext cx="4699000" cy="4762500"/>
            <a:chOff x="0" y="0"/>
            <a:chExt cx="1237597" cy="12543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7597" cy="1254321"/>
            </a:xfrm>
            <a:custGeom>
              <a:avLst/>
              <a:gdLst/>
              <a:ahLst/>
              <a:cxnLst/>
              <a:rect r="r" b="b" t="t" l="l"/>
              <a:pathLst>
                <a:path h="1254321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1254321"/>
                  </a:lnTo>
                  <a:lnTo>
                    <a:pt x="0" y="1254321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1237597" cy="1359096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These are shorthand ways to represent elements in chemistry. Each symbol is made up of one or two letters, with the first letter always capitalised.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794500" y="4381500"/>
            <a:ext cx="4699000" cy="4762500"/>
            <a:chOff x="0" y="0"/>
            <a:chExt cx="1237597" cy="12543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37597" cy="1254321"/>
            </a:xfrm>
            <a:custGeom>
              <a:avLst/>
              <a:gdLst/>
              <a:ahLst/>
              <a:cxnLst/>
              <a:rect r="r" b="b" t="t" l="l"/>
              <a:pathLst>
                <a:path h="1254321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1254321"/>
                  </a:lnTo>
                  <a:lnTo>
                    <a:pt x="0" y="1254321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04775"/>
              <a:ext cx="1237597" cy="1359096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IUPAC is responsible for setting up a system of naming elements and compounds, providing a standard language for scientists worldwide.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02493" y="1017190"/>
            <a:ext cx="2274149" cy="2697560"/>
            <a:chOff x="0" y="0"/>
            <a:chExt cx="3032199" cy="359674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1437747"/>
              <a:ext cx="2159000" cy="2159000"/>
              <a:chOff x="0" y="0"/>
              <a:chExt cx="772160" cy="77216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72160" cy="772160"/>
              </a:xfrm>
              <a:custGeom>
                <a:avLst/>
                <a:gdLst/>
                <a:ahLst/>
                <a:cxnLst/>
                <a:rect r="r" b="b" t="t" l="l"/>
                <a:pathLst>
                  <a:path h="772160" w="772160">
                    <a:moveTo>
                      <a:pt x="386080" y="0"/>
                    </a:moveTo>
                    <a:cubicBezTo>
                      <a:pt x="172854" y="0"/>
                      <a:pt x="0" y="172854"/>
                      <a:pt x="0" y="386080"/>
                    </a:cubicBezTo>
                    <a:cubicBezTo>
                      <a:pt x="0" y="599306"/>
                      <a:pt x="172854" y="772160"/>
                      <a:pt x="386080" y="772160"/>
                    </a:cubicBezTo>
                    <a:cubicBezTo>
                      <a:pt x="599306" y="772160"/>
                      <a:pt x="772160" y="599306"/>
                      <a:pt x="772160" y="386080"/>
                    </a:cubicBezTo>
                    <a:cubicBezTo>
                      <a:pt x="772160" y="172854"/>
                      <a:pt x="599306" y="0"/>
                      <a:pt x="386080" y="0"/>
                    </a:cubicBezTo>
                    <a:close/>
                  </a:path>
                </a:pathLst>
              </a:custGeom>
              <a:solidFill>
                <a:srgbClr val="E7E7E7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2390" y="24765"/>
                <a:ext cx="627380" cy="6750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80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1762199" y="381000"/>
              <a:ext cx="1270000" cy="1270000"/>
              <a:chOff x="0" y="0"/>
              <a:chExt cx="772160" cy="77216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772160" cy="772160"/>
              </a:xfrm>
              <a:custGeom>
                <a:avLst/>
                <a:gdLst/>
                <a:ahLst/>
                <a:cxnLst/>
                <a:rect r="r" b="b" t="t" l="l"/>
                <a:pathLst>
                  <a:path h="772160" w="772160">
                    <a:moveTo>
                      <a:pt x="386080" y="0"/>
                    </a:moveTo>
                    <a:cubicBezTo>
                      <a:pt x="172854" y="0"/>
                      <a:pt x="0" y="172854"/>
                      <a:pt x="0" y="386080"/>
                    </a:cubicBezTo>
                    <a:cubicBezTo>
                      <a:pt x="0" y="599306"/>
                      <a:pt x="172854" y="772160"/>
                      <a:pt x="386080" y="772160"/>
                    </a:cubicBezTo>
                    <a:cubicBezTo>
                      <a:pt x="599306" y="772160"/>
                      <a:pt x="772160" y="599306"/>
                      <a:pt x="772160" y="386080"/>
                    </a:cubicBezTo>
                    <a:cubicBezTo>
                      <a:pt x="772160" y="172854"/>
                      <a:pt x="599306" y="0"/>
                      <a:pt x="386080" y="0"/>
                    </a:cubicBezTo>
                    <a:close/>
                  </a:path>
                </a:pathLst>
              </a:custGeom>
              <a:solidFill>
                <a:srgbClr val="E7E7E7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2390" y="24765"/>
                <a:ext cx="627380" cy="6750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80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492199" y="0"/>
              <a:ext cx="762000" cy="762000"/>
              <a:chOff x="0" y="0"/>
              <a:chExt cx="772160" cy="77216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772160" cy="772160"/>
              </a:xfrm>
              <a:custGeom>
                <a:avLst/>
                <a:gdLst/>
                <a:ahLst/>
                <a:cxnLst/>
                <a:rect r="r" b="b" t="t" l="l"/>
                <a:pathLst>
                  <a:path h="772160" w="772160">
                    <a:moveTo>
                      <a:pt x="386080" y="0"/>
                    </a:moveTo>
                    <a:cubicBezTo>
                      <a:pt x="172854" y="0"/>
                      <a:pt x="0" y="172854"/>
                      <a:pt x="0" y="386080"/>
                    </a:cubicBezTo>
                    <a:cubicBezTo>
                      <a:pt x="0" y="599306"/>
                      <a:pt x="172854" y="772160"/>
                      <a:pt x="386080" y="772160"/>
                    </a:cubicBezTo>
                    <a:cubicBezTo>
                      <a:pt x="599306" y="772160"/>
                      <a:pt x="772160" y="599306"/>
                      <a:pt x="772160" y="386080"/>
                    </a:cubicBezTo>
                    <a:cubicBezTo>
                      <a:pt x="772160" y="172854"/>
                      <a:pt x="599306" y="0"/>
                      <a:pt x="386080" y="0"/>
                    </a:cubicBezTo>
                    <a:close/>
                  </a:path>
                </a:pathLst>
              </a:custGeom>
              <a:solidFill>
                <a:srgbClr val="E7E7E7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2390" y="24765"/>
                <a:ext cx="627380" cy="6750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800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18" id="18"/>
          <p:cNvGrpSpPr/>
          <p:nvPr/>
        </p:nvGrpSpPr>
        <p:grpSpPr>
          <a:xfrm rot="0">
            <a:off x="12065000" y="4381500"/>
            <a:ext cx="4699000" cy="4762500"/>
            <a:chOff x="0" y="0"/>
            <a:chExt cx="1237597" cy="125432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37597" cy="1254321"/>
            </a:xfrm>
            <a:custGeom>
              <a:avLst/>
              <a:gdLst/>
              <a:ahLst/>
              <a:cxnLst/>
              <a:rect r="r" b="b" t="t" l="l"/>
              <a:pathLst>
                <a:path h="1254321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1254321"/>
                  </a:lnTo>
                  <a:lnTo>
                    <a:pt x="0" y="1254321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104775"/>
              <a:ext cx="1237597" cy="1359096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Compounds are represented by chemical formulae, which use symbols and subscripts. </a:t>
              </a:r>
            </a:p>
            <a:p>
              <a:pPr algn="ctr">
                <a:lnSpc>
                  <a:spcPts val="3900"/>
                </a:lnSpc>
              </a:pPr>
            </a:p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IUPAC sets rules for naming compounds correctly.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6794659" y="2857500"/>
            <a:ext cx="4698682" cy="190500"/>
            <a:chOff x="0" y="0"/>
            <a:chExt cx="1237513" cy="5017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37513" cy="50173"/>
            </a:xfrm>
            <a:custGeom>
              <a:avLst/>
              <a:gdLst/>
              <a:ahLst/>
              <a:cxnLst/>
              <a:rect r="r" b="b" t="t" l="l"/>
              <a:pathLst>
                <a:path h="50173" w="123751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524000" y="2857500"/>
            <a:ext cx="4698682" cy="190500"/>
            <a:chOff x="0" y="0"/>
            <a:chExt cx="1237513" cy="5017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237513" cy="50173"/>
            </a:xfrm>
            <a:custGeom>
              <a:avLst/>
              <a:gdLst/>
              <a:ahLst/>
              <a:cxnLst/>
              <a:rect r="r" b="b" t="t" l="l"/>
              <a:pathLst>
                <a:path h="50173" w="123751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524000" y="3048000"/>
            <a:ext cx="4699000" cy="1333500"/>
            <a:chOff x="0" y="0"/>
            <a:chExt cx="1237597" cy="35121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237597" cy="351210"/>
            </a:xfrm>
            <a:custGeom>
              <a:avLst/>
              <a:gdLst/>
              <a:ahLst/>
              <a:cxnLst/>
              <a:rect r="r" b="b" t="t" l="l"/>
              <a:pathLst>
                <a:path h="351210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351210"/>
                  </a:lnTo>
                  <a:lnTo>
                    <a:pt x="0" y="351210"/>
                  </a:ln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104775"/>
              <a:ext cx="1237597" cy="455985"/>
            </a:xfrm>
            <a:prstGeom prst="rect">
              <a:avLst/>
            </a:prstGeom>
          </p:spPr>
          <p:txBody>
            <a:bodyPr anchor="b" rtlCol="false" tIns="177800" lIns="177800" bIns="177800" rIns="177800"/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b="true" sz="30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Chemical Symbols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6794500" y="3048000"/>
            <a:ext cx="4699000" cy="1333500"/>
            <a:chOff x="0" y="0"/>
            <a:chExt cx="1237597" cy="35121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237597" cy="351210"/>
            </a:xfrm>
            <a:custGeom>
              <a:avLst/>
              <a:gdLst/>
              <a:ahLst/>
              <a:cxnLst/>
              <a:rect r="r" b="b" t="t" l="l"/>
              <a:pathLst>
                <a:path h="351210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351210"/>
                  </a:lnTo>
                  <a:lnTo>
                    <a:pt x="0" y="351210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104775"/>
              <a:ext cx="1237597" cy="455985"/>
            </a:xfrm>
            <a:prstGeom prst="rect">
              <a:avLst/>
            </a:prstGeom>
          </p:spPr>
          <p:txBody>
            <a:bodyPr anchor="b" rtlCol="false" tIns="177800" lIns="177800" bIns="177800" rIns="177800"/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b="true" sz="30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IUPAC Nomenclature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2065000" y="2857500"/>
            <a:ext cx="4698682" cy="190500"/>
            <a:chOff x="0" y="0"/>
            <a:chExt cx="1237513" cy="50173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237513" cy="50173"/>
            </a:xfrm>
            <a:custGeom>
              <a:avLst/>
              <a:gdLst/>
              <a:ahLst/>
              <a:cxnLst/>
              <a:rect r="r" b="b" t="t" l="l"/>
              <a:pathLst>
                <a:path h="50173" w="123751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2065000" y="3048000"/>
            <a:ext cx="4699000" cy="1333500"/>
            <a:chOff x="0" y="0"/>
            <a:chExt cx="1237597" cy="35121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237597" cy="351210"/>
            </a:xfrm>
            <a:custGeom>
              <a:avLst/>
              <a:gdLst/>
              <a:ahLst/>
              <a:cxnLst/>
              <a:rect r="r" b="b" t="t" l="l"/>
              <a:pathLst>
                <a:path h="351210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351210"/>
                  </a:lnTo>
                  <a:lnTo>
                    <a:pt x="0" y="351210"/>
                  </a:lnTo>
                  <a:close/>
                </a:path>
              </a:pathLst>
            </a:custGeom>
            <a:solidFill>
              <a:srgbClr val="86BFB3"/>
            </a:solidFill>
            <a:ln cap="sq">
              <a:noFill/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104775"/>
              <a:ext cx="1237597" cy="455985"/>
            </a:xfrm>
            <a:prstGeom prst="rect">
              <a:avLst/>
            </a:prstGeom>
          </p:spPr>
          <p:txBody>
            <a:bodyPr anchor="b" rtlCol="false" tIns="177800" lIns="177800" bIns="177800" rIns="177800"/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b="true" sz="30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Naming Compounds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8667750" y="2476500"/>
            <a:ext cx="952500" cy="952500"/>
            <a:chOff x="0" y="0"/>
            <a:chExt cx="812800" cy="8128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44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8838734" y="2657475"/>
            <a:ext cx="610531" cy="590550"/>
          </a:xfrm>
          <a:custGeom>
            <a:avLst/>
            <a:gdLst/>
            <a:ahLst/>
            <a:cxnLst/>
            <a:rect r="r" b="b" t="t" l="l"/>
            <a:pathLst>
              <a:path h="590550" w="610531">
                <a:moveTo>
                  <a:pt x="0" y="0"/>
                </a:moveTo>
                <a:lnTo>
                  <a:pt x="610532" y="0"/>
                </a:lnTo>
                <a:lnTo>
                  <a:pt x="610532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3" id="43"/>
          <p:cNvGrpSpPr/>
          <p:nvPr/>
        </p:nvGrpSpPr>
        <p:grpSpPr>
          <a:xfrm rot="0">
            <a:off x="13938250" y="2476500"/>
            <a:ext cx="952500" cy="952500"/>
            <a:chOff x="0" y="0"/>
            <a:chExt cx="1270000" cy="1270000"/>
          </a:xfrm>
        </p:grpSpPr>
        <p:grpSp>
          <p:nvGrpSpPr>
            <p:cNvPr name="Group 44" id="44"/>
            <p:cNvGrpSpPr/>
            <p:nvPr/>
          </p:nvGrpSpPr>
          <p:grpSpPr>
            <a:xfrm rot="0">
              <a:off x="0" y="0"/>
              <a:ext cx="1270000" cy="1270000"/>
              <a:chOff x="0" y="0"/>
              <a:chExt cx="812800" cy="8128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1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ctr" marL="0" indent="0" lvl="0">
                  <a:lnSpc>
                    <a:spcPts val="344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47" id="47"/>
            <p:cNvSpPr/>
            <p:nvPr/>
          </p:nvSpPr>
          <p:spPr>
            <a:xfrm flipH="false" flipV="false" rot="0">
              <a:off x="223361" y="228600"/>
              <a:ext cx="823278" cy="812800"/>
            </a:xfrm>
            <a:custGeom>
              <a:avLst/>
              <a:gdLst/>
              <a:ahLst/>
              <a:cxnLst/>
              <a:rect r="r" b="b" t="t" l="l"/>
              <a:pathLst>
                <a:path h="812800" w="823278">
                  <a:moveTo>
                    <a:pt x="0" y="0"/>
                  </a:moveTo>
                  <a:lnTo>
                    <a:pt x="823278" y="0"/>
                  </a:lnTo>
                  <a:lnTo>
                    <a:pt x="823278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48" id="48"/>
          <p:cNvGrpSpPr/>
          <p:nvPr/>
        </p:nvGrpSpPr>
        <p:grpSpPr>
          <a:xfrm rot="0">
            <a:off x="3397250" y="2476500"/>
            <a:ext cx="952500" cy="952500"/>
            <a:chOff x="0" y="0"/>
            <a:chExt cx="1270000" cy="1270000"/>
          </a:xfrm>
        </p:grpSpPr>
        <p:grpSp>
          <p:nvGrpSpPr>
            <p:cNvPr name="Group 49" id="49"/>
            <p:cNvGrpSpPr/>
            <p:nvPr/>
          </p:nvGrpSpPr>
          <p:grpSpPr>
            <a:xfrm rot="0">
              <a:off x="0" y="0"/>
              <a:ext cx="1270000" cy="1270000"/>
              <a:chOff x="0" y="0"/>
              <a:chExt cx="812800" cy="8128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1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ctr" marL="0" indent="0" lvl="0">
                  <a:lnSpc>
                    <a:spcPts val="344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52" id="52"/>
            <p:cNvSpPr/>
            <p:nvPr/>
          </p:nvSpPr>
          <p:spPr>
            <a:xfrm flipH="false" flipV="false" rot="0">
              <a:off x="364259" y="177800"/>
              <a:ext cx="541482" cy="889000"/>
            </a:xfrm>
            <a:custGeom>
              <a:avLst/>
              <a:gdLst/>
              <a:ahLst/>
              <a:cxnLst/>
              <a:rect r="r" b="b" t="t" l="l"/>
              <a:pathLst>
                <a:path h="889000" w="541482">
                  <a:moveTo>
                    <a:pt x="0" y="0"/>
                  </a:moveTo>
                  <a:lnTo>
                    <a:pt x="541482" y="0"/>
                  </a:lnTo>
                  <a:lnTo>
                    <a:pt x="541482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TextBox 53" id="53"/>
          <p:cNvSpPr txBox="true"/>
          <p:nvPr/>
        </p:nvSpPr>
        <p:spPr>
          <a:xfrm rot="0">
            <a:off x="1524000" y="781050"/>
            <a:ext cx="15240000" cy="1044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49"/>
              </a:lnSpc>
              <a:spcBef>
                <a:spcPct val="0"/>
              </a:spcBef>
            </a:pPr>
            <a:r>
              <a:rPr lang="en-US" b="true" sz="6999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Review</a:t>
            </a:r>
          </a:p>
        </p:txBody>
      </p:sp>
    </p:spTree>
  </p:cSld>
  <p:clrMapOvr>
    <a:masterClrMapping/>
  </p:clrMapOvr>
  <p:transition spd="med">
    <p:push dir="d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-190500"/>
            <a:ext cx="9334500" cy="10668000"/>
            <a:chOff x="0" y="0"/>
            <a:chExt cx="2458469" cy="28096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58469" cy="2809679"/>
            </a:xfrm>
            <a:custGeom>
              <a:avLst/>
              <a:gdLst/>
              <a:ahLst/>
              <a:cxnLst/>
              <a:rect r="r" b="b" t="t" l="l"/>
              <a:pathLst>
                <a:path h="2809679" w="2458469">
                  <a:moveTo>
                    <a:pt x="0" y="0"/>
                  </a:moveTo>
                  <a:lnTo>
                    <a:pt x="2458469" y="0"/>
                  </a:lnTo>
                  <a:lnTo>
                    <a:pt x="2458469" y="2809679"/>
                  </a:lnTo>
                  <a:lnTo>
                    <a:pt x="0" y="2809679"/>
                  </a:ln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458469" cy="2857304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382750" y="2190750"/>
            <a:ext cx="2667000" cy="26670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  <a:r>
                <a:rPr lang="en-US" b="true" sz="5499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H₂O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-616301">
            <a:off x="11620500" y="1165774"/>
            <a:ext cx="3810000" cy="1905000"/>
            <a:chOff x="0" y="0"/>
            <a:chExt cx="812800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9C784"/>
            </a:solidFill>
            <a:ln w="19050" cap="sq">
              <a:solidFill>
                <a:srgbClr val="000001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9525"/>
              <a:ext cx="812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  <a:r>
                <a:rPr lang="en-US" b="true" sz="5499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MgCl₂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620500" y="7239000"/>
            <a:ext cx="3810000" cy="1905000"/>
            <a:chOff x="0" y="0"/>
            <a:chExt cx="812800" cy="40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9525"/>
              <a:ext cx="812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  <a:r>
                <a:rPr lang="en-US" b="true" sz="5499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C₄H₁₀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048875" y="4524375"/>
            <a:ext cx="2667000" cy="2667000"/>
            <a:chOff x="0" y="0"/>
            <a:chExt cx="3556000" cy="355600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3556000" cy="3556000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A8334"/>
              </a:solidFill>
              <a:ln w="19050" cap="sq">
                <a:solidFill>
                  <a:srgbClr val="000001"/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6324"/>
                  </a:lnSpc>
                  <a:spcBef>
                    <a:spcPct val="0"/>
                  </a:spcBef>
                </a:pPr>
                <a:r>
                  <a:rPr lang="en-US" b="true" sz="5499">
                    <a:solidFill>
                      <a:srgbClr val="000001"/>
                    </a:solidFill>
                    <a:latin typeface="Cy Grotesk Key Bold"/>
                    <a:ea typeface="Cy Grotesk Key Bold"/>
                    <a:cs typeface="Cy Grotesk Key Bold"/>
                    <a:sym typeface="Cy Grotesk Key Bold"/>
                  </a:rPr>
                  <a:t>Fe</a:t>
                </a: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2121346" y="1041425"/>
              <a:ext cx="725091" cy="609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50"/>
                </a:lnSpc>
                <a:spcBef>
                  <a:spcPct val="0"/>
                </a:spcBef>
              </a:pPr>
              <a:r>
                <a:rPr lang="en-US" b="true" sz="3000" strike="noStrike" u="none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3+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2239477">
            <a:off x="14092663" y="4109669"/>
            <a:ext cx="3083739" cy="3744054"/>
          </a:xfrm>
          <a:custGeom>
            <a:avLst/>
            <a:gdLst/>
            <a:ahLst/>
            <a:cxnLst/>
            <a:rect r="r" b="b" t="t" l="l"/>
            <a:pathLst>
              <a:path h="3744054" w="3083739">
                <a:moveTo>
                  <a:pt x="0" y="0"/>
                </a:moveTo>
                <a:lnTo>
                  <a:pt x="3083739" y="0"/>
                </a:lnTo>
                <a:lnTo>
                  <a:pt x="3083739" y="3744054"/>
                </a:lnTo>
                <a:lnTo>
                  <a:pt x="0" y="37440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1362422">
            <a:off x="11685024" y="2737015"/>
            <a:ext cx="2751463" cy="1951037"/>
          </a:xfrm>
          <a:custGeom>
            <a:avLst/>
            <a:gdLst/>
            <a:ahLst/>
            <a:cxnLst/>
            <a:rect r="r" b="b" t="t" l="l"/>
            <a:pathLst>
              <a:path h="1951037" w="2751463">
                <a:moveTo>
                  <a:pt x="0" y="0"/>
                </a:moveTo>
                <a:lnTo>
                  <a:pt x="2751463" y="0"/>
                </a:lnTo>
                <a:lnTo>
                  <a:pt x="2751463" y="1951038"/>
                </a:lnTo>
                <a:lnTo>
                  <a:pt x="0" y="19510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-5400000">
            <a:off x="8953500" y="952500"/>
            <a:ext cx="381000" cy="18669000"/>
            <a:chOff x="0" y="0"/>
            <a:chExt cx="68445" cy="335382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8445" cy="3353824"/>
            </a:xfrm>
            <a:custGeom>
              <a:avLst/>
              <a:gdLst/>
              <a:ahLst/>
              <a:cxnLst/>
              <a:rect r="r" b="b" t="t" l="l"/>
              <a:pathLst>
                <a:path h="3353824" w="68445">
                  <a:moveTo>
                    <a:pt x="0" y="0"/>
                  </a:moveTo>
                  <a:lnTo>
                    <a:pt x="68445" y="0"/>
                  </a:lnTo>
                  <a:lnTo>
                    <a:pt x="68445" y="3353824"/>
                  </a:lnTo>
                  <a:lnTo>
                    <a:pt x="0" y="3353824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9525"/>
              <a:ext cx="68445" cy="334429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524000" y="3340894"/>
            <a:ext cx="7058025" cy="3605212"/>
            <a:chOff x="0" y="0"/>
            <a:chExt cx="9410700" cy="4806950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0" y="19149"/>
              <a:ext cx="9410700" cy="2757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49"/>
                </a:lnSpc>
              </a:pPr>
              <a:r>
                <a:rPr lang="en-US" b="true" sz="6999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What do they mean?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3432274"/>
              <a:ext cx="9410700" cy="13745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Think of where you might have seen these symbols outside of the classroom.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-5400000">
            <a:off x="8953500" y="-9334500"/>
            <a:ext cx="381000" cy="18669000"/>
            <a:chOff x="0" y="0"/>
            <a:chExt cx="68445" cy="335382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8445" cy="3353824"/>
            </a:xfrm>
            <a:custGeom>
              <a:avLst/>
              <a:gdLst/>
              <a:ahLst/>
              <a:cxnLst/>
              <a:rect r="r" b="b" t="t" l="l"/>
              <a:pathLst>
                <a:path h="3353824" w="68445">
                  <a:moveTo>
                    <a:pt x="0" y="0"/>
                  </a:moveTo>
                  <a:lnTo>
                    <a:pt x="68445" y="0"/>
                  </a:lnTo>
                  <a:lnTo>
                    <a:pt x="68445" y="3353824"/>
                  </a:lnTo>
                  <a:lnTo>
                    <a:pt x="0" y="3353824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9525"/>
              <a:ext cx="68445" cy="334429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  <p:transition spd="med">
    <p:push dir="d"/>
  </p:transition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C7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24000" y="2088356"/>
            <a:ext cx="6096000" cy="6110287"/>
            <a:chOff x="0" y="0"/>
            <a:chExt cx="8128000" cy="814705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9050"/>
              <a:ext cx="8128000" cy="4116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49"/>
                </a:lnSpc>
              </a:pPr>
              <a:r>
                <a:rPr lang="en-US" b="true" sz="6999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Chemical Formulae Hunt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791075"/>
              <a:ext cx="8128000" cy="3355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Identify and record the chemical formulae, common names, and corresponding IUPAC names for five (5) common compounds found at home.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53500" y="965356"/>
            <a:ext cx="8329435" cy="8603937"/>
            <a:chOff x="0" y="0"/>
            <a:chExt cx="11105913" cy="11471916"/>
          </a:xfrm>
        </p:grpSpPr>
        <p:sp>
          <p:nvSpPr>
            <p:cNvPr name="Freeform 6" id="6"/>
            <p:cNvSpPr/>
            <p:nvPr/>
          </p:nvSpPr>
          <p:spPr>
            <a:xfrm flipH="false" flipV="false" rot="-10800000">
              <a:off x="0" y="0"/>
              <a:ext cx="10414000" cy="10606852"/>
            </a:xfrm>
            <a:custGeom>
              <a:avLst/>
              <a:gdLst/>
              <a:ahLst/>
              <a:cxnLst/>
              <a:rect r="r" b="b" t="t" l="l"/>
              <a:pathLst>
                <a:path h="10606852" w="10414000">
                  <a:moveTo>
                    <a:pt x="0" y="0"/>
                  </a:moveTo>
                  <a:lnTo>
                    <a:pt x="10414000" y="0"/>
                  </a:lnTo>
                  <a:lnTo>
                    <a:pt x="10414000" y="10606852"/>
                  </a:lnTo>
                  <a:lnTo>
                    <a:pt x="0" y="10606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87077" y="689283"/>
              <a:ext cx="6532592" cy="7653527"/>
            </a:xfrm>
            <a:custGeom>
              <a:avLst/>
              <a:gdLst/>
              <a:ahLst/>
              <a:cxnLst/>
              <a:rect r="r" b="b" t="t" l="l"/>
              <a:pathLst>
                <a:path h="7653527" w="6532592">
                  <a:moveTo>
                    <a:pt x="0" y="0"/>
                  </a:moveTo>
                  <a:lnTo>
                    <a:pt x="6532592" y="0"/>
                  </a:lnTo>
                  <a:lnTo>
                    <a:pt x="6532592" y="7653527"/>
                  </a:lnTo>
                  <a:lnTo>
                    <a:pt x="0" y="7653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-7349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1347623">
              <a:off x="5662330" y="1440816"/>
              <a:ext cx="4294194" cy="4900650"/>
            </a:xfrm>
            <a:custGeom>
              <a:avLst/>
              <a:gdLst/>
              <a:ahLst/>
              <a:cxnLst/>
              <a:rect r="r" b="b" t="t" l="l"/>
              <a:pathLst>
                <a:path h="4900650" w="4294194">
                  <a:moveTo>
                    <a:pt x="0" y="0"/>
                  </a:moveTo>
                  <a:lnTo>
                    <a:pt x="4294194" y="0"/>
                  </a:lnTo>
                  <a:lnTo>
                    <a:pt x="4294194" y="4900649"/>
                  </a:lnTo>
                  <a:lnTo>
                    <a:pt x="0" y="4900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477479" y="4147359"/>
              <a:ext cx="5051776" cy="6776773"/>
            </a:xfrm>
            <a:custGeom>
              <a:avLst/>
              <a:gdLst/>
              <a:ahLst/>
              <a:cxnLst/>
              <a:rect r="r" b="b" t="t" l="l"/>
              <a:pathLst>
                <a:path h="6776773" w="5051776">
                  <a:moveTo>
                    <a:pt x="0" y="0"/>
                  </a:moveTo>
                  <a:lnTo>
                    <a:pt x="5051776" y="0"/>
                  </a:lnTo>
                  <a:lnTo>
                    <a:pt x="5051776" y="6776773"/>
                  </a:lnTo>
                  <a:lnTo>
                    <a:pt x="0" y="6776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032000" y="10107736"/>
              <a:ext cx="3441739" cy="1364180"/>
            </a:xfrm>
            <a:custGeom>
              <a:avLst/>
              <a:gdLst/>
              <a:ahLst/>
              <a:cxnLst/>
              <a:rect r="r" b="b" t="t" l="l"/>
              <a:pathLst>
                <a:path h="1364180" w="3441739">
                  <a:moveTo>
                    <a:pt x="0" y="0"/>
                  </a:moveTo>
                  <a:lnTo>
                    <a:pt x="3441739" y="0"/>
                  </a:lnTo>
                  <a:lnTo>
                    <a:pt x="3441739" y="1364180"/>
                  </a:lnTo>
                  <a:lnTo>
                    <a:pt x="0" y="1364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0" y="689283"/>
              <a:ext cx="2413000" cy="2413000"/>
              <a:chOff x="0" y="0"/>
              <a:chExt cx="772160" cy="77216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72160" cy="772160"/>
              </a:xfrm>
              <a:custGeom>
                <a:avLst/>
                <a:gdLst/>
                <a:ahLst/>
                <a:cxnLst/>
                <a:rect r="r" b="b" t="t" l="l"/>
                <a:pathLst>
                  <a:path h="772160" w="772160">
                    <a:moveTo>
                      <a:pt x="386080" y="0"/>
                    </a:moveTo>
                    <a:cubicBezTo>
                      <a:pt x="172854" y="0"/>
                      <a:pt x="0" y="172854"/>
                      <a:pt x="0" y="386080"/>
                    </a:cubicBezTo>
                    <a:cubicBezTo>
                      <a:pt x="0" y="599306"/>
                      <a:pt x="172854" y="772160"/>
                      <a:pt x="386080" y="772160"/>
                    </a:cubicBezTo>
                    <a:cubicBezTo>
                      <a:pt x="599306" y="772160"/>
                      <a:pt x="772160" y="599306"/>
                      <a:pt x="772160" y="386080"/>
                    </a:cubicBezTo>
                    <a:cubicBezTo>
                      <a:pt x="772160" y="172854"/>
                      <a:pt x="599306" y="0"/>
                      <a:pt x="386080" y="0"/>
                    </a:cubicBezTo>
                    <a:close/>
                  </a:path>
                </a:pathLst>
              </a:custGeom>
              <a:solidFill>
                <a:srgbClr val="FA8334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2390" y="81915"/>
                <a:ext cx="627380" cy="61785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5750"/>
                  </a:lnSpc>
                  <a:spcBef>
                    <a:spcPct val="0"/>
                  </a:spcBef>
                </a:pPr>
                <a:r>
                  <a:rPr lang="en-US" b="true" sz="5000">
                    <a:solidFill>
                      <a:srgbClr val="000001"/>
                    </a:solidFill>
                    <a:latin typeface="Cy Grotesk Key Bold"/>
                    <a:ea typeface="Cy Grotesk Key Bold"/>
                    <a:cs typeface="Cy Grotesk Key Bold"/>
                    <a:sym typeface="Cy Grotesk Key Bold"/>
                  </a:rPr>
                  <a:t>H₂O</a:t>
                </a: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2117138">
              <a:off x="7058999" y="6053678"/>
              <a:ext cx="3810000" cy="2032000"/>
              <a:chOff x="0" y="0"/>
              <a:chExt cx="762000" cy="4064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762000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62000">
                    <a:moveTo>
                      <a:pt x="558800" y="0"/>
                    </a:moveTo>
                    <a:cubicBezTo>
                      <a:pt x="671024" y="0"/>
                      <a:pt x="762000" y="90976"/>
                      <a:pt x="762000" y="203200"/>
                    </a:cubicBezTo>
                    <a:cubicBezTo>
                      <a:pt x="762000" y="315424"/>
                      <a:pt x="671024" y="406400"/>
                      <a:pt x="5588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86BFB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9525"/>
                <a:ext cx="762000" cy="396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6324"/>
                  </a:lnSpc>
                  <a:spcBef>
                    <a:spcPct val="0"/>
                  </a:spcBef>
                </a:pPr>
                <a:r>
                  <a:rPr lang="en-US" b="true" sz="5499">
                    <a:solidFill>
                      <a:srgbClr val="000001"/>
                    </a:solidFill>
                    <a:latin typeface="Cy Grotesk Key Bold"/>
                    <a:ea typeface="Cy Grotesk Key Bold"/>
                    <a:cs typeface="Cy Grotesk Key Bold"/>
                    <a:sym typeface="Cy Grotesk Key Bold"/>
                  </a:rPr>
                  <a:t>NaCl</a:t>
                </a: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2243667" y="7310202"/>
              <a:ext cx="1905000" cy="1905000"/>
              <a:chOff x="0" y="0"/>
              <a:chExt cx="772160" cy="77216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772160" cy="772160"/>
              </a:xfrm>
              <a:custGeom>
                <a:avLst/>
                <a:gdLst/>
                <a:ahLst/>
                <a:cxnLst/>
                <a:rect r="r" b="b" t="t" l="l"/>
                <a:pathLst>
                  <a:path h="772160" w="772160">
                    <a:moveTo>
                      <a:pt x="386080" y="0"/>
                    </a:moveTo>
                    <a:cubicBezTo>
                      <a:pt x="172854" y="0"/>
                      <a:pt x="0" y="172854"/>
                      <a:pt x="0" y="386080"/>
                    </a:cubicBezTo>
                    <a:cubicBezTo>
                      <a:pt x="0" y="599306"/>
                      <a:pt x="172854" y="772160"/>
                      <a:pt x="386080" y="772160"/>
                    </a:cubicBezTo>
                    <a:cubicBezTo>
                      <a:pt x="599306" y="772160"/>
                      <a:pt x="772160" y="599306"/>
                      <a:pt x="772160" y="386080"/>
                    </a:cubicBezTo>
                    <a:cubicBezTo>
                      <a:pt x="772160" y="172854"/>
                      <a:pt x="599306" y="0"/>
                      <a:pt x="386080" y="0"/>
                    </a:cubicBezTo>
                    <a:close/>
                  </a:path>
                </a:pathLst>
              </a:custGeom>
              <a:solidFill>
                <a:srgbClr val="F9C784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2390" y="81915"/>
                <a:ext cx="627380" cy="61785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5750"/>
                  </a:lnSpc>
                  <a:spcBef>
                    <a:spcPct val="0"/>
                  </a:spcBef>
                </a:pPr>
                <a:r>
                  <a:rPr lang="en-US" b="true" sz="5000">
                    <a:solidFill>
                      <a:srgbClr val="000001"/>
                    </a:solidFill>
                    <a:latin typeface="Cy Grotesk Key Bold"/>
                    <a:ea typeface="Cy Grotesk Key Bold"/>
                    <a:cs typeface="Cy Grotesk Key Bold"/>
                    <a:sym typeface="Cy Grotesk Key Bold"/>
                  </a:rPr>
                  <a:t>?</a:t>
                </a:r>
              </a:p>
            </p:txBody>
          </p:sp>
        </p:grpSp>
      </p:grpSp>
    </p:spTree>
  </p:cSld>
  <p:clrMapOvr>
    <a:masterClrMapping/>
  </p:clrMapOvr>
  <p:transition spd="med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8B8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0500" y="6286500"/>
            <a:ext cx="18669000" cy="4191000"/>
            <a:chOff x="0" y="0"/>
            <a:chExt cx="5140435" cy="1153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140435" cy="1153975"/>
            </a:xfrm>
            <a:custGeom>
              <a:avLst/>
              <a:gdLst/>
              <a:ahLst/>
              <a:cxnLst/>
              <a:rect r="r" b="b" t="t" l="l"/>
              <a:pathLst>
                <a:path h="1153975" w="5140435">
                  <a:moveTo>
                    <a:pt x="0" y="0"/>
                  </a:moveTo>
                  <a:lnTo>
                    <a:pt x="5140435" y="0"/>
                  </a:lnTo>
                  <a:lnTo>
                    <a:pt x="5140435" y="1153975"/>
                  </a:lnTo>
                  <a:lnTo>
                    <a:pt x="0" y="1153975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140435" cy="12016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24000" y="2667000"/>
            <a:ext cx="4699000" cy="2762250"/>
            <a:chOff x="0" y="0"/>
            <a:chExt cx="6265333" cy="3683000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127000"/>
              <a:ext cx="6265333" cy="3556000"/>
              <a:chOff x="0" y="0"/>
              <a:chExt cx="1237597" cy="70242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237597" cy="702420"/>
              </a:xfrm>
              <a:custGeom>
                <a:avLst/>
                <a:gdLst/>
                <a:ahLst/>
                <a:cxnLst/>
                <a:rect r="r" b="b" t="t" l="l"/>
                <a:pathLst>
                  <a:path h="702420" w="1237597">
                    <a:moveTo>
                      <a:pt x="0" y="0"/>
                    </a:moveTo>
                    <a:lnTo>
                      <a:pt x="1237597" y="0"/>
                    </a:lnTo>
                    <a:lnTo>
                      <a:pt x="1237597" y="702420"/>
                    </a:lnTo>
                    <a:lnTo>
                      <a:pt x="0" y="702420"/>
                    </a:lnTo>
                    <a:close/>
                  </a:path>
                </a:pathLst>
              </a:custGeom>
              <a:solidFill>
                <a:srgbClr val="E7E7E7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104775"/>
                <a:ext cx="1237597" cy="807195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ctr" marL="0" indent="0" lvl="0">
                  <a:lnSpc>
                    <a:spcPts val="3900"/>
                  </a:lnSpc>
                  <a:spcBef>
                    <a:spcPct val="0"/>
                  </a:spcBef>
                </a:pPr>
                <a:r>
                  <a:rPr lang="en-US" sz="3000" strike="noStrike" u="none">
                    <a:solidFill>
                      <a:srgbClr val="000001"/>
                    </a:solidFill>
                    <a:latin typeface="Overpass"/>
                    <a:ea typeface="Overpass"/>
                    <a:cs typeface="Overpass"/>
                    <a:sym typeface="Overpass"/>
                  </a:rPr>
                  <a:t>Represent elements using chemical symbols.</a:t>
                </a: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64910" cy="127000"/>
              <a:chOff x="0" y="0"/>
              <a:chExt cx="1237513" cy="25086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237513" cy="25086"/>
              </a:xfrm>
              <a:custGeom>
                <a:avLst/>
                <a:gdLst/>
                <a:ahLst/>
                <a:cxnLst/>
                <a:rect r="r" b="b" t="t" l="l"/>
                <a:pathLst>
                  <a:path h="25086" w="1237513">
                    <a:moveTo>
                      <a:pt x="0" y="0"/>
                    </a:moveTo>
                    <a:lnTo>
                      <a:pt x="1237513" y="0"/>
                    </a:lnTo>
                    <a:lnTo>
                      <a:pt x="1237513" y="25086"/>
                    </a:lnTo>
                    <a:lnTo>
                      <a:pt x="0" y="25086"/>
                    </a:lnTo>
                    <a:close/>
                  </a:path>
                </a:pathLst>
              </a:custGeom>
              <a:solidFill>
                <a:srgbClr val="000001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47625"/>
                <a:ext cx="1237513" cy="727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6794500" y="2667000"/>
            <a:ext cx="4699000" cy="2762250"/>
            <a:chOff x="0" y="0"/>
            <a:chExt cx="6265333" cy="3683000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127000"/>
              <a:ext cx="6265333" cy="3556000"/>
              <a:chOff x="0" y="0"/>
              <a:chExt cx="1237597" cy="70242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237597" cy="702420"/>
              </a:xfrm>
              <a:custGeom>
                <a:avLst/>
                <a:gdLst/>
                <a:ahLst/>
                <a:cxnLst/>
                <a:rect r="r" b="b" t="t" l="l"/>
                <a:pathLst>
                  <a:path h="702420" w="1237597">
                    <a:moveTo>
                      <a:pt x="0" y="0"/>
                    </a:moveTo>
                    <a:lnTo>
                      <a:pt x="1237597" y="0"/>
                    </a:lnTo>
                    <a:lnTo>
                      <a:pt x="1237597" y="702420"/>
                    </a:lnTo>
                    <a:lnTo>
                      <a:pt x="0" y="702420"/>
                    </a:lnTo>
                    <a:close/>
                  </a:path>
                </a:pathLst>
              </a:custGeom>
              <a:solidFill>
                <a:srgbClr val="E7E7E7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104775"/>
                <a:ext cx="1237597" cy="807195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ctr" marL="0" indent="0" lvl="0">
                  <a:lnSpc>
                    <a:spcPts val="3900"/>
                  </a:lnSpc>
                  <a:spcBef>
                    <a:spcPct val="0"/>
                  </a:spcBef>
                </a:pPr>
                <a:r>
                  <a:rPr lang="en-US" sz="3000" strike="noStrike" u="none">
                    <a:solidFill>
                      <a:srgbClr val="000001"/>
                    </a:solidFill>
                    <a:latin typeface="Overpass"/>
                    <a:ea typeface="Overpass"/>
                    <a:cs typeface="Overpass"/>
                    <a:sym typeface="Overpass"/>
                  </a:rPr>
                  <a:t>Understand the basics of IUPAC nomenclature in naming compounds.</a:t>
                </a: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0" y="0"/>
              <a:ext cx="6264910" cy="127000"/>
              <a:chOff x="0" y="0"/>
              <a:chExt cx="1237513" cy="25086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237513" cy="25086"/>
              </a:xfrm>
              <a:custGeom>
                <a:avLst/>
                <a:gdLst/>
                <a:ahLst/>
                <a:cxnLst/>
                <a:rect r="r" b="b" t="t" l="l"/>
                <a:pathLst>
                  <a:path h="25086" w="1237513">
                    <a:moveTo>
                      <a:pt x="0" y="0"/>
                    </a:moveTo>
                    <a:lnTo>
                      <a:pt x="1237513" y="0"/>
                    </a:lnTo>
                    <a:lnTo>
                      <a:pt x="1237513" y="25086"/>
                    </a:lnTo>
                    <a:lnTo>
                      <a:pt x="0" y="25086"/>
                    </a:lnTo>
                    <a:close/>
                  </a:path>
                </a:pathLst>
              </a:custGeom>
              <a:solidFill>
                <a:srgbClr val="000001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47625"/>
                <a:ext cx="1237513" cy="727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  <p:grpSp>
        <p:nvGrpSpPr>
          <p:cNvPr name="Group 19" id="19"/>
          <p:cNvGrpSpPr/>
          <p:nvPr/>
        </p:nvGrpSpPr>
        <p:grpSpPr>
          <a:xfrm rot="0">
            <a:off x="12065000" y="2667000"/>
            <a:ext cx="4699000" cy="2762250"/>
            <a:chOff x="0" y="0"/>
            <a:chExt cx="6265333" cy="3683000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127000"/>
              <a:ext cx="6265333" cy="3556000"/>
              <a:chOff x="0" y="0"/>
              <a:chExt cx="1237597" cy="70242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237597" cy="702420"/>
              </a:xfrm>
              <a:custGeom>
                <a:avLst/>
                <a:gdLst/>
                <a:ahLst/>
                <a:cxnLst/>
                <a:rect r="r" b="b" t="t" l="l"/>
                <a:pathLst>
                  <a:path h="702420" w="1237597">
                    <a:moveTo>
                      <a:pt x="0" y="0"/>
                    </a:moveTo>
                    <a:lnTo>
                      <a:pt x="1237597" y="0"/>
                    </a:lnTo>
                    <a:lnTo>
                      <a:pt x="1237597" y="702420"/>
                    </a:lnTo>
                    <a:lnTo>
                      <a:pt x="0" y="702420"/>
                    </a:lnTo>
                    <a:close/>
                  </a:path>
                </a:pathLst>
              </a:custGeom>
              <a:solidFill>
                <a:srgbClr val="E7E7E7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104775"/>
                <a:ext cx="1237597" cy="807195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ctr" marL="0" indent="0" lvl="0">
                  <a:lnSpc>
                    <a:spcPts val="3900"/>
                  </a:lnSpc>
                  <a:spcBef>
                    <a:spcPct val="0"/>
                  </a:spcBef>
                </a:pPr>
                <a:r>
                  <a:rPr lang="en-US" sz="3000" strike="noStrike" u="none">
                    <a:solidFill>
                      <a:srgbClr val="000001"/>
                    </a:solidFill>
                    <a:latin typeface="Overpass"/>
                    <a:ea typeface="Overpass"/>
                    <a:cs typeface="Overpass"/>
                    <a:sym typeface="Overpass"/>
                  </a:rPr>
                  <a:t>Use chemical formulae to represent compounds.</a:t>
                </a: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0" y="0"/>
              <a:ext cx="6264910" cy="127000"/>
              <a:chOff x="0" y="0"/>
              <a:chExt cx="1237513" cy="25086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237513" cy="25086"/>
              </a:xfrm>
              <a:custGeom>
                <a:avLst/>
                <a:gdLst/>
                <a:ahLst/>
                <a:cxnLst/>
                <a:rect r="r" b="b" t="t" l="l"/>
                <a:pathLst>
                  <a:path h="25086" w="1237513">
                    <a:moveTo>
                      <a:pt x="0" y="0"/>
                    </a:moveTo>
                    <a:lnTo>
                      <a:pt x="1237513" y="0"/>
                    </a:lnTo>
                    <a:lnTo>
                      <a:pt x="1237513" y="25086"/>
                    </a:lnTo>
                    <a:lnTo>
                      <a:pt x="0" y="25086"/>
                    </a:lnTo>
                    <a:close/>
                  </a:path>
                </a:pathLst>
              </a:custGeom>
              <a:solidFill>
                <a:srgbClr val="000001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47625"/>
                <a:ext cx="1237513" cy="727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  <p:sp>
        <p:nvSpPr>
          <p:cNvPr name="Freeform 26" id="26"/>
          <p:cNvSpPr/>
          <p:nvPr/>
        </p:nvSpPr>
        <p:spPr>
          <a:xfrm flipH="false" flipV="false" rot="10684343">
            <a:off x="12091427" y="5482433"/>
            <a:ext cx="7847185" cy="7992503"/>
          </a:xfrm>
          <a:custGeom>
            <a:avLst/>
            <a:gdLst/>
            <a:ahLst/>
            <a:cxnLst/>
            <a:rect r="r" b="b" t="t" l="l"/>
            <a:pathLst>
              <a:path h="7992503" w="7847185">
                <a:moveTo>
                  <a:pt x="0" y="0"/>
                </a:moveTo>
                <a:lnTo>
                  <a:pt x="7847185" y="0"/>
                </a:lnTo>
                <a:lnTo>
                  <a:pt x="7847185" y="7992503"/>
                </a:lnTo>
                <a:lnTo>
                  <a:pt x="0" y="79925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2621910" y="5810649"/>
            <a:ext cx="6085588" cy="6281897"/>
          </a:xfrm>
          <a:custGeom>
            <a:avLst/>
            <a:gdLst/>
            <a:ahLst/>
            <a:cxnLst/>
            <a:rect r="r" b="b" t="t" l="l"/>
            <a:pathLst>
              <a:path h="6281897" w="6085588">
                <a:moveTo>
                  <a:pt x="0" y="0"/>
                </a:moveTo>
                <a:lnTo>
                  <a:pt x="6085588" y="0"/>
                </a:lnTo>
                <a:lnTo>
                  <a:pt x="6085588" y="6281897"/>
                </a:lnTo>
                <a:lnTo>
                  <a:pt x="0" y="628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3492500" y="2286000"/>
            <a:ext cx="762000" cy="762000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2874"/>
                </a:lnSpc>
                <a:spcBef>
                  <a:spcPct val="0"/>
                </a:spcBef>
              </a:pPr>
              <a:r>
                <a:rPr lang="en-US" b="true" sz="2499">
                  <a:solidFill>
                    <a:srgbClr val="E7E7E7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1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8763000" y="2286000"/>
            <a:ext cx="762000" cy="762000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2874"/>
                </a:lnSpc>
                <a:spcBef>
                  <a:spcPct val="0"/>
                </a:spcBef>
              </a:pPr>
              <a:r>
                <a:rPr lang="en-US" b="true" sz="2499" strike="noStrike" u="none">
                  <a:solidFill>
                    <a:srgbClr val="E7E7E7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2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4033500" y="2286000"/>
            <a:ext cx="762000" cy="762000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2874"/>
                </a:lnSpc>
                <a:spcBef>
                  <a:spcPct val="0"/>
                </a:spcBef>
              </a:pPr>
              <a:r>
                <a:rPr lang="en-US" b="true" sz="2499" strike="noStrike" u="none">
                  <a:solidFill>
                    <a:srgbClr val="E7E7E7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3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524000" y="781050"/>
            <a:ext cx="15240000" cy="1044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49"/>
              </a:lnSpc>
              <a:spcBef>
                <a:spcPct val="0"/>
              </a:spcBef>
            </a:pPr>
            <a:r>
              <a:rPr lang="en-US" b="true" sz="6999" strike="noStrike" u="none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Today, you will...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524000" y="7820136"/>
            <a:ext cx="9969500" cy="1514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999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Swedish scientist </a:t>
            </a:r>
            <a:r>
              <a:rPr lang="en-US" b="true" sz="2999">
                <a:solidFill>
                  <a:srgbClr val="000001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Jöns Jakob Berzelius </a:t>
            </a:r>
            <a:r>
              <a:rPr lang="en-US" sz="2999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introduced the modern system of chemical symbols. He represented the elements using one or two letters from their latin names.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524000" y="6978687"/>
            <a:ext cx="9969500" cy="596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99"/>
              </a:lnSpc>
            </a:pPr>
            <a:r>
              <a:rPr lang="en-US" b="true" sz="3999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Did You Know?</a:t>
            </a:r>
          </a:p>
        </p:txBody>
      </p:sp>
    </p:spTree>
  </p:cSld>
  <p:clrMapOvr>
    <a:masterClrMapping/>
  </p:clrMapOvr>
  <p:transition spd="med">
    <p:push dir="u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0500" y="-190500"/>
            <a:ext cx="9334500" cy="10668000"/>
            <a:chOff x="0" y="0"/>
            <a:chExt cx="2458469" cy="28096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58469" cy="2809679"/>
            </a:xfrm>
            <a:custGeom>
              <a:avLst/>
              <a:gdLst/>
              <a:ahLst/>
              <a:cxnLst/>
              <a:rect r="r" b="b" t="t" l="l"/>
              <a:pathLst>
                <a:path h="2809679" w="2458469">
                  <a:moveTo>
                    <a:pt x="0" y="0"/>
                  </a:moveTo>
                  <a:lnTo>
                    <a:pt x="2458469" y="0"/>
                  </a:lnTo>
                  <a:lnTo>
                    <a:pt x="2458469" y="2809679"/>
                  </a:lnTo>
                  <a:lnTo>
                    <a:pt x="0" y="2809679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458469" cy="2857304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470893">
            <a:off x="13263459" y="6527602"/>
            <a:ext cx="6335264" cy="6452584"/>
          </a:xfrm>
          <a:custGeom>
            <a:avLst/>
            <a:gdLst/>
            <a:ahLst/>
            <a:cxnLst/>
            <a:rect r="r" b="b" t="t" l="l"/>
            <a:pathLst>
              <a:path h="6452584" w="6335264">
                <a:moveTo>
                  <a:pt x="0" y="0"/>
                </a:moveTo>
                <a:lnTo>
                  <a:pt x="6335264" y="0"/>
                </a:lnTo>
                <a:lnTo>
                  <a:pt x="6335264" y="6452584"/>
                </a:lnTo>
                <a:lnTo>
                  <a:pt x="0" y="645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1366500" y="1905000"/>
            <a:ext cx="4699000" cy="1524000"/>
            <a:chOff x="0" y="0"/>
            <a:chExt cx="1237597" cy="40138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37597" cy="401383"/>
            </a:xfrm>
            <a:custGeom>
              <a:avLst/>
              <a:gdLst/>
              <a:ahLst/>
              <a:cxnLst/>
              <a:rect r="r" b="b" t="t" l="l"/>
              <a:pathLst>
                <a:path h="401383" w="1237597">
                  <a:moveTo>
                    <a:pt x="0" y="0"/>
                  </a:moveTo>
                  <a:lnTo>
                    <a:pt x="1237597" y="0"/>
                  </a:lnTo>
                  <a:lnTo>
                    <a:pt x="1237597" y="401383"/>
                  </a:lnTo>
                  <a:lnTo>
                    <a:pt x="0" y="401383"/>
                  </a:lnTo>
                  <a:close/>
                </a:path>
              </a:pathLst>
            </a:custGeom>
            <a:solidFill>
              <a:srgbClr val="B8B8E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04775"/>
              <a:ext cx="1237597" cy="506158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Each symbol is made up of one or two letters.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684125" y="4111466"/>
            <a:ext cx="2063750" cy="2064068"/>
            <a:chOff x="0" y="0"/>
            <a:chExt cx="800485" cy="80060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00485" cy="800608"/>
            </a:xfrm>
            <a:custGeom>
              <a:avLst/>
              <a:gdLst/>
              <a:ahLst/>
              <a:cxnLst/>
              <a:rect r="r" b="b" t="t" l="l"/>
              <a:pathLst>
                <a:path h="800608" w="800485">
                  <a:moveTo>
                    <a:pt x="0" y="0"/>
                  </a:moveTo>
                  <a:lnTo>
                    <a:pt x="800485" y="0"/>
                  </a:lnTo>
                  <a:lnTo>
                    <a:pt x="800485" y="800608"/>
                  </a:lnTo>
                  <a:lnTo>
                    <a:pt x="0" y="800608"/>
                  </a:lnTo>
                  <a:close/>
                </a:path>
              </a:pathLst>
            </a:custGeom>
            <a:solidFill>
              <a:srgbClr val="F9C784"/>
            </a:solidFill>
            <a:ln w="19050" cap="sq">
              <a:solidFill>
                <a:srgbClr val="000001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800485" cy="8101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399"/>
                </a:lnSpc>
              </a:pPr>
              <a:r>
                <a:rPr lang="en-US" sz="6999" b="true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Na</a:t>
              </a:r>
            </a:p>
            <a:p>
              <a:pPr algn="ctr">
                <a:lnSpc>
                  <a:spcPts val="2639"/>
                </a:lnSpc>
              </a:pPr>
              <a:r>
                <a:rPr lang="en-US" sz="2199" b="true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Sodium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461625" y="5524500"/>
            <a:ext cx="2143125" cy="2143125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E7E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Always capitalise the first letter!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609084">
            <a:off x="14442990" y="7364533"/>
            <a:ext cx="4108672" cy="3066097"/>
          </a:xfrm>
          <a:custGeom>
            <a:avLst/>
            <a:gdLst/>
            <a:ahLst/>
            <a:cxnLst/>
            <a:rect r="r" b="b" t="t" l="l"/>
            <a:pathLst>
              <a:path h="3066097" w="4108672">
                <a:moveTo>
                  <a:pt x="0" y="0"/>
                </a:moveTo>
                <a:lnTo>
                  <a:pt x="4108673" y="0"/>
                </a:lnTo>
                <a:lnTo>
                  <a:pt x="4108673" y="3066097"/>
                </a:lnTo>
                <a:lnTo>
                  <a:pt x="0" y="3066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493500" y="4649335"/>
            <a:ext cx="971668" cy="710201"/>
          </a:xfrm>
          <a:custGeom>
            <a:avLst/>
            <a:gdLst/>
            <a:ahLst/>
            <a:cxnLst/>
            <a:rect r="r" b="b" t="t" l="l"/>
            <a:pathLst>
              <a:path h="710201" w="971668">
                <a:moveTo>
                  <a:pt x="0" y="0"/>
                </a:moveTo>
                <a:lnTo>
                  <a:pt x="971668" y="0"/>
                </a:lnTo>
                <a:lnTo>
                  <a:pt x="971668" y="710201"/>
                </a:lnTo>
                <a:lnTo>
                  <a:pt x="0" y="7102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524000" y="2120143"/>
            <a:ext cx="6096000" cy="2063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49"/>
              </a:lnSpc>
            </a:pPr>
            <a:r>
              <a:rPr lang="en-US" b="true" sz="6999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Chemical Symbols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24000" y="4899893"/>
            <a:ext cx="6096000" cy="3038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These are </a:t>
            </a:r>
            <a:r>
              <a:rPr lang="en-US" sz="3000" b="true">
                <a:solidFill>
                  <a:srgbClr val="000001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shorthand ways</a:t>
            </a:r>
            <a:r>
              <a:rPr lang="en-US" sz="30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 to represent elements in chemistry.</a:t>
            </a:r>
          </a:p>
          <a:p>
            <a:pPr algn="l">
              <a:lnSpc>
                <a:spcPts val="3900"/>
              </a:lnSpc>
            </a:pPr>
          </a:p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Recall that </a:t>
            </a:r>
            <a:r>
              <a:rPr lang="en-US" sz="3000" b="true">
                <a:solidFill>
                  <a:srgbClr val="000001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an element cannot be broken down</a:t>
            </a:r>
            <a:r>
              <a:rPr lang="en-US" sz="30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 into simpler substances.</a:t>
            </a:r>
          </a:p>
        </p:txBody>
      </p:sp>
      <p:grpSp>
        <p:nvGrpSpPr>
          <p:cNvPr name="Group 19" id="19"/>
          <p:cNvGrpSpPr/>
          <p:nvPr/>
        </p:nvGrpSpPr>
        <p:grpSpPr>
          <a:xfrm rot="-5400000">
            <a:off x="8953500" y="952500"/>
            <a:ext cx="381000" cy="18669000"/>
            <a:chOff x="0" y="0"/>
            <a:chExt cx="68445" cy="335382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8445" cy="3353824"/>
            </a:xfrm>
            <a:custGeom>
              <a:avLst/>
              <a:gdLst/>
              <a:ahLst/>
              <a:cxnLst/>
              <a:rect r="r" b="b" t="t" l="l"/>
              <a:pathLst>
                <a:path h="3353824" w="68445">
                  <a:moveTo>
                    <a:pt x="0" y="0"/>
                  </a:moveTo>
                  <a:lnTo>
                    <a:pt x="68445" y="0"/>
                  </a:lnTo>
                  <a:lnTo>
                    <a:pt x="68445" y="3353824"/>
                  </a:lnTo>
                  <a:lnTo>
                    <a:pt x="0" y="3353824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9525"/>
              <a:ext cx="68445" cy="334429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-9027358">
            <a:off x="17161202" y="-194035"/>
            <a:ext cx="1378293" cy="1378293"/>
            <a:chOff x="0" y="0"/>
            <a:chExt cx="772160" cy="77216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72160" cy="772160"/>
            </a:xfrm>
            <a:custGeom>
              <a:avLst/>
              <a:gdLst/>
              <a:ahLst/>
              <a:cxnLst/>
              <a:rect r="r" b="b" t="t" l="l"/>
              <a:pathLst>
                <a:path h="772160" w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CCCCCC"/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72390" y="24765"/>
              <a:ext cx="627380" cy="675005"/>
            </a:xfrm>
            <a:prstGeom prst="rect">
              <a:avLst/>
            </a:prstGeom>
          </p:spPr>
          <p:txBody>
            <a:bodyPr anchor="ctr" rtlCol="false" tIns="43241" lIns="43241" bIns="43241" rIns="43241"/>
            <a:lstStyle/>
            <a:p>
              <a:pPr algn="ctr" marL="0" indent="0" lvl="0"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-9027358">
            <a:off x="16091946" y="476524"/>
            <a:ext cx="810760" cy="810760"/>
            <a:chOff x="0" y="0"/>
            <a:chExt cx="772160" cy="77216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72160" cy="772160"/>
            </a:xfrm>
            <a:custGeom>
              <a:avLst/>
              <a:gdLst/>
              <a:ahLst/>
              <a:cxnLst/>
              <a:rect r="r" b="b" t="t" l="l"/>
              <a:pathLst>
                <a:path h="772160" w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CCCCCC"/>
            </a:solidFill>
            <a:ln cap="sq">
              <a:noFill/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72390" y="24765"/>
              <a:ext cx="627380" cy="675005"/>
            </a:xfrm>
            <a:prstGeom prst="rect">
              <a:avLst/>
            </a:prstGeom>
          </p:spPr>
          <p:txBody>
            <a:bodyPr anchor="ctr" rtlCol="false" tIns="43241" lIns="43241" bIns="43241" rIns="43241"/>
            <a:lstStyle/>
            <a:p>
              <a:pPr algn="ctr" marL="0" indent="0" lvl="0"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-9027358">
            <a:off x="17049235" y="1503270"/>
            <a:ext cx="486456" cy="486456"/>
            <a:chOff x="0" y="0"/>
            <a:chExt cx="772160" cy="77216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72160" cy="772160"/>
            </a:xfrm>
            <a:custGeom>
              <a:avLst/>
              <a:gdLst/>
              <a:ahLst/>
              <a:cxnLst/>
              <a:rect r="r" b="b" t="t" l="l"/>
              <a:pathLst>
                <a:path h="772160" w="772160">
                  <a:moveTo>
                    <a:pt x="386080" y="0"/>
                  </a:moveTo>
                  <a:cubicBezTo>
                    <a:pt x="172854" y="0"/>
                    <a:pt x="0" y="172854"/>
                    <a:pt x="0" y="386080"/>
                  </a:cubicBezTo>
                  <a:cubicBezTo>
                    <a:pt x="0" y="599306"/>
                    <a:pt x="172854" y="772160"/>
                    <a:pt x="386080" y="772160"/>
                  </a:cubicBezTo>
                  <a:cubicBezTo>
                    <a:pt x="599306" y="772160"/>
                    <a:pt x="772160" y="599306"/>
                    <a:pt x="772160" y="386080"/>
                  </a:cubicBezTo>
                  <a:cubicBezTo>
                    <a:pt x="772160" y="172854"/>
                    <a:pt x="599306" y="0"/>
                    <a:pt x="386080" y="0"/>
                  </a:cubicBezTo>
                  <a:close/>
                </a:path>
              </a:pathLst>
            </a:custGeom>
            <a:solidFill>
              <a:srgbClr val="CCCCCC"/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72390" y="24765"/>
              <a:ext cx="627380" cy="675005"/>
            </a:xfrm>
            <a:prstGeom prst="rect">
              <a:avLst/>
            </a:prstGeom>
          </p:spPr>
          <p:txBody>
            <a:bodyPr anchor="ctr" rtlCol="false" tIns="43241" lIns="43241" bIns="43241" rIns="43241"/>
            <a:lstStyle/>
            <a:p>
              <a:pPr algn="ctr" marL="0" indent="0" lvl="0"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-5400000">
            <a:off x="8953500" y="-9334500"/>
            <a:ext cx="381000" cy="18669000"/>
            <a:chOff x="0" y="0"/>
            <a:chExt cx="68445" cy="3353824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8445" cy="3353824"/>
            </a:xfrm>
            <a:custGeom>
              <a:avLst/>
              <a:gdLst/>
              <a:ahLst/>
              <a:cxnLst/>
              <a:rect r="r" b="b" t="t" l="l"/>
              <a:pathLst>
                <a:path h="3353824" w="68445">
                  <a:moveTo>
                    <a:pt x="0" y="0"/>
                  </a:moveTo>
                  <a:lnTo>
                    <a:pt x="68445" y="0"/>
                  </a:lnTo>
                  <a:lnTo>
                    <a:pt x="68445" y="3353824"/>
                  </a:lnTo>
                  <a:lnTo>
                    <a:pt x="0" y="3353824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9525"/>
              <a:ext cx="68445" cy="334429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  <p:transition spd="med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C7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88452"/>
            <a:ext cx="8086725" cy="8567898"/>
            <a:chOff x="0" y="0"/>
            <a:chExt cx="10782300" cy="114238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95400" y="186998"/>
              <a:ext cx="9144000" cy="11236866"/>
            </a:xfrm>
            <a:custGeom>
              <a:avLst/>
              <a:gdLst/>
              <a:ahLst/>
              <a:cxnLst/>
              <a:rect r="r" b="b" t="t" l="l"/>
              <a:pathLst>
                <a:path h="11236866" w="9144000">
                  <a:moveTo>
                    <a:pt x="0" y="0"/>
                  </a:moveTo>
                  <a:lnTo>
                    <a:pt x="9144000" y="0"/>
                  </a:lnTo>
                  <a:lnTo>
                    <a:pt x="9144000" y="11236866"/>
                  </a:lnTo>
                  <a:lnTo>
                    <a:pt x="0" y="11236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477500" y="1162050"/>
            <a:ext cx="6286500" cy="3082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49"/>
              </a:lnSpc>
              <a:spcBef>
                <a:spcPct val="0"/>
              </a:spcBef>
            </a:pPr>
            <a:r>
              <a:rPr lang="en-US" b="true" sz="6999" strike="noStrike" u="none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Importance of Chemical Symbols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477500" y="4713287"/>
            <a:ext cx="6286500" cy="2047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They provide </a:t>
            </a:r>
            <a:r>
              <a:rPr lang="en-US" b="true" sz="3000">
                <a:solidFill>
                  <a:srgbClr val="000001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standardised ways</a:t>
            </a:r>
            <a:r>
              <a:rPr lang="en-US" sz="30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 of representing elements, making communicating information about elements and compounds easier.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477500" y="7134225"/>
            <a:ext cx="6286500" cy="2047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They offer a </a:t>
            </a:r>
            <a:r>
              <a:rPr lang="en-US" b="true" sz="3000">
                <a:solidFill>
                  <a:srgbClr val="000001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concise and simple way</a:t>
            </a:r>
            <a:r>
              <a:rPr lang="en-US" sz="30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 to represent elements in chemical equations, eliminating the need to spell each element's name.</a:t>
            </a:r>
          </a:p>
        </p:txBody>
      </p:sp>
    </p:spTree>
  </p:cSld>
  <p:clrMapOvr>
    <a:masterClrMapping/>
  </p:clrMapOvr>
  <p:transition spd="med">
    <p:push dir="d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856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995311">
            <a:off x="-1791040" y="-2105226"/>
            <a:ext cx="10070352" cy="10256840"/>
          </a:xfrm>
          <a:custGeom>
            <a:avLst/>
            <a:gdLst/>
            <a:ahLst/>
            <a:cxnLst/>
            <a:rect r="r" b="b" t="t" l="l"/>
            <a:pathLst>
              <a:path h="10256840" w="10070352">
                <a:moveTo>
                  <a:pt x="0" y="0"/>
                </a:moveTo>
                <a:lnTo>
                  <a:pt x="10070351" y="0"/>
                </a:lnTo>
                <a:lnTo>
                  <a:pt x="10070351" y="10256839"/>
                </a:lnTo>
                <a:lnTo>
                  <a:pt x="0" y="10256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239000" y="1143000"/>
            <a:ext cx="10096500" cy="8001000"/>
            <a:chOff x="0" y="0"/>
            <a:chExt cx="2427929" cy="192401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27929" cy="1924019"/>
            </a:xfrm>
            <a:custGeom>
              <a:avLst/>
              <a:gdLst/>
              <a:ahLst/>
              <a:cxnLst/>
              <a:rect r="r" b="b" t="t" l="l"/>
              <a:pathLst>
                <a:path h="1924019" w="2427929">
                  <a:moveTo>
                    <a:pt x="0" y="0"/>
                  </a:moveTo>
                  <a:lnTo>
                    <a:pt x="2427929" y="0"/>
                  </a:lnTo>
                  <a:lnTo>
                    <a:pt x="2427929" y="1924019"/>
                  </a:lnTo>
                  <a:lnTo>
                    <a:pt x="0" y="1924019"/>
                  </a:lnTo>
                  <a:close/>
                </a:path>
              </a:pathLst>
            </a:custGeom>
            <a:solidFill>
              <a:srgbClr val="E7E7E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427929" cy="197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477500" y="1866976"/>
            <a:ext cx="6286500" cy="128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53" indent="-269876" lvl="1">
              <a:lnSpc>
                <a:spcPts val="3250"/>
              </a:lnSpc>
              <a:buFont typeface="Arial"/>
              <a:buChar char="•"/>
            </a:pPr>
            <a:r>
              <a:rPr lang="en-US" sz="2500" strike="noStrike" u="none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Derived from the Greek ‘</a:t>
            </a:r>
            <a:r>
              <a:rPr lang="en-US" sz="2500" i="true" strike="noStrike" u="none">
                <a:solidFill>
                  <a:srgbClr val="000001"/>
                </a:solidFill>
                <a:latin typeface="Overpass Italics"/>
                <a:ea typeface="Overpass Italics"/>
                <a:cs typeface="Overpass Italics"/>
                <a:sym typeface="Overpass Italics"/>
              </a:rPr>
              <a:t>hydro</a:t>
            </a:r>
            <a:r>
              <a:rPr lang="en-US" sz="2500" strike="noStrike" u="none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’ and ‘</a:t>
            </a:r>
            <a:r>
              <a:rPr lang="en-US" sz="2500" i="true" strike="noStrike" u="none">
                <a:solidFill>
                  <a:srgbClr val="000001"/>
                </a:solidFill>
                <a:latin typeface="Overpass Italics"/>
                <a:ea typeface="Overpass Italics"/>
                <a:cs typeface="Overpass Italics"/>
                <a:sym typeface="Overpass Italics"/>
              </a:rPr>
              <a:t>genes</a:t>
            </a:r>
            <a:r>
              <a:rPr lang="en-US" sz="2500" strike="noStrike" u="none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’, which means water forming</a:t>
            </a:r>
          </a:p>
          <a:p>
            <a:pPr algn="l" marL="539753" indent="-269876" lvl="1">
              <a:lnSpc>
                <a:spcPts val="3250"/>
              </a:lnSpc>
              <a:buFont typeface="Arial"/>
              <a:buChar char="•"/>
            </a:pPr>
            <a:r>
              <a:rPr lang="en-US" sz="2500" strike="noStrike" u="none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Most abundant element in the universe</a:t>
            </a:r>
          </a:p>
        </p:txBody>
      </p:sp>
      <p:sp>
        <p:nvSpPr>
          <p:cNvPr name="AutoShape 7" id="7"/>
          <p:cNvSpPr/>
          <p:nvPr/>
        </p:nvSpPr>
        <p:spPr>
          <a:xfrm>
            <a:off x="10477500" y="1595196"/>
            <a:ext cx="6286500" cy="0"/>
          </a:xfrm>
          <a:prstGeom prst="line">
            <a:avLst/>
          </a:prstGeom>
          <a:ln cap="flat" w="47625">
            <a:solidFill>
              <a:srgbClr val="CCCCCC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7810500" y="1571383"/>
            <a:ext cx="2095500" cy="2095822"/>
            <a:chOff x="0" y="0"/>
            <a:chExt cx="800485" cy="80060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00485" cy="800608"/>
            </a:xfrm>
            <a:custGeom>
              <a:avLst/>
              <a:gdLst/>
              <a:ahLst/>
              <a:cxnLst/>
              <a:rect r="r" b="b" t="t" l="l"/>
              <a:pathLst>
                <a:path h="800608" w="800485">
                  <a:moveTo>
                    <a:pt x="0" y="0"/>
                  </a:moveTo>
                  <a:lnTo>
                    <a:pt x="800485" y="0"/>
                  </a:lnTo>
                  <a:lnTo>
                    <a:pt x="800485" y="800608"/>
                  </a:lnTo>
                  <a:lnTo>
                    <a:pt x="0" y="800608"/>
                  </a:lnTo>
                  <a:close/>
                </a:path>
              </a:pathLst>
            </a:custGeom>
            <a:solidFill>
              <a:srgbClr val="F9C78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800485" cy="8768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099"/>
                </a:lnSpc>
              </a:pPr>
              <a:r>
                <a:rPr lang="en-US" b="true" sz="6999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H</a:t>
              </a:r>
            </a:p>
            <a:p>
              <a:pPr algn="ctr" marL="0" indent="0" lvl="0">
                <a:lnSpc>
                  <a:spcPts val="2860"/>
                </a:lnSpc>
              </a:pPr>
              <a:r>
                <a:rPr lang="en-US" b="true" sz="22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Hydrogen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810500" y="6619794"/>
            <a:ext cx="2095500" cy="2095822"/>
            <a:chOff x="0" y="0"/>
            <a:chExt cx="800485" cy="80060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00485" cy="800608"/>
            </a:xfrm>
            <a:custGeom>
              <a:avLst/>
              <a:gdLst/>
              <a:ahLst/>
              <a:cxnLst/>
              <a:rect r="r" b="b" t="t" l="l"/>
              <a:pathLst>
                <a:path h="800608" w="800485">
                  <a:moveTo>
                    <a:pt x="0" y="0"/>
                  </a:moveTo>
                  <a:lnTo>
                    <a:pt x="800485" y="0"/>
                  </a:lnTo>
                  <a:lnTo>
                    <a:pt x="800485" y="800608"/>
                  </a:lnTo>
                  <a:lnTo>
                    <a:pt x="0" y="800608"/>
                  </a:lnTo>
                  <a:close/>
                </a:path>
              </a:pathLst>
            </a:custGeom>
            <a:solidFill>
              <a:srgbClr val="F9C784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800485" cy="8768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099"/>
                </a:lnSpc>
              </a:pPr>
              <a:r>
                <a:rPr lang="en-US" b="true" sz="6999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C</a:t>
              </a:r>
            </a:p>
            <a:p>
              <a:pPr algn="ctr" marL="0" indent="0" lvl="0">
                <a:lnSpc>
                  <a:spcPts val="2860"/>
                </a:lnSpc>
              </a:pPr>
              <a:r>
                <a:rPr lang="en-US" b="true" sz="22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CARBON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810500" y="4095589"/>
            <a:ext cx="2095500" cy="2095822"/>
            <a:chOff x="0" y="0"/>
            <a:chExt cx="800485" cy="80060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00485" cy="800608"/>
            </a:xfrm>
            <a:custGeom>
              <a:avLst/>
              <a:gdLst/>
              <a:ahLst/>
              <a:cxnLst/>
              <a:rect r="r" b="b" t="t" l="l"/>
              <a:pathLst>
                <a:path h="800608" w="800485">
                  <a:moveTo>
                    <a:pt x="0" y="0"/>
                  </a:moveTo>
                  <a:lnTo>
                    <a:pt x="800485" y="0"/>
                  </a:lnTo>
                  <a:lnTo>
                    <a:pt x="800485" y="800608"/>
                  </a:lnTo>
                  <a:lnTo>
                    <a:pt x="0" y="800608"/>
                  </a:lnTo>
                  <a:close/>
                </a:path>
              </a:pathLst>
            </a:custGeom>
            <a:solidFill>
              <a:srgbClr val="F9C784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76200"/>
              <a:ext cx="800485" cy="8768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099"/>
                </a:lnSpc>
              </a:pPr>
              <a:r>
                <a:rPr lang="en-US" b="true" sz="6999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O</a:t>
              </a:r>
            </a:p>
            <a:p>
              <a:pPr algn="ctr" marL="0" indent="0" lvl="0">
                <a:lnSpc>
                  <a:spcPts val="2860"/>
                </a:lnSpc>
              </a:pPr>
              <a:r>
                <a:rPr lang="en-US" b="true" sz="22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OXYGEN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477500" y="4391181"/>
            <a:ext cx="6286500" cy="128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53" indent="-269876" lvl="1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Name comes from the Greek ‘</a:t>
            </a:r>
            <a:r>
              <a:rPr lang="en-US" sz="2500" i="true">
                <a:solidFill>
                  <a:srgbClr val="000001"/>
                </a:solidFill>
                <a:latin typeface="Overpass Italics"/>
                <a:ea typeface="Overpass Italics"/>
                <a:cs typeface="Overpass Italics"/>
                <a:sym typeface="Overpass Italics"/>
              </a:rPr>
              <a:t>oxy</a:t>
            </a: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’ and ‘</a:t>
            </a:r>
            <a:r>
              <a:rPr lang="en-US" sz="2500" i="true">
                <a:solidFill>
                  <a:srgbClr val="000001"/>
                </a:solidFill>
                <a:latin typeface="Overpass Italics"/>
                <a:ea typeface="Overpass Italics"/>
                <a:cs typeface="Overpass Italics"/>
                <a:sym typeface="Overpass Italics"/>
              </a:rPr>
              <a:t>genes</a:t>
            </a: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’, which means acid forming</a:t>
            </a:r>
          </a:p>
          <a:p>
            <a:pPr algn="l" marL="539753" indent="-269876" lvl="1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Essential for life</a:t>
            </a:r>
          </a:p>
        </p:txBody>
      </p:sp>
      <p:sp>
        <p:nvSpPr>
          <p:cNvPr name="AutoShape 18" id="18"/>
          <p:cNvSpPr/>
          <p:nvPr/>
        </p:nvSpPr>
        <p:spPr>
          <a:xfrm>
            <a:off x="10477500" y="4119401"/>
            <a:ext cx="6286292" cy="0"/>
          </a:xfrm>
          <a:prstGeom prst="line">
            <a:avLst/>
          </a:prstGeom>
          <a:ln cap="flat" w="47625">
            <a:solidFill>
              <a:srgbClr val="CCCCC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9" id="19"/>
          <p:cNvSpPr txBox="true"/>
          <p:nvPr/>
        </p:nvSpPr>
        <p:spPr>
          <a:xfrm rot="0">
            <a:off x="10477500" y="6915387"/>
            <a:ext cx="6286500" cy="128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53" indent="-269876" lvl="1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Derived from the Latin ‘</a:t>
            </a:r>
            <a:r>
              <a:rPr lang="en-US" sz="2500" i="true">
                <a:solidFill>
                  <a:srgbClr val="000001"/>
                </a:solidFill>
                <a:latin typeface="Overpass Italics"/>
                <a:ea typeface="Overpass Italics"/>
                <a:cs typeface="Overpass Italics"/>
                <a:sym typeface="Overpass Italics"/>
              </a:rPr>
              <a:t>carbo</a:t>
            </a: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’, meaning charcoal</a:t>
            </a:r>
          </a:p>
          <a:p>
            <a:pPr algn="l" marL="539753" indent="-269876" lvl="1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Found in all known life forms</a:t>
            </a:r>
          </a:p>
        </p:txBody>
      </p:sp>
      <p:sp>
        <p:nvSpPr>
          <p:cNvPr name="AutoShape 20" id="20"/>
          <p:cNvSpPr/>
          <p:nvPr/>
        </p:nvSpPr>
        <p:spPr>
          <a:xfrm>
            <a:off x="10477500" y="6643607"/>
            <a:ext cx="6286265" cy="0"/>
          </a:xfrm>
          <a:prstGeom prst="line">
            <a:avLst/>
          </a:prstGeom>
          <a:ln cap="flat" w="47625">
            <a:solidFill>
              <a:srgbClr val="CCCCC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1" id="21"/>
          <p:cNvSpPr/>
          <p:nvPr/>
        </p:nvSpPr>
        <p:spPr>
          <a:xfrm flipH="false" flipV="false" rot="0">
            <a:off x="1318335" y="5870136"/>
            <a:ext cx="4904665" cy="3273864"/>
          </a:xfrm>
          <a:custGeom>
            <a:avLst/>
            <a:gdLst/>
            <a:ahLst/>
            <a:cxnLst/>
            <a:rect r="r" b="b" t="t" l="l"/>
            <a:pathLst>
              <a:path h="3273864" w="4904665">
                <a:moveTo>
                  <a:pt x="0" y="0"/>
                </a:moveTo>
                <a:lnTo>
                  <a:pt x="4904665" y="0"/>
                </a:lnTo>
                <a:lnTo>
                  <a:pt x="4904665" y="3273864"/>
                </a:lnTo>
                <a:lnTo>
                  <a:pt x="0" y="3273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2" id="22"/>
          <p:cNvSpPr txBox="true"/>
          <p:nvPr/>
        </p:nvSpPr>
        <p:spPr>
          <a:xfrm rot="0">
            <a:off x="1524000" y="1162050"/>
            <a:ext cx="4699000" cy="308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49"/>
              </a:lnSpc>
              <a:spcBef>
                <a:spcPct val="0"/>
              </a:spcBef>
            </a:pPr>
            <a:r>
              <a:rPr lang="en-US" b="true" sz="6999" strike="noStrike" u="none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Common Chemical Symbols</a:t>
            </a:r>
          </a:p>
        </p:txBody>
      </p:sp>
      <p:grpSp>
        <p:nvGrpSpPr>
          <p:cNvPr name="Group 23" id="23"/>
          <p:cNvGrpSpPr/>
          <p:nvPr/>
        </p:nvGrpSpPr>
        <p:grpSpPr>
          <a:xfrm rot="-5400000">
            <a:off x="12192000" y="-4000500"/>
            <a:ext cx="190500" cy="10096500"/>
            <a:chOff x="0" y="0"/>
            <a:chExt cx="34223" cy="1813803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4223" cy="1813803"/>
            </a:xfrm>
            <a:custGeom>
              <a:avLst/>
              <a:gdLst/>
              <a:ahLst/>
              <a:cxnLst/>
              <a:rect r="r" b="b" t="t" l="l"/>
              <a:pathLst>
                <a:path h="1813803" w="34223">
                  <a:moveTo>
                    <a:pt x="0" y="0"/>
                  </a:moveTo>
                  <a:lnTo>
                    <a:pt x="34223" y="0"/>
                  </a:lnTo>
                  <a:lnTo>
                    <a:pt x="34223" y="1813803"/>
                  </a:lnTo>
                  <a:lnTo>
                    <a:pt x="0" y="1813803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9525"/>
              <a:ext cx="34223" cy="1804278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2001500" y="9144000"/>
            <a:ext cx="571500" cy="774650"/>
          </a:xfrm>
          <a:custGeom>
            <a:avLst/>
            <a:gdLst/>
            <a:ahLst/>
            <a:cxnLst/>
            <a:rect r="r" b="b" t="t" l="l"/>
            <a:pathLst>
              <a:path h="774650" w="571500">
                <a:moveTo>
                  <a:pt x="0" y="0"/>
                </a:moveTo>
                <a:lnTo>
                  <a:pt x="571500" y="0"/>
                </a:lnTo>
                <a:lnTo>
                  <a:pt x="571500" y="774650"/>
                </a:lnTo>
                <a:lnTo>
                  <a:pt x="0" y="774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19005" t="-444876" r="-319557" b="0"/>
            </a:stretch>
          </a:blipFill>
        </p:spPr>
      </p:sp>
    </p:spTree>
  </p:cSld>
  <p:clrMapOvr>
    <a:masterClrMapping/>
  </p:clrMapOvr>
  <p:transition spd="med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856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8870073">
            <a:off x="-1681936" y="-2760598"/>
            <a:ext cx="10710822" cy="10909171"/>
          </a:xfrm>
          <a:custGeom>
            <a:avLst/>
            <a:gdLst/>
            <a:ahLst/>
            <a:cxnLst/>
            <a:rect r="r" b="b" t="t" l="l"/>
            <a:pathLst>
              <a:path h="10909171" w="10710822">
                <a:moveTo>
                  <a:pt x="0" y="10909171"/>
                </a:moveTo>
                <a:lnTo>
                  <a:pt x="10710822" y="10909171"/>
                </a:lnTo>
                <a:lnTo>
                  <a:pt x="10710822" y="0"/>
                </a:lnTo>
                <a:lnTo>
                  <a:pt x="0" y="0"/>
                </a:lnTo>
                <a:lnTo>
                  <a:pt x="0" y="1090917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2470893">
            <a:off x="13628006" y="5489325"/>
            <a:ext cx="6335264" cy="6452584"/>
          </a:xfrm>
          <a:custGeom>
            <a:avLst/>
            <a:gdLst/>
            <a:ahLst/>
            <a:cxnLst/>
            <a:rect r="r" b="b" t="t" l="l"/>
            <a:pathLst>
              <a:path h="6452584" w="6335264">
                <a:moveTo>
                  <a:pt x="0" y="0"/>
                </a:moveTo>
                <a:lnTo>
                  <a:pt x="6335264" y="0"/>
                </a:lnTo>
                <a:lnTo>
                  <a:pt x="6335264" y="6452584"/>
                </a:lnTo>
                <a:lnTo>
                  <a:pt x="0" y="645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7239000" y="1143000"/>
            <a:ext cx="10096500" cy="8001000"/>
            <a:chOff x="0" y="0"/>
            <a:chExt cx="2427929" cy="192401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27929" cy="1924019"/>
            </a:xfrm>
            <a:custGeom>
              <a:avLst/>
              <a:gdLst/>
              <a:ahLst/>
              <a:cxnLst/>
              <a:rect r="r" b="b" t="t" l="l"/>
              <a:pathLst>
                <a:path h="1924019" w="2427929">
                  <a:moveTo>
                    <a:pt x="0" y="0"/>
                  </a:moveTo>
                  <a:lnTo>
                    <a:pt x="2427929" y="0"/>
                  </a:lnTo>
                  <a:lnTo>
                    <a:pt x="2427929" y="1924019"/>
                  </a:lnTo>
                  <a:lnTo>
                    <a:pt x="0" y="1924019"/>
                  </a:lnTo>
                  <a:close/>
                </a:path>
              </a:pathLst>
            </a:custGeom>
            <a:solidFill>
              <a:srgbClr val="E7E7E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427929" cy="197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AutoShape 7" id="7"/>
          <p:cNvSpPr/>
          <p:nvPr/>
        </p:nvSpPr>
        <p:spPr>
          <a:xfrm>
            <a:off x="10477500" y="1595196"/>
            <a:ext cx="6286500" cy="0"/>
          </a:xfrm>
          <a:prstGeom prst="line">
            <a:avLst/>
          </a:prstGeom>
          <a:ln cap="flat" w="47625">
            <a:solidFill>
              <a:srgbClr val="CCCCCC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7810500" y="1571383"/>
            <a:ext cx="2095500" cy="2095822"/>
            <a:chOff x="0" y="0"/>
            <a:chExt cx="800485" cy="80060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00485" cy="800608"/>
            </a:xfrm>
            <a:custGeom>
              <a:avLst/>
              <a:gdLst/>
              <a:ahLst/>
              <a:cxnLst/>
              <a:rect r="r" b="b" t="t" l="l"/>
              <a:pathLst>
                <a:path h="800608" w="800485">
                  <a:moveTo>
                    <a:pt x="0" y="0"/>
                  </a:moveTo>
                  <a:lnTo>
                    <a:pt x="800485" y="0"/>
                  </a:lnTo>
                  <a:lnTo>
                    <a:pt x="800485" y="800608"/>
                  </a:lnTo>
                  <a:lnTo>
                    <a:pt x="0" y="800608"/>
                  </a:lnTo>
                  <a:close/>
                </a:path>
              </a:pathLst>
            </a:custGeom>
            <a:solidFill>
              <a:srgbClr val="F9C78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800485" cy="8768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099"/>
                </a:lnSpc>
              </a:pPr>
              <a:r>
                <a:rPr lang="en-US" b="true" sz="6999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N</a:t>
              </a:r>
            </a:p>
            <a:p>
              <a:pPr algn="ctr" marL="0" indent="0" lvl="0">
                <a:lnSpc>
                  <a:spcPts val="2860"/>
                </a:lnSpc>
              </a:pPr>
              <a:r>
                <a:rPr lang="en-US" b="true" sz="22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NITROGEN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810500" y="6619794"/>
            <a:ext cx="2095500" cy="2095822"/>
            <a:chOff x="0" y="0"/>
            <a:chExt cx="800485" cy="80060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00485" cy="800608"/>
            </a:xfrm>
            <a:custGeom>
              <a:avLst/>
              <a:gdLst/>
              <a:ahLst/>
              <a:cxnLst/>
              <a:rect r="r" b="b" t="t" l="l"/>
              <a:pathLst>
                <a:path h="800608" w="800485">
                  <a:moveTo>
                    <a:pt x="0" y="0"/>
                  </a:moveTo>
                  <a:lnTo>
                    <a:pt x="800485" y="0"/>
                  </a:lnTo>
                  <a:lnTo>
                    <a:pt x="800485" y="800608"/>
                  </a:lnTo>
                  <a:lnTo>
                    <a:pt x="0" y="800608"/>
                  </a:lnTo>
                  <a:close/>
                </a:path>
              </a:pathLst>
            </a:custGeom>
            <a:solidFill>
              <a:srgbClr val="F9C784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800485" cy="8768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099"/>
                </a:lnSpc>
              </a:pPr>
              <a:r>
                <a:rPr lang="en-US" sz="6999" b="true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Cl</a:t>
              </a:r>
            </a:p>
            <a:p>
              <a:pPr algn="ctr" marL="0" indent="0" lvl="0">
                <a:lnSpc>
                  <a:spcPts val="2860"/>
                </a:lnSpc>
              </a:pPr>
              <a:r>
                <a:rPr lang="en-US" b="true" sz="22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Chlorine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810500" y="4095589"/>
            <a:ext cx="2095500" cy="2095822"/>
            <a:chOff x="0" y="0"/>
            <a:chExt cx="800485" cy="80060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00485" cy="800608"/>
            </a:xfrm>
            <a:custGeom>
              <a:avLst/>
              <a:gdLst/>
              <a:ahLst/>
              <a:cxnLst/>
              <a:rect r="r" b="b" t="t" l="l"/>
              <a:pathLst>
                <a:path h="800608" w="800485">
                  <a:moveTo>
                    <a:pt x="0" y="0"/>
                  </a:moveTo>
                  <a:lnTo>
                    <a:pt x="800485" y="0"/>
                  </a:lnTo>
                  <a:lnTo>
                    <a:pt x="800485" y="800608"/>
                  </a:lnTo>
                  <a:lnTo>
                    <a:pt x="0" y="800608"/>
                  </a:lnTo>
                  <a:close/>
                </a:path>
              </a:pathLst>
            </a:custGeom>
            <a:solidFill>
              <a:srgbClr val="86BFB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76200"/>
              <a:ext cx="800485" cy="8768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099"/>
                </a:lnSpc>
              </a:pPr>
              <a:r>
                <a:rPr lang="en-US" sz="6999" b="true">
                  <a:solidFill>
                    <a:srgbClr val="000001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Na</a:t>
              </a:r>
            </a:p>
            <a:p>
              <a:pPr algn="ctr" marL="0" indent="0" lvl="0">
                <a:lnSpc>
                  <a:spcPts val="2860"/>
                </a:lnSpc>
              </a:pPr>
              <a:r>
                <a:rPr lang="en-US" b="true" sz="22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Sodium</a:t>
              </a:r>
            </a:p>
          </p:txBody>
        </p:sp>
      </p:grpSp>
      <p:sp>
        <p:nvSpPr>
          <p:cNvPr name="AutoShape 17" id="17"/>
          <p:cNvSpPr/>
          <p:nvPr/>
        </p:nvSpPr>
        <p:spPr>
          <a:xfrm>
            <a:off x="10477500" y="4119401"/>
            <a:ext cx="6286292" cy="0"/>
          </a:xfrm>
          <a:prstGeom prst="line">
            <a:avLst/>
          </a:prstGeom>
          <a:ln cap="flat" w="47625">
            <a:solidFill>
              <a:srgbClr val="CCCCC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>
            <a:off x="10477500" y="6643607"/>
            <a:ext cx="6286265" cy="0"/>
          </a:xfrm>
          <a:prstGeom prst="line">
            <a:avLst/>
          </a:prstGeom>
          <a:ln cap="flat" w="47625">
            <a:solidFill>
              <a:srgbClr val="CCCCC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1739934" y="5010467"/>
            <a:ext cx="3948906" cy="4406032"/>
          </a:xfrm>
          <a:custGeom>
            <a:avLst/>
            <a:gdLst/>
            <a:ahLst/>
            <a:cxnLst/>
            <a:rect r="r" b="b" t="t" l="l"/>
            <a:pathLst>
              <a:path h="4406032" w="3948906">
                <a:moveTo>
                  <a:pt x="0" y="0"/>
                </a:moveTo>
                <a:lnTo>
                  <a:pt x="3948907" y="0"/>
                </a:lnTo>
                <a:lnTo>
                  <a:pt x="3948907" y="4406032"/>
                </a:lnTo>
                <a:lnTo>
                  <a:pt x="0" y="4406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0" id="20"/>
          <p:cNvSpPr txBox="true"/>
          <p:nvPr/>
        </p:nvSpPr>
        <p:spPr>
          <a:xfrm rot="0">
            <a:off x="10477500" y="1866976"/>
            <a:ext cx="6286500" cy="169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53" indent="-269876" lvl="1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Comes from the Greek ‘</a:t>
            </a:r>
            <a:r>
              <a:rPr lang="en-US" sz="2500" i="true">
                <a:solidFill>
                  <a:srgbClr val="000001"/>
                </a:solidFill>
                <a:latin typeface="Overpass Italics"/>
                <a:ea typeface="Overpass Italics"/>
                <a:cs typeface="Overpass Italics"/>
                <a:sym typeface="Overpass Italics"/>
              </a:rPr>
              <a:t>nitron</a:t>
            </a: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’ and ‘</a:t>
            </a:r>
            <a:r>
              <a:rPr lang="en-US" sz="2500" i="true">
                <a:solidFill>
                  <a:srgbClr val="000001"/>
                </a:solidFill>
                <a:latin typeface="Overpass Italics"/>
                <a:ea typeface="Overpass Italics"/>
                <a:cs typeface="Overpass Italics"/>
                <a:sym typeface="Overpass Italics"/>
              </a:rPr>
              <a:t>genes</a:t>
            </a: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’, meaning nitre forming</a:t>
            </a:r>
          </a:p>
          <a:p>
            <a:pPr algn="l" marL="539753" indent="-269876" lvl="1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Constitutes about 78% of Earth's atmosphere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477500" y="4391181"/>
            <a:ext cx="6286500" cy="128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53" indent="-269876" lvl="1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Derived from the Latin ‘</a:t>
            </a:r>
            <a:r>
              <a:rPr lang="en-US" sz="2500" i="true">
                <a:solidFill>
                  <a:srgbClr val="000001"/>
                </a:solidFill>
                <a:latin typeface="Overpass Italics"/>
                <a:ea typeface="Overpass Italics"/>
                <a:cs typeface="Overpass Italics"/>
                <a:sym typeface="Overpass Italics"/>
              </a:rPr>
              <a:t>natrium</a:t>
            </a: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’</a:t>
            </a:r>
          </a:p>
          <a:p>
            <a:pPr algn="l" marL="539753" indent="-269876" lvl="1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Soft metal that easily tarnishes when exposed to air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477500" y="6915387"/>
            <a:ext cx="6286500" cy="169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53" indent="-269876" lvl="1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Name derived from the Greek ‘</a:t>
            </a:r>
            <a:r>
              <a:rPr lang="en-US" sz="2500" i="true">
                <a:solidFill>
                  <a:srgbClr val="000001"/>
                </a:solidFill>
                <a:latin typeface="Overpass Italics"/>
                <a:ea typeface="Overpass Italics"/>
                <a:cs typeface="Overpass Italics"/>
                <a:sym typeface="Overpass Italics"/>
              </a:rPr>
              <a:t>chloros</a:t>
            </a: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’, which means greenish yellow</a:t>
            </a:r>
          </a:p>
          <a:p>
            <a:pPr algn="l" marL="539753" indent="-269876" lvl="1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Widely used in disinfectants and cleaning products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524000" y="1162050"/>
            <a:ext cx="4699000" cy="308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49"/>
              </a:lnSpc>
              <a:spcBef>
                <a:spcPct val="0"/>
              </a:spcBef>
            </a:pPr>
            <a:r>
              <a:rPr lang="en-US" b="true" sz="6999" strike="noStrike" u="none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Common Chemical Symbols</a:t>
            </a:r>
          </a:p>
        </p:txBody>
      </p:sp>
      <p:grpSp>
        <p:nvGrpSpPr>
          <p:cNvPr name="Group 24" id="24"/>
          <p:cNvGrpSpPr/>
          <p:nvPr/>
        </p:nvGrpSpPr>
        <p:grpSpPr>
          <a:xfrm rot="-5400000">
            <a:off x="12192000" y="-4000500"/>
            <a:ext cx="190500" cy="10096500"/>
            <a:chOff x="0" y="0"/>
            <a:chExt cx="34223" cy="181380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4223" cy="1813803"/>
            </a:xfrm>
            <a:custGeom>
              <a:avLst/>
              <a:gdLst/>
              <a:ahLst/>
              <a:cxnLst/>
              <a:rect r="r" b="b" t="t" l="l"/>
              <a:pathLst>
                <a:path h="1813803" w="34223">
                  <a:moveTo>
                    <a:pt x="0" y="0"/>
                  </a:moveTo>
                  <a:lnTo>
                    <a:pt x="34223" y="0"/>
                  </a:lnTo>
                  <a:lnTo>
                    <a:pt x="34223" y="1813803"/>
                  </a:lnTo>
                  <a:lnTo>
                    <a:pt x="0" y="1813803"/>
                  </a:ln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9525"/>
              <a:ext cx="34223" cy="1804278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63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1932771" y="9144000"/>
            <a:ext cx="708958" cy="774650"/>
            <a:chOff x="0" y="0"/>
            <a:chExt cx="945278" cy="1032867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383739" y="0"/>
              <a:ext cx="177800" cy="406400"/>
              <a:chOff x="0" y="0"/>
              <a:chExt cx="35121" cy="80277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35121" cy="80277"/>
              </a:xfrm>
              <a:custGeom>
                <a:avLst/>
                <a:gdLst/>
                <a:ahLst/>
                <a:cxnLst/>
                <a:rect r="r" b="b" t="t" l="l"/>
                <a:pathLst>
                  <a:path h="80277" w="35121">
                    <a:moveTo>
                      <a:pt x="0" y="0"/>
                    </a:moveTo>
                    <a:lnTo>
                      <a:pt x="35121" y="0"/>
                    </a:lnTo>
                    <a:lnTo>
                      <a:pt x="35121" y="80277"/>
                    </a:lnTo>
                    <a:lnTo>
                      <a:pt x="0" y="80277"/>
                    </a:lnTo>
                    <a:close/>
                  </a:path>
                </a:pathLst>
              </a:custGeom>
              <a:solidFill>
                <a:srgbClr val="000001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47625"/>
                <a:ext cx="35121" cy="12790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0" y="205749"/>
              <a:ext cx="945278" cy="827118"/>
              <a:chOff x="0" y="0"/>
              <a:chExt cx="812800" cy="7112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64457" y="95058"/>
                <a:ext cx="683887" cy="616142"/>
              </a:xfrm>
              <a:custGeom>
                <a:avLst/>
                <a:gdLst/>
                <a:ahLst/>
                <a:cxnLst/>
                <a:rect r="r" b="b" t="t" l="l"/>
                <a:pathLst>
                  <a:path h="616142" w="683887">
                    <a:moveTo>
                      <a:pt x="423212" y="47162"/>
                    </a:moveTo>
                    <a:lnTo>
                      <a:pt x="667074" y="473922"/>
                    </a:lnTo>
                    <a:cubicBezTo>
                      <a:pt x="683886" y="503343"/>
                      <a:pt x="683766" y="539488"/>
                      <a:pt x="666758" y="568796"/>
                    </a:cubicBezTo>
                    <a:cubicBezTo>
                      <a:pt x="649750" y="598104"/>
                      <a:pt x="618426" y="616142"/>
                      <a:pt x="584541" y="616142"/>
                    </a:cubicBezTo>
                    <a:lnTo>
                      <a:pt x="99345" y="616142"/>
                    </a:lnTo>
                    <a:cubicBezTo>
                      <a:pt x="65460" y="616142"/>
                      <a:pt x="34136" y="598104"/>
                      <a:pt x="17128" y="568796"/>
                    </a:cubicBezTo>
                    <a:cubicBezTo>
                      <a:pt x="120" y="539488"/>
                      <a:pt x="0" y="503343"/>
                      <a:pt x="16812" y="473922"/>
                    </a:cubicBezTo>
                    <a:lnTo>
                      <a:pt x="260674" y="47162"/>
                    </a:lnTo>
                    <a:cubicBezTo>
                      <a:pt x="277339" y="17998"/>
                      <a:pt x="308354" y="0"/>
                      <a:pt x="341943" y="0"/>
                    </a:cubicBezTo>
                    <a:cubicBezTo>
                      <a:pt x="375532" y="0"/>
                      <a:pt x="406547" y="17998"/>
                      <a:pt x="423212" y="47162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38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</p:spTree>
  </p:cSld>
  <p:clrMapOvr>
    <a:masterClrMapping/>
  </p:clrMapOvr>
  <p:transition spd="med">
    <p:push dir="r"/>
  </p:transition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CCCC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24062" y="3619500"/>
            <a:ext cx="15239938" cy="5953125"/>
            <a:chOff x="0" y="0"/>
            <a:chExt cx="3664784" cy="14315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64784" cy="1431562"/>
            </a:xfrm>
            <a:custGeom>
              <a:avLst/>
              <a:gdLst/>
              <a:ahLst/>
              <a:cxnLst/>
              <a:rect r="r" b="b" t="t" l="l"/>
              <a:pathLst>
                <a:path h="1431562" w="3664784">
                  <a:moveTo>
                    <a:pt x="0" y="0"/>
                  </a:moveTo>
                  <a:lnTo>
                    <a:pt x="3664784" y="0"/>
                  </a:lnTo>
                  <a:lnTo>
                    <a:pt x="3664784" y="1431562"/>
                  </a:lnTo>
                  <a:lnTo>
                    <a:pt x="0" y="1431562"/>
                  </a:lnTo>
                  <a:close/>
                </a:path>
              </a:pathLst>
            </a:custGeom>
            <a:solidFill>
              <a:srgbClr val="E7E7E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664784" cy="14791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333500" y="3429000"/>
            <a:ext cx="15621000" cy="190500"/>
            <a:chOff x="0" y="0"/>
            <a:chExt cx="4114173" cy="5017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14173" cy="50173"/>
            </a:xfrm>
            <a:custGeom>
              <a:avLst/>
              <a:gdLst/>
              <a:ahLst/>
              <a:cxnLst/>
              <a:rect r="r" b="b" t="t" l="l"/>
              <a:pathLst>
                <a:path h="50173" w="4114173">
                  <a:moveTo>
                    <a:pt x="0" y="0"/>
                  </a:moveTo>
                  <a:lnTo>
                    <a:pt x="4114173" y="0"/>
                  </a:lnTo>
                  <a:lnTo>
                    <a:pt x="411417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114173" cy="9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476500" y="8477250"/>
            <a:ext cx="1619250" cy="523875"/>
            <a:chOff x="0" y="0"/>
            <a:chExt cx="804827" cy="26038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819650" y="8477250"/>
            <a:ext cx="1619250" cy="523875"/>
            <a:chOff x="0" y="0"/>
            <a:chExt cx="804827" cy="26038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162800" y="8477250"/>
            <a:ext cx="1619250" cy="523875"/>
            <a:chOff x="0" y="0"/>
            <a:chExt cx="804827" cy="26038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505950" y="8477250"/>
            <a:ext cx="1619250" cy="523875"/>
            <a:chOff x="0" y="0"/>
            <a:chExt cx="804827" cy="26038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1849100" y="8477250"/>
            <a:ext cx="1619250" cy="523875"/>
            <a:chOff x="0" y="0"/>
            <a:chExt cx="804827" cy="26038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4192250" y="8477250"/>
            <a:ext cx="1619250" cy="523875"/>
            <a:chOff x="0" y="0"/>
            <a:chExt cx="804827" cy="26038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1849100" y="5810250"/>
            <a:ext cx="1619250" cy="523875"/>
            <a:chOff x="0" y="0"/>
            <a:chExt cx="804827" cy="26038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4192250" y="5810250"/>
            <a:ext cx="1619250" cy="523875"/>
            <a:chOff x="0" y="0"/>
            <a:chExt cx="804827" cy="260385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2476500" y="5810250"/>
            <a:ext cx="1619250" cy="523875"/>
            <a:chOff x="0" y="0"/>
            <a:chExt cx="804827" cy="260385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4819650" y="5810250"/>
            <a:ext cx="1619250" cy="523875"/>
            <a:chOff x="0" y="0"/>
            <a:chExt cx="804827" cy="260385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7162800" y="5810250"/>
            <a:ext cx="1619250" cy="523875"/>
            <a:chOff x="0" y="0"/>
            <a:chExt cx="804827" cy="260385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9505950" y="5810250"/>
            <a:ext cx="1619250" cy="523875"/>
            <a:chOff x="0" y="0"/>
            <a:chExt cx="804827" cy="260385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1524062" y="1990725"/>
            <a:ext cx="15239938" cy="1057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  <a:spcBef>
                <a:spcPct val="0"/>
              </a:spcBef>
            </a:pPr>
            <a:r>
              <a:rPr lang="en-US" sz="3000" strike="noStrike" u="none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How many elements can you recognise from the chemical symbols below?</a:t>
            </a:r>
          </a:p>
          <a:p>
            <a:pPr algn="ctr" marL="0" indent="0" lvl="0">
              <a:lnSpc>
                <a:spcPts val="3900"/>
              </a:lnSpc>
              <a:spcBef>
                <a:spcPct val="0"/>
              </a:spcBef>
            </a:pPr>
            <a:r>
              <a:rPr lang="en-US" sz="3000" strike="noStrike" u="none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Name as many as you can with the help of your peer.</a:t>
            </a:r>
          </a:p>
        </p:txBody>
      </p:sp>
      <p:grpSp>
        <p:nvGrpSpPr>
          <p:cNvPr name="Group 45" id="45"/>
          <p:cNvGrpSpPr/>
          <p:nvPr/>
        </p:nvGrpSpPr>
        <p:grpSpPr>
          <a:xfrm rot="0">
            <a:off x="2476500" y="4000500"/>
            <a:ext cx="1619250" cy="1619250"/>
            <a:chOff x="0" y="0"/>
            <a:chExt cx="757484" cy="757484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Au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7162800" y="4000500"/>
            <a:ext cx="1619250" cy="1619250"/>
            <a:chOff x="0" y="0"/>
            <a:chExt cx="757484" cy="757484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DEA47E"/>
            </a:solidFill>
            <a:ln cap="sq">
              <a:noFill/>
              <a:prstDash val="solid"/>
              <a:miter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 strike="noStrike" u="none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Mg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4819650" y="4000500"/>
            <a:ext cx="1619250" cy="1619250"/>
            <a:chOff x="0" y="0"/>
            <a:chExt cx="757484" cy="757484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B8B8E6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Ni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9505950" y="4000500"/>
            <a:ext cx="1619250" cy="1619250"/>
            <a:chOff x="0" y="0"/>
            <a:chExt cx="757484" cy="757484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56" id="56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I</a:t>
              </a: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2476500" y="6667500"/>
            <a:ext cx="1619250" cy="1619250"/>
            <a:chOff x="0" y="0"/>
            <a:chExt cx="757484" cy="757484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86BFB3"/>
            </a:solidFill>
            <a:ln cap="sq">
              <a:noFill/>
              <a:prstDash val="solid"/>
              <a:miter/>
            </a:ln>
          </p:spPr>
        </p:sp>
        <p:sp>
          <p:nvSpPr>
            <p:cNvPr name="TextBox 59" id="59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K</a:t>
              </a: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7162800" y="6667500"/>
            <a:ext cx="1619250" cy="1619250"/>
            <a:chOff x="0" y="0"/>
            <a:chExt cx="757484" cy="757484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name="TextBox 62" id="62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Hg</a:t>
              </a: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4819650" y="6667500"/>
            <a:ext cx="1619250" cy="1619250"/>
            <a:chOff x="0" y="0"/>
            <a:chExt cx="757484" cy="757484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DEA47E"/>
            </a:solidFill>
          </p:spPr>
        </p:sp>
        <p:sp>
          <p:nvSpPr>
            <p:cNvPr name="TextBox 65" id="65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Ca</a:t>
              </a: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9505950" y="6667500"/>
            <a:ext cx="1619250" cy="1619250"/>
            <a:chOff x="0" y="0"/>
            <a:chExt cx="757484" cy="757484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A7CDEF"/>
            </a:solidFill>
            <a:ln cap="sq">
              <a:noFill/>
              <a:prstDash val="solid"/>
              <a:miter/>
            </a:ln>
          </p:spPr>
        </p:sp>
        <p:sp>
          <p:nvSpPr>
            <p:cNvPr name="TextBox 68" id="68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Al</a:t>
              </a:r>
            </a:p>
          </p:txBody>
        </p:sp>
      </p:grpSp>
      <p:grpSp>
        <p:nvGrpSpPr>
          <p:cNvPr name="Group 69" id="69"/>
          <p:cNvGrpSpPr/>
          <p:nvPr/>
        </p:nvGrpSpPr>
        <p:grpSpPr>
          <a:xfrm rot="0">
            <a:off x="11849100" y="4000500"/>
            <a:ext cx="1619250" cy="1619250"/>
            <a:chOff x="0" y="0"/>
            <a:chExt cx="757484" cy="757484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71" id="71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P</a:t>
              </a:r>
            </a:p>
          </p:txBody>
        </p:sp>
      </p:grpSp>
      <p:grpSp>
        <p:nvGrpSpPr>
          <p:cNvPr name="Group 72" id="72"/>
          <p:cNvGrpSpPr/>
          <p:nvPr/>
        </p:nvGrpSpPr>
        <p:grpSpPr>
          <a:xfrm rot="0">
            <a:off x="11849100" y="6667500"/>
            <a:ext cx="1619250" cy="1619250"/>
            <a:chOff x="0" y="0"/>
            <a:chExt cx="757484" cy="757484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name="TextBox 74" id="74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Zn</a:t>
              </a:r>
            </a:p>
          </p:txBody>
        </p:sp>
      </p:grpSp>
      <p:grpSp>
        <p:nvGrpSpPr>
          <p:cNvPr name="Group 75" id="75"/>
          <p:cNvGrpSpPr/>
          <p:nvPr/>
        </p:nvGrpSpPr>
        <p:grpSpPr>
          <a:xfrm rot="0">
            <a:off x="14192250" y="4000500"/>
            <a:ext cx="1619250" cy="1619250"/>
            <a:chOff x="0" y="0"/>
            <a:chExt cx="800608" cy="800608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800608" cy="800608"/>
            </a:xfrm>
            <a:custGeom>
              <a:avLst/>
              <a:gdLst/>
              <a:ahLst/>
              <a:cxnLst/>
              <a:rect r="r" b="b" t="t" l="l"/>
              <a:pathLst>
                <a:path h="800608" w="800608">
                  <a:moveTo>
                    <a:pt x="0" y="0"/>
                  </a:moveTo>
                  <a:lnTo>
                    <a:pt x="800608" y="0"/>
                  </a:lnTo>
                  <a:lnTo>
                    <a:pt x="800608" y="800608"/>
                  </a:lnTo>
                  <a:lnTo>
                    <a:pt x="0" y="800608"/>
                  </a:lnTo>
                  <a:close/>
                </a:path>
              </a:pathLst>
            </a:custGeom>
            <a:solidFill>
              <a:srgbClr val="B8B8E6"/>
            </a:solidFill>
          </p:spPr>
        </p:sp>
        <p:sp>
          <p:nvSpPr>
            <p:cNvPr name="TextBox 77" id="77"/>
            <p:cNvSpPr txBox="true"/>
            <p:nvPr/>
          </p:nvSpPr>
          <p:spPr>
            <a:xfrm>
              <a:off x="0" y="-19050"/>
              <a:ext cx="800608" cy="8196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Ag</a:t>
              </a:r>
            </a:p>
          </p:txBody>
        </p:sp>
      </p:grpSp>
      <p:grpSp>
        <p:nvGrpSpPr>
          <p:cNvPr name="Group 78" id="78"/>
          <p:cNvGrpSpPr/>
          <p:nvPr/>
        </p:nvGrpSpPr>
        <p:grpSpPr>
          <a:xfrm rot="0">
            <a:off x="14192250" y="6667500"/>
            <a:ext cx="1619250" cy="1619250"/>
            <a:chOff x="0" y="0"/>
            <a:chExt cx="757484" cy="757484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80" id="80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C</a:t>
              </a:r>
            </a:p>
          </p:txBody>
        </p:sp>
      </p:grpSp>
      <p:sp>
        <p:nvSpPr>
          <p:cNvPr name="TextBox 81" id="81"/>
          <p:cNvSpPr txBox="true"/>
          <p:nvPr/>
        </p:nvSpPr>
        <p:spPr>
          <a:xfrm rot="0">
            <a:off x="1524000" y="781050"/>
            <a:ext cx="15240000" cy="1044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49"/>
              </a:lnSpc>
              <a:spcBef>
                <a:spcPct val="0"/>
              </a:spcBef>
            </a:pPr>
            <a:r>
              <a:rPr lang="en-US" b="true" sz="6999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Symbol Scrabble</a:t>
            </a:r>
          </a:p>
        </p:txBody>
      </p:sp>
    </p:spTree>
  </p:cSld>
  <p:clrMapOvr>
    <a:masterClrMapping/>
  </p:clrMapOvr>
  <p:transition spd="med">
    <p:push dir="d"/>
  </p:transition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CCCC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24062" y="3619500"/>
            <a:ext cx="15239938" cy="5953125"/>
            <a:chOff x="0" y="0"/>
            <a:chExt cx="3664784" cy="14315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64784" cy="1431562"/>
            </a:xfrm>
            <a:custGeom>
              <a:avLst/>
              <a:gdLst/>
              <a:ahLst/>
              <a:cxnLst/>
              <a:rect r="r" b="b" t="t" l="l"/>
              <a:pathLst>
                <a:path h="1431562" w="3664784">
                  <a:moveTo>
                    <a:pt x="0" y="0"/>
                  </a:moveTo>
                  <a:lnTo>
                    <a:pt x="3664784" y="0"/>
                  </a:lnTo>
                  <a:lnTo>
                    <a:pt x="3664784" y="1431562"/>
                  </a:lnTo>
                  <a:lnTo>
                    <a:pt x="0" y="1431562"/>
                  </a:lnTo>
                  <a:close/>
                </a:path>
              </a:pathLst>
            </a:custGeom>
            <a:solidFill>
              <a:srgbClr val="E7E7E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664784" cy="14791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333500" y="3429000"/>
            <a:ext cx="15621000" cy="190500"/>
            <a:chOff x="0" y="0"/>
            <a:chExt cx="4114173" cy="5017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14173" cy="50173"/>
            </a:xfrm>
            <a:custGeom>
              <a:avLst/>
              <a:gdLst/>
              <a:ahLst/>
              <a:cxnLst/>
              <a:rect r="r" b="b" t="t" l="l"/>
              <a:pathLst>
                <a:path h="50173" w="4114173">
                  <a:moveTo>
                    <a:pt x="0" y="0"/>
                  </a:moveTo>
                  <a:lnTo>
                    <a:pt x="4114173" y="0"/>
                  </a:lnTo>
                  <a:lnTo>
                    <a:pt x="411417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114173" cy="9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476500" y="8477250"/>
            <a:ext cx="1619250" cy="523875"/>
            <a:chOff x="0" y="0"/>
            <a:chExt cx="804827" cy="26038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  <a:r>
                <a:rPr lang="en-US" b="true" sz="18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Potassium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819650" y="8477250"/>
            <a:ext cx="1619250" cy="523875"/>
            <a:chOff x="0" y="0"/>
            <a:chExt cx="804827" cy="26038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  <a:r>
                <a:rPr lang="en-US" b="true" sz="18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Calcium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162800" y="8477250"/>
            <a:ext cx="1619250" cy="523875"/>
            <a:chOff x="0" y="0"/>
            <a:chExt cx="804827" cy="26038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  <a:r>
                <a:rPr lang="en-US" b="true" sz="18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Mercury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505950" y="8477250"/>
            <a:ext cx="1619250" cy="523875"/>
            <a:chOff x="0" y="0"/>
            <a:chExt cx="804827" cy="26038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  <a:r>
                <a:rPr lang="en-US" b="true" sz="18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Aluminium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1849100" y="8477250"/>
            <a:ext cx="1619250" cy="523875"/>
            <a:chOff x="0" y="0"/>
            <a:chExt cx="804827" cy="26038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  <a:r>
                <a:rPr lang="en-US" b="true" sz="18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Zinc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4192250" y="8477250"/>
            <a:ext cx="1619250" cy="523875"/>
            <a:chOff x="0" y="0"/>
            <a:chExt cx="804827" cy="26038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  <a:r>
                <a:rPr lang="en-US" b="true" sz="18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Carbon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1849100" y="5810250"/>
            <a:ext cx="1619250" cy="523875"/>
            <a:chOff x="0" y="0"/>
            <a:chExt cx="804827" cy="26038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  <a:r>
                <a:rPr lang="en-US" b="true" sz="18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Phosphorus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4192250" y="5810250"/>
            <a:ext cx="1619250" cy="523875"/>
            <a:chOff x="0" y="0"/>
            <a:chExt cx="804827" cy="260385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  <a:r>
                <a:rPr lang="en-US" b="true" sz="18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Silver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2476500" y="5810250"/>
            <a:ext cx="1619250" cy="523875"/>
            <a:chOff x="0" y="0"/>
            <a:chExt cx="804827" cy="260385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  <a:r>
                <a:rPr lang="en-US" b="true" sz="18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Gold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4819650" y="5810250"/>
            <a:ext cx="1619250" cy="523875"/>
            <a:chOff x="0" y="0"/>
            <a:chExt cx="804827" cy="260385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  <a:r>
                <a:rPr lang="en-US" b="true" sz="18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Nickel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7162800" y="5810250"/>
            <a:ext cx="1619250" cy="523875"/>
            <a:chOff x="0" y="0"/>
            <a:chExt cx="804827" cy="260385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  <a:r>
                <a:rPr lang="en-US" b="true" sz="18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Magnesium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9505950" y="5810250"/>
            <a:ext cx="1619250" cy="523875"/>
            <a:chOff x="0" y="0"/>
            <a:chExt cx="804827" cy="260385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04827" cy="260385"/>
            </a:xfrm>
            <a:custGeom>
              <a:avLst/>
              <a:gdLst/>
              <a:ahLst/>
              <a:cxnLst/>
              <a:rect r="r" b="b" t="t" l="l"/>
              <a:pathLst>
                <a:path h="260385" w="804827">
                  <a:moveTo>
                    <a:pt x="0" y="0"/>
                  </a:moveTo>
                  <a:lnTo>
                    <a:pt x="804827" y="0"/>
                  </a:lnTo>
                  <a:lnTo>
                    <a:pt x="804827" y="260385"/>
                  </a:lnTo>
                  <a:lnTo>
                    <a:pt x="0" y="2603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47625"/>
              <a:ext cx="804827" cy="30801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  <a:r>
                <a:rPr lang="en-US" b="true" sz="1800">
                  <a:solidFill>
                    <a:srgbClr val="000001"/>
                  </a:solidFill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Iodine</a:t>
              </a: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1276381" y="2038350"/>
            <a:ext cx="15735238" cy="1057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Elements are often named based on their characteristics, the substances they were extracted from, how they were found, mythological beings, locations or notable individuals.</a:t>
            </a:r>
          </a:p>
        </p:txBody>
      </p:sp>
      <p:grpSp>
        <p:nvGrpSpPr>
          <p:cNvPr name="Group 45" id="45"/>
          <p:cNvGrpSpPr/>
          <p:nvPr/>
        </p:nvGrpSpPr>
        <p:grpSpPr>
          <a:xfrm rot="0">
            <a:off x="2476500" y="4000500"/>
            <a:ext cx="1619250" cy="1619250"/>
            <a:chOff x="0" y="0"/>
            <a:chExt cx="757484" cy="757484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Au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7162800" y="4000500"/>
            <a:ext cx="1619250" cy="1619250"/>
            <a:chOff x="0" y="0"/>
            <a:chExt cx="757484" cy="757484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DEA47E"/>
            </a:solidFill>
            <a:ln cap="sq">
              <a:noFill/>
              <a:prstDash val="solid"/>
              <a:miter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 strike="noStrike" u="none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Mg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4819650" y="4000500"/>
            <a:ext cx="1619250" cy="1619250"/>
            <a:chOff x="0" y="0"/>
            <a:chExt cx="757484" cy="757484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B8B8E6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Ni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9505950" y="4000500"/>
            <a:ext cx="1619250" cy="1619250"/>
            <a:chOff x="0" y="0"/>
            <a:chExt cx="757484" cy="757484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56" id="56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I</a:t>
              </a: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2476500" y="6667500"/>
            <a:ext cx="1619250" cy="1619250"/>
            <a:chOff x="0" y="0"/>
            <a:chExt cx="757484" cy="757484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86BFB3"/>
            </a:solidFill>
            <a:ln cap="sq">
              <a:noFill/>
              <a:prstDash val="solid"/>
              <a:miter/>
            </a:ln>
          </p:spPr>
        </p:sp>
        <p:sp>
          <p:nvSpPr>
            <p:cNvPr name="TextBox 59" id="59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K</a:t>
              </a: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7162800" y="6667500"/>
            <a:ext cx="1619250" cy="1619250"/>
            <a:chOff x="0" y="0"/>
            <a:chExt cx="757484" cy="757484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name="TextBox 62" id="62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Hg</a:t>
              </a: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4819650" y="6667500"/>
            <a:ext cx="1619250" cy="1619250"/>
            <a:chOff x="0" y="0"/>
            <a:chExt cx="757484" cy="757484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DEA47E"/>
            </a:solidFill>
          </p:spPr>
        </p:sp>
        <p:sp>
          <p:nvSpPr>
            <p:cNvPr name="TextBox 65" id="65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Ca</a:t>
              </a: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9505950" y="6667500"/>
            <a:ext cx="1619250" cy="1619250"/>
            <a:chOff x="0" y="0"/>
            <a:chExt cx="757484" cy="757484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A7CDEF"/>
            </a:solidFill>
            <a:ln cap="sq">
              <a:noFill/>
              <a:prstDash val="solid"/>
              <a:miter/>
            </a:ln>
          </p:spPr>
        </p:sp>
        <p:sp>
          <p:nvSpPr>
            <p:cNvPr name="TextBox 68" id="68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Al</a:t>
              </a:r>
            </a:p>
          </p:txBody>
        </p:sp>
      </p:grpSp>
      <p:grpSp>
        <p:nvGrpSpPr>
          <p:cNvPr name="Group 69" id="69"/>
          <p:cNvGrpSpPr/>
          <p:nvPr/>
        </p:nvGrpSpPr>
        <p:grpSpPr>
          <a:xfrm rot="0">
            <a:off x="11849100" y="4000500"/>
            <a:ext cx="1619250" cy="1619250"/>
            <a:chOff x="0" y="0"/>
            <a:chExt cx="757484" cy="757484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71" id="71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P</a:t>
              </a:r>
            </a:p>
          </p:txBody>
        </p:sp>
      </p:grpSp>
      <p:grpSp>
        <p:nvGrpSpPr>
          <p:cNvPr name="Group 72" id="72"/>
          <p:cNvGrpSpPr/>
          <p:nvPr/>
        </p:nvGrpSpPr>
        <p:grpSpPr>
          <a:xfrm rot="0">
            <a:off x="11849100" y="6667500"/>
            <a:ext cx="1619250" cy="1619250"/>
            <a:chOff x="0" y="0"/>
            <a:chExt cx="757484" cy="757484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name="TextBox 74" id="74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Zn</a:t>
              </a:r>
            </a:p>
          </p:txBody>
        </p:sp>
      </p:grpSp>
      <p:grpSp>
        <p:nvGrpSpPr>
          <p:cNvPr name="Group 75" id="75"/>
          <p:cNvGrpSpPr/>
          <p:nvPr/>
        </p:nvGrpSpPr>
        <p:grpSpPr>
          <a:xfrm rot="0">
            <a:off x="14192250" y="4000500"/>
            <a:ext cx="1619250" cy="1619250"/>
            <a:chOff x="0" y="0"/>
            <a:chExt cx="800608" cy="800608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800608" cy="800608"/>
            </a:xfrm>
            <a:custGeom>
              <a:avLst/>
              <a:gdLst/>
              <a:ahLst/>
              <a:cxnLst/>
              <a:rect r="r" b="b" t="t" l="l"/>
              <a:pathLst>
                <a:path h="800608" w="800608">
                  <a:moveTo>
                    <a:pt x="0" y="0"/>
                  </a:moveTo>
                  <a:lnTo>
                    <a:pt x="800608" y="0"/>
                  </a:lnTo>
                  <a:lnTo>
                    <a:pt x="800608" y="800608"/>
                  </a:lnTo>
                  <a:lnTo>
                    <a:pt x="0" y="800608"/>
                  </a:lnTo>
                  <a:close/>
                </a:path>
              </a:pathLst>
            </a:custGeom>
            <a:solidFill>
              <a:srgbClr val="B8B8E6"/>
            </a:solidFill>
          </p:spPr>
        </p:sp>
        <p:sp>
          <p:nvSpPr>
            <p:cNvPr name="TextBox 77" id="77"/>
            <p:cNvSpPr txBox="true"/>
            <p:nvPr/>
          </p:nvSpPr>
          <p:spPr>
            <a:xfrm>
              <a:off x="0" y="-19050"/>
              <a:ext cx="800608" cy="8196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Ag</a:t>
              </a:r>
            </a:p>
          </p:txBody>
        </p:sp>
      </p:grpSp>
      <p:grpSp>
        <p:nvGrpSpPr>
          <p:cNvPr name="Group 78" id="78"/>
          <p:cNvGrpSpPr/>
          <p:nvPr/>
        </p:nvGrpSpPr>
        <p:grpSpPr>
          <a:xfrm rot="0">
            <a:off x="14192250" y="6667500"/>
            <a:ext cx="1619250" cy="1619250"/>
            <a:chOff x="0" y="0"/>
            <a:chExt cx="757484" cy="757484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757484" cy="757484"/>
            </a:xfrm>
            <a:custGeom>
              <a:avLst/>
              <a:gdLst/>
              <a:ahLst/>
              <a:cxnLst/>
              <a:rect r="r" b="b" t="t" l="l"/>
              <a:pathLst>
                <a:path h="757484" w="757484">
                  <a:moveTo>
                    <a:pt x="0" y="0"/>
                  </a:moveTo>
                  <a:lnTo>
                    <a:pt x="757484" y="0"/>
                  </a:lnTo>
                  <a:lnTo>
                    <a:pt x="757484" y="757484"/>
                  </a:lnTo>
                  <a:lnTo>
                    <a:pt x="0" y="757484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name="TextBox 80" id="80"/>
            <p:cNvSpPr txBox="true"/>
            <p:nvPr/>
          </p:nvSpPr>
          <p:spPr>
            <a:xfrm>
              <a:off x="0" y="-19050"/>
              <a:ext cx="757484" cy="776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b="true" sz="5000">
                  <a:solidFill>
                    <a:srgbClr val="000001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C</a:t>
              </a:r>
            </a:p>
          </p:txBody>
        </p:sp>
      </p:grpSp>
      <p:sp>
        <p:nvSpPr>
          <p:cNvPr name="TextBox 81" id="81"/>
          <p:cNvSpPr txBox="true"/>
          <p:nvPr/>
        </p:nvSpPr>
        <p:spPr>
          <a:xfrm rot="0">
            <a:off x="1524000" y="781050"/>
            <a:ext cx="15240000" cy="1044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49"/>
              </a:lnSpc>
              <a:spcBef>
                <a:spcPct val="0"/>
              </a:spcBef>
            </a:pPr>
            <a:r>
              <a:rPr lang="en-US" b="true" sz="6999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Symbol Scrabble</a:t>
            </a:r>
          </a:p>
        </p:txBody>
      </p:sp>
      <p:grpSp>
        <p:nvGrpSpPr>
          <p:cNvPr name="Group 82" id="82"/>
          <p:cNvGrpSpPr/>
          <p:nvPr/>
        </p:nvGrpSpPr>
        <p:grpSpPr>
          <a:xfrm rot="0">
            <a:off x="8001000" y="-190500"/>
            <a:ext cx="2286000" cy="762000"/>
            <a:chOff x="0" y="0"/>
            <a:chExt cx="1136226" cy="378742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1136226" cy="378742"/>
            </a:xfrm>
            <a:custGeom>
              <a:avLst/>
              <a:gdLst/>
              <a:ahLst/>
              <a:cxnLst/>
              <a:rect r="r" b="b" t="t" l="l"/>
              <a:pathLst>
                <a:path h="378742" w="1136226">
                  <a:moveTo>
                    <a:pt x="0" y="0"/>
                  </a:moveTo>
                  <a:lnTo>
                    <a:pt x="1136226" y="0"/>
                  </a:lnTo>
                  <a:lnTo>
                    <a:pt x="1136226" y="378742"/>
                  </a:lnTo>
                  <a:lnTo>
                    <a:pt x="0" y="378742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84" id="84"/>
            <p:cNvSpPr txBox="true"/>
            <p:nvPr/>
          </p:nvSpPr>
          <p:spPr>
            <a:xfrm>
              <a:off x="0" y="-9525"/>
              <a:ext cx="1136226" cy="388267"/>
            </a:xfrm>
            <a:prstGeom prst="rect">
              <a:avLst/>
            </a:prstGeom>
          </p:spPr>
          <p:txBody>
            <a:bodyPr anchor="b" rtlCol="false" tIns="127000" lIns="127000" bIns="127000" rIns="127000"/>
            <a:lstStyle/>
            <a:p>
              <a:pPr algn="ctr" marL="0" indent="0" lvl="0">
                <a:lnSpc>
                  <a:spcPts val="2160"/>
                </a:lnSpc>
                <a:spcBef>
                  <a:spcPct val="0"/>
                </a:spcBef>
              </a:pPr>
              <a:r>
                <a:rPr lang="en-US" b="true" sz="1800">
                  <a:solidFill>
                    <a:srgbClr val="E7E7E7"/>
                  </a:solidFill>
                  <a:latin typeface="Cy Grotesk Key Semi-Bold"/>
                  <a:ea typeface="Cy Grotesk Key Semi-Bold"/>
                  <a:cs typeface="Cy Grotesk Key Semi-Bold"/>
                  <a:sym typeface="Cy Grotesk Key Semi-Bold"/>
                </a:rPr>
                <a:t>ANSWER KEY</a:t>
              </a:r>
            </a:p>
          </p:txBody>
        </p:sp>
      </p:grpSp>
    </p:spTree>
  </p:cSld>
  <p:clrMapOvr>
    <a:masterClrMapping/>
  </p:clrMapOvr>
  <p:transition spd="med">
    <p:push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DAGgxOU7efk</dc:identifier>
  <dcterms:modified xsi:type="dcterms:W3CDTF">2011-08-01T06:04:30Z</dcterms:modified>
  <cp:revision>1</cp:revision>
  <dc:title>Chemical Symbols and Formulae </dc:title>
</cp:coreProperties>
</file>