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sin(θ)</c:v>
                </c:pt>
              </c:strCache>
            </c:strRef>
          </c:tx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30</c:v>
                </c:pt>
                <c:pt idx="2">
                  <c:v>60</c:v>
                </c:pt>
                <c:pt idx="3">
                  <c:v>90</c:v>
                </c:pt>
                <c:pt idx="4">
                  <c:v>120</c:v>
                </c:pt>
                <c:pt idx="5">
                  <c:v>150</c:v>
                </c:pt>
                <c:pt idx="6">
                  <c:v>180</c:v>
                </c:pt>
                <c:pt idx="7">
                  <c:v>210</c:v>
                </c:pt>
                <c:pt idx="8">
                  <c:v>240</c:v>
                </c:pt>
                <c:pt idx="9">
                  <c:v>270</c:v>
                </c:pt>
                <c:pt idx="10">
                  <c:v>300</c:v>
                </c:pt>
                <c:pt idx="11">
                  <c:v>330</c:v>
                </c:pt>
                <c:pt idx="12">
                  <c:v>360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0.5</c:v>
                </c:pt>
                <c:pt idx="2">
                  <c:v>0.87</c:v>
                </c:pt>
                <c:pt idx="3">
                  <c:v>1</c:v>
                </c:pt>
                <c:pt idx="4">
                  <c:v>0.87</c:v>
                </c:pt>
                <c:pt idx="5">
                  <c:v>0.5</c:v>
                </c:pt>
                <c:pt idx="6">
                  <c:v>0</c:v>
                </c:pt>
                <c:pt idx="7">
                  <c:v>-0.5</c:v>
                </c:pt>
                <c:pt idx="8">
                  <c:v>-0.87</c:v>
                </c:pt>
                <c:pt idx="9">
                  <c:v>-1</c:v>
                </c:pt>
                <c:pt idx="10">
                  <c:v>-0.87</c:v>
                </c:pt>
                <c:pt idx="11">
                  <c:v>-0.5</c:v>
                </c:pt>
                <c:pt idx="12">
                  <c:v>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r>
                  <a:t>Degrees (θ)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title>
          <c:tx>
            <c:rich>
              <a:bodyPr/>
              <a:lstStyle/>
              <a:p>
                <a:r>
                  <a:t>sin(θ)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Grade 11 Mathematics: Trigonometry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Angles, Ratios, and Identities with Examples and Diagrams</a:t>
            </a:r>
          </a:p>
        </p:txBody>
      </p:sp>
    </p:spTree>
  </p:cSld>
  <p:clrMapOvr>
    <a:masterClrMapping/>
  </p:clrMapOvr>
  <p:transition spd="med" advClick="1" advTm="0"/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Right-Angled Triangle Diagram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This diagram shows the sides relative to angle θ:</a:t>
            </a:r>
          </a:p>
          <a:p>
            <a:r>
              <a:t>- Opposite: side across from angle θ</a:t>
            </a:r>
            <a:br/>
            <a:r>
              <a:t>- Adjacent: side next to angle θ</a:t>
            </a:r>
            <a:br/>
            <a:r>
              <a:t>- Hypotenuse: longest side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2743200" y="1828800"/>
            <a:ext cx="3657600" cy="2743200"/>
          </a:xfrm>
          <a:prstGeom prst="rtTriangle">
            <a:avLst/>
          </a:prstGeom>
          <a:solidFill>
            <a:srgbClr val="C8C8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004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Opposite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42976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Adjacent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0972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Hypotenuse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Graph of sin(θ)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Trigonometry?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Trigonometry is the study of relationships between the angles and sides of triangles.</a:t>
            </a:r>
          </a:p>
          <a:p>
            <a:r>
              <a:t>- It is mainly used in right-angled triangles.</a:t>
            </a:r>
          </a:p>
          <a:p>
            <a:r>
              <a:t>- It uses functions like sine (sin), cosine (cos), and tangent (tan).</a:t>
            </a:r>
          </a:p>
        </p:txBody>
      </p:sp>
    </p:spTree>
  </p:cSld>
  <p:clrMapOvr>
    <a:masterClrMapping/>
  </p:clrMapOvr>
  <p:transition spd="med" advClick="1" advTm="0"/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Trigonometric 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a right-angled triangle:</a:t>
            </a:r>
          </a:p>
          <a:p>
            <a:r>
              <a:t>- sin(θ) = opposite / hypotenuse</a:t>
            </a:r>
          </a:p>
          <a:p>
            <a:r>
              <a:t>- cos(θ) = adjacent / hypotenuse</a:t>
            </a:r>
          </a:p>
          <a:p>
            <a:r>
              <a:t>- tan(θ) = opposite / adjacent</a:t>
            </a:r>
          </a:p>
          <a:p/>
          <a:p>
            <a:r>
              <a:t>Use the acronym SOH-CAH-TOA to remember.</a:t>
            </a:r>
          </a:p>
        </p:txBody>
      </p:sp>
    </p:spTree>
  </p:cSld>
  <p:clrMapOvr>
    <a:masterClrMapping/>
  </p:clrMapOvr>
  <p:transition spd="med" advClick="1" advTm="0"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Labeling a Right-Angled Triangle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Here's how to label a triangle to identify opposite, adjacent, and hypotenuse: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914400" y="2286000"/>
            <a:ext cx="3657600" cy="1828800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Right-angled Triangle</a:t>
            </a:r>
          </a:p>
          <a:p>
            <a:r>
              <a:t>Opposite, Adjacent, Hypotenuse</a:t>
            </a:r>
          </a:p>
        </p:txBody>
      </p:sp>
    </p:spTree>
  </p:cSld>
  <p:clrMapOvr>
    <a:masterClrMapping/>
  </p:clrMapOvr>
  <p:transition spd="med" advClick="1" advTm="0"/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Solving Triangles Using Trig 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</a:t>
            </a:r>
          </a:p>
          <a:p>
            <a:r>
              <a:t>A triangle has a right angle. One angle is 30°, and the hypotenuse is 10 units.</a:t>
            </a:r>
          </a:p>
          <a:p>
            <a:r>
              <a:t>Find the opposite side.</a:t>
            </a:r>
          </a:p>
          <a:p/>
          <a:p>
            <a:r>
              <a:t>Use sin(30°) = opposite / 10</a:t>
            </a:r>
          </a:p>
          <a:p>
            <a:r>
              <a:t>⇒ 0.5 = opposite / 10</a:t>
            </a:r>
          </a:p>
          <a:p>
            <a:r>
              <a:t>⇒ opposite = 5 units</a:t>
            </a:r>
          </a:p>
        </p:txBody>
      </p:sp>
    </p:spTree>
  </p:cSld>
  <p:clrMapOvr>
    <a:masterClrMapping/>
  </p:clrMapOvr>
  <p:transition spd="med" advClick="1" advTm="0"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Trigonometric Identities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These are important formulas to remember:</a:t>
            </a:r>
          </a:p>
          <a:p>
            <a:r>
              <a:t>1. sin²(θ) + cos²(θ) = 1</a:t>
            </a:r>
          </a:p>
          <a:p>
            <a:r>
              <a:t>2. tan(θ) = sin(θ) / cos(θ)</a:t>
            </a:r>
          </a:p>
          <a:p/>
          <a:p>
            <a:r>
              <a:t>They help simplify trigonometric expressions.</a:t>
            </a:r>
          </a:p>
        </p:txBody>
      </p:sp>
    </p:spTree>
  </p:cSld>
  <p:clrMapOvr>
    <a:masterClrMapping/>
  </p:clrMapOvr>
  <p:transition spd="med" advClick="1" advTm="0"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Angles and Trig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angles have known trig values:</a:t>
            </a:r>
          </a:p>
          <a:p>
            <a:r>
              <a:t>Angle | sin   | cos   | tan</a:t>
            </a:r>
          </a:p>
          <a:p>
            <a:r>
              <a:t>30°   | 1/2   | √3/2  | 1/√3</a:t>
            </a:r>
          </a:p>
          <a:p>
            <a:r>
              <a:t>45°   | √2/2  | √2/2  | 1</a:t>
            </a:r>
          </a:p>
          <a:p>
            <a:r>
              <a:t>60°   | √3/2  | 1/2   | √3</a:t>
            </a:r>
          </a:p>
        </p:txBody>
      </p:sp>
    </p:spTree>
  </p:cSld>
  <p:clrMapOvr>
    <a:masterClrMapping/>
  </p:clrMapOvr>
  <p:transition spd="med" advClick="1" advTm="0"/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the Unit Circle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unit circle is a circle with radius 1 centered at the origin (0,0).</a:t>
            </a:r>
          </a:p>
          <a:p>
            <a:r>
              <a:t>- Helps define trig values beyond 90°.</a:t>
            </a:r>
          </a:p>
          <a:p>
            <a:r>
              <a:t>- Each point (x, y) on the circle = (cos(θ), sin(θ))</a:t>
            </a:r>
          </a:p>
        </p:txBody>
      </p:sp>
    </p:spTree>
  </p:cSld>
  <p:clrMapOvr>
    <a:masterClrMapping/>
  </p:clrMapOvr>
  <p:transition spd="med" advClick="1" advTm="0"/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Graphs of Trig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Sine graph: Repeats every 360°, starts at 0.</a:t>
            </a:r>
          </a:p>
          <a:p>
            <a:r>
              <a:t>- Cosine graph: Repeats every 360°, starts at 1.</a:t>
            </a:r>
          </a:p>
          <a:p>
            <a:r>
              <a:t>- Tangent graph: Repeats every 180°, has vertical asymptotes.</a:t>
            </a:r>
          </a:p>
          <a:p/>
          <a:p>
            <a:r>
              <a:t>These help in solving equations and modelling periodic patterns.</a:t>
            </a:r>
          </a:p>
        </p:txBody>
      </p:sp>
    </p:spTree>
  </p:cSld>
  <p:clrMapOvr>
    <a:masterClrMapping/>
  </p:clrMapOvr>
  <p:transition spd="med" advClick="1" advTm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