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83" r:id="rId3"/>
    <p:sldId id="284" r:id="rId4"/>
    <p:sldId id="285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9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1" roundtripDataSignature="AMtx7mhh8bpi0RkkYXRHOYLykOvU/Ixe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896" y="-1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41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545741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5" name="Google Shape;13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7" name="Google Shape;21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0" name="Google Shape;32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1" name="Google Shape;24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8" name="Google Shape;24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4" name="Google Shape;15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1" name="Google Shape;1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0" name="Google Shape;19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9" name="Google Shape;19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9"/>
          <p:cNvSpPr txBox="1"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E2E2"/>
              </a:buClr>
              <a:buSzPts val="9600"/>
              <a:buFont typeface="Corbel"/>
              <a:buNone/>
              <a:defRPr sz="9600" b="0">
                <a:solidFill>
                  <a:srgbClr val="E2E2E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9"/>
          <p:cNvSpPr txBox="1"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 b="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3200"/>
              <a:buFont typeface="Corbe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9"/>
          <p:cNvSpPr txBox="1">
            <a:spLocks noGrp="1"/>
          </p:cNvSpPr>
          <p:nvPr>
            <p:ph type="body" idx="1"/>
          </p:nvPr>
        </p:nvSpPr>
        <p:spPr>
          <a:xfrm>
            <a:off x="839788" y="4489399"/>
            <a:ext cx="10514012" cy="1501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0"/>
          <p:cNvSpPr txBox="1"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4400"/>
              <a:buFont typeface="Corbel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0"/>
          <p:cNvSpPr txBox="1">
            <a:spLocks noGrp="1"/>
          </p:cNvSpPr>
          <p:nvPr>
            <p:ph type="body" idx="1"/>
          </p:nvPr>
        </p:nvSpPr>
        <p:spPr>
          <a:xfrm>
            <a:off x="1720644" y="3365557"/>
            <a:ext cx="8752299" cy="54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4" name="Google Shape;84;p40"/>
          <p:cNvSpPr txBox="1">
            <a:spLocks noGrp="1"/>
          </p:cNvSpPr>
          <p:nvPr>
            <p:ph type="body" idx="2"/>
          </p:nvPr>
        </p:nvSpPr>
        <p:spPr>
          <a:xfrm>
            <a:off x="838200" y="4501729"/>
            <a:ext cx="10512424" cy="148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5" name="Google Shape;85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" name="Google Shape;88;p40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orbel"/>
              <a:buNone/>
            </a:pPr>
            <a:r>
              <a:rPr lang="en-US" sz="80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“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40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Corbel"/>
              <a:buNone/>
            </a:pPr>
            <a:r>
              <a:rPr lang="en-US" sz="80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”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1"/>
          <p:cNvSpPr txBox="1"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5400"/>
              <a:buFont typeface="Corbe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41"/>
          <p:cNvSpPr txBox="1">
            <a:spLocks noGrp="1"/>
          </p:cNvSpPr>
          <p:nvPr>
            <p:ph type="body" idx="1"/>
          </p:nvPr>
        </p:nvSpPr>
        <p:spPr>
          <a:xfrm>
            <a:off x="839788" y="4850581"/>
            <a:ext cx="10514012" cy="1140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3" name="Google Shape;93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">
  <p:cSld name="3 Colum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42"/>
          <p:cNvSpPr txBox="1"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9" name="Google Shape;99;p42"/>
          <p:cNvSpPr txBox="1">
            <a:spLocks noGrp="1"/>
          </p:cNvSpPr>
          <p:nvPr>
            <p:ph type="body" idx="2"/>
          </p:nvPr>
        </p:nvSpPr>
        <p:spPr>
          <a:xfrm>
            <a:off x="1356798" y="2571750"/>
            <a:ext cx="2927350" cy="358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0" name="Google Shape;100;p42"/>
          <p:cNvSpPr txBox="1">
            <a:spLocks noGrp="1"/>
          </p:cNvSpPr>
          <p:nvPr>
            <p:ph type="body" idx="3"/>
          </p:nvPr>
        </p:nvSpPr>
        <p:spPr>
          <a:xfrm>
            <a:off x="4587994" y="1885950"/>
            <a:ext cx="293624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42"/>
          <p:cNvSpPr txBox="1">
            <a:spLocks noGrp="1"/>
          </p:cNvSpPr>
          <p:nvPr>
            <p:ph type="body" idx="4"/>
          </p:nvPr>
        </p:nvSpPr>
        <p:spPr>
          <a:xfrm>
            <a:off x="4577441" y="2571750"/>
            <a:ext cx="2946794" cy="358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2" name="Google Shape;102;p42"/>
          <p:cNvSpPr txBox="1">
            <a:spLocks noGrp="1"/>
          </p:cNvSpPr>
          <p:nvPr>
            <p:ph type="body" idx="5"/>
          </p:nvPr>
        </p:nvSpPr>
        <p:spPr>
          <a:xfrm>
            <a:off x="7829035" y="1885950"/>
            <a:ext cx="293211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42"/>
          <p:cNvSpPr txBox="1">
            <a:spLocks noGrp="1"/>
          </p:cNvSpPr>
          <p:nvPr>
            <p:ph type="body" idx="6"/>
          </p:nvPr>
        </p:nvSpPr>
        <p:spPr>
          <a:xfrm>
            <a:off x="7829035" y="2571750"/>
            <a:ext cx="2932113" cy="358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4" name="Google Shape;104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icture Column">
  <p:cSld name="3 Picture Column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3"/>
          <p:cNvSpPr txBox="1"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400"/>
              <a:buNone/>
              <a:defRPr sz="2400" b="0">
                <a:solidFill>
                  <a:srgbClr val="EDEDED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0" name="Google Shape;110;p43"/>
          <p:cNvSpPr>
            <a:spLocks noGrp="1"/>
          </p:cNvSpPr>
          <p:nvPr>
            <p:ph type="pic" idx="2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352"/>
              </a:srgbClr>
            </a:outerShdw>
          </a:effectLst>
        </p:spPr>
      </p:sp>
      <p:sp>
        <p:nvSpPr>
          <p:cNvPr id="111" name="Google Shape;111;p43"/>
          <p:cNvSpPr txBox="1">
            <a:spLocks noGrp="1"/>
          </p:cNvSpPr>
          <p:nvPr>
            <p:ph type="body" idx="3"/>
          </p:nvPr>
        </p:nvSpPr>
        <p:spPr>
          <a:xfrm>
            <a:off x="1332085" y="4873765"/>
            <a:ext cx="2940050" cy="659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2" name="Google Shape;112;p43"/>
          <p:cNvSpPr txBox="1">
            <a:spLocks noGrp="1"/>
          </p:cNvSpPr>
          <p:nvPr>
            <p:ph type="body" idx="4"/>
          </p:nvPr>
        </p:nvSpPr>
        <p:spPr>
          <a:xfrm>
            <a:off x="4568997" y="4297503"/>
            <a:ext cx="293052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400"/>
              <a:buNone/>
              <a:defRPr sz="2400" b="0">
                <a:solidFill>
                  <a:srgbClr val="EDEDED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3" name="Google Shape;113;p43"/>
          <p:cNvSpPr>
            <a:spLocks noGrp="1"/>
          </p:cNvSpPr>
          <p:nvPr>
            <p:ph type="pic" idx="5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352"/>
              </a:srgbClr>
            </a:outerShdw>
          </a:effectLst>
        </p:spPr>
      </p:sp>
      <p:sp>
        <p:nvSpPr>
          <p:cNvPr id="114" name="Google Shape;114;p43"/>
          <p:cNvSpPr txBox="1">
            <a:spLocks noGrp="1"/>
          </p:cNvSpPr>
          <p:nvPr>
            <p:ph type="body" idx="6"/>
          </p:nvPr>
        </p:nvSpPr>
        <p:spPr>
          <a:xfrm>
            <a:off x="4567644" y="4873764"/>
            <a:ext cx="2934406" cy="659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5" name="Google Shape;115;p43"/>
          <p:cNvSpPr txBox="1">
            <a:spLocks noGrp="1"/>
          </p:cNvSpPr>
          <p:nvPr>
            <p:ph type="body" idx="7"/>
          </p:nvPr>
        </p:nvSpPr>
        <p:spPr>
          <a:xfrm>
            <a:off x="7804322" y="4297503"/>
            <a:ext cx="293211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400"/>
              <a:buNone/>
              <a:defRPr sz="2400" b="0">
                <a:solidFill>
                  <a:srgbClr val="EDEDED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6" name="Google Shape;116;p43"/>
          <p:cNvSpPr>
            <a:spLocks noGrp="1"/>
          </p:cNvSpPr>
          <p:nvPr>
            <p:ph type="pic" idx="8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352"/>
              </a:srgbClr>
            </a:outerShdw>
          </a:effectLst>
        </p:spPr>
      </p:sp>
      <p:sp>
        <p:nvSpPr>
          <p:cNvPr id="117" name="Google Shape;117;p43"/>
          <p:cNvSpPr txBox="1">
            <a:spLocks noGrp="1"/>
          </p:cNvSpPr>
          <p:nvPr>
            <p:ph type="body" idx="9"/>
          </p:nvPr>
        </p:nvSpPr>
        <p:spPr>
          <a:xfrm>
            <a:off x="7804197" y="4873762"/>
            <a:ext cx="2935997" cy="659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8" name="Google Shape;118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44"/>
          <p:cNvSpPr txBox="1">
            <a:spLocks noGrp="1"/>
          </p:cNvSpPr>
          <p:nvPr>
            <p:ph type="body" idx="1"/>
          </p:nvPr>
        </p:nvSpPr>
        <p:spPr>
          <a:xfrm rot="5400000">
            <a:off x="4061231" y="-1115606"/>
            <a:ext cx="4351338" cy="102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4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1"/>
          <p:cNvSpPr txBox="1"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E2E2"/>
              </a:buClr>
              <a:buSzPts val="9600"/>
              <a:buFont typeface="Corbel"/>
              <a:buNone/>
              <a:defRPr sz="9600" b="0">
                <a:solidFill>
                  <a:srgbClr val="E2E2E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1"/>
          <p:cNvSpPr txBox="1"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 b="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6" name="Google Shape;26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2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502521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32"/>
          <p:cNvSpPr txBox="1">
            <a:spLocks noGrp="1"/>
          </p:cNvSpPr>
          <p:nvPr>
            <p:ph type="body" idx="2"/>
          </p:nvPr>
        </p:nvSpPr>
        <p:spPr>
          <a:xfrm>
            <a:off x="6319840" y="1825625"/>
            <a:ext cx="503396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3"/>
          <p:cNvSpPr txBox="1"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33"/>
          <p:cNvSpPr txBox="1">
            <a:spLocks noGrp="1"/>
          </p:cNvSpPr>
          <p:nvPr>
            <p:ph type="body" idx="2"/>
          </p:nvPr>
        </p:nvSpPr>
        <p:spPr>
          <a:xfrm>
            <a:off x="1120000" y="2505075"/>
            <a:ext cx="5025216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3"/>
          <p:cNvSpPr txBox="1">
            <a:spLocks noGrp="1"/>
          </p:cNvSpPr>
          <p:nvPr>
            <p:ph type="body" idx="3"/>
          </p:nvPr>
        </p:nvSpPr>
        <p:spPr>
          <a:xfrm>
            <a:off x="6319840" y="1681163"/>
            <a:ext cx="503554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 b="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3"/>
          <p:cNvSpPr txBox="1">
            <a:spLocks noGrp="1"/>
          </p:cNvSpPr>
          <p:nvPr>
            <p:ph type="body" idx="4"/>
          </p:nvPr>
        </p:nvSpPr>
        <p:spPr>
          <a:xfrm>
            <a:off x="6319840" y="2505075"/>
            <a:ext cx="503554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3200"/>
              <a:buFont typeface="Corbe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6"/>
          <p:cNvSpPr txBox="1">
            <a:spLocks noGrp="1"/>
          </p:cNvSpPr>
          <p:nvPr>
            <p:ph type="body" idx="2"/>
          </p:nvPr>
        </p:nvSpPr>
        <p:spPr>
          <a:xfrm>
            <a:off x="1120000" y="2057400"/>
            <a:ext cx="365202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3200"/>
              <a:buFont typeface="Corbe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7"/>
          <p:cNvSpPr txBox="1">
            <a:spLocks noGrp="1"/>
          </p:cNvSpPr>
          <p:nvPr>
            <p:ph type="body" idx="1"/>
          </p:nvPr>
        </p:nvSpPr>
        <p:spPr>
          <a:xfrm>
            <a:off x="1120000" y="2057400"/>
            <a:ext cx="365202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noramic Picture with Caption">
  <p:cSld name="Panoramic 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3200"/>
              <a:buFont typeface="Corbe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8"/>
          <p:cNvSpPr>
            <a:spLocks noGrp="1"/>
          </p:cNvSpPr>
          <p:nvPr>
            <p:ph type="pic" idx="2"/>
          </p:nvPr>
        </p:nvSpPr>
        <p:spPr>
          <a:xfrm>
            <a:off x="839788" y="987425"/>
            <a:ext cx="10515600" cy="337973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38"/>
          <p:cNvSpPr txBox="1">
            <a:spLocks noGrp="1"/>
          </p:cNvSpPr>
          <p:nvPr>
            <p:ph type="body" idx="1"/>
          </p:nvPr>
        </p:nvSpPr>
        <p:spPr>
          <a:xfrm>
            <a:off x="839788" y="5186516"/>
            <a:ext cx="10514012" cy="682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4FD1FF"/>
            </a:gs>
            <a:gs pos="100000">
              <a:srgbClr val="69D8FF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5400"/>
              <a:buFont typeface="Corbel"/>
              <a:buNone/>
              <a:defRPr sz="54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8"/>
          <p:cNvSpPr txBox="1"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8" name="Google Shape;8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9" name="Google Shape;9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0" name="Google Shape;10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EDEDED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"/>
          <p:cNvSpPr txBox="1">
            <a:spLocks noGrp="1"/>
          </p:cNvSpPr>
          <p:nvPr>
            <p:ph type="ctrTitle"/>
          </p:nvPr>
        </p:nvSpPr>
        <p:spPr>
          <a:xfrm>
            <a:off x="1472654" y="376712"/>
            <a:ext cx="9144000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800"/>
              <a:buFont typeface="Overlock"/>
              <a:buNone/>
            </a:pPr>
            <a:r>
              <a:rPr lang="en-US" sz="13800" b="1" dirty="0" smtClean="0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W</a:t>
            </a:r>
            <a:r>
              <a:rPr lang="en-US" sz="11500" b="1" dirty="0" smtClean="0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    </a:t>
            </a:r>
            <a:r>
              <a:rPr lang="en-US" sz="13800" b="1" dirty="0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NDER</a:t>
            </a:r>
            <a:endParaRPr sz="3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4824908" y="-31701"/>
            <a:ext cx="2439492" cy="1271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rPr>
              <a:t>R.J. Palacio</a:t>
            </a:r>
            <a:endParaRPr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96925" y="909042"/>
            <a:ext cx="1452563" cy="1471613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"/>
          <p:cNvSpPr txBox="1"/>
          <p:nvPr/>
        </p:nvSpPr>
        <p:spPr>
          <a:xfrm>
            <a:off x="681736" y="3332818"/>
            <a:ext cx="3524504" cy="3416280"/>
          </a:xfrm>
          <a:prstGeom prst="rect">
            <a:avLst/>
          </a:prstGeom>
          <a:solidFill>
            <a:srgbClr val="E9F6F9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LEARNING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OBJECTIVES</a:t>
            </a:r>
            <a:endParaRPr lang="en-US" sz="2800" dirty="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000" dirty="0">
                <a:solidFill>
                  <a:schemeClr val="dk1"/>
                </a:solidFill>
                <a:latin typeface="Corbel"/>
                <a:ea typeface="Corbel"/>
                <a:cs typeface="Corbel"/>
                <a:sym typeface="Overlock"/>
              </a:rPr>
              <a:t>-To </a:t>
            </a:r>
            <a:r>
              <a:rPr lang="en-US" sz="2000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Overlock"/>
              </a:rPr>
              <a:t>analyze </a:t>
            </a:r>
            <a:r>
              <a:rPr lang="en-US" sz="2000" dirty="0">
                <a:solidFill>
                  <a:schemeClr val="dk1"/>
                </a:solidFill>
                <a:latin typeface="Corbel"/>
                <a:ea typeface="Corbel"/>
                <a:cs typeface="Corbel"/>
                <a:sym typeface="Overlock"/>
              </a:rPr>
              <a:t>the song ‘Space Oddity’ and relate it to the </a:t>
            </a:r>
            <a:r>
              <a:rPr lang="en-US" sz="2000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Overlock"/>
              </a:rPr>
              <a:t>novel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000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Overlock"/>
              </a:rPr>
              <a:t>-To RECAP (</a:t>
            </a:r>
            <a:r>
              <a:rPr lang="en-US" sz="2000" dirty="0" err="1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Overlock"/>
              </a:rPr>
              <a:t>Auggie’s</a:t>
            </a:r>
            <a:r>
              <a:rPr lang="en-US" sz="2000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Overlock"/>
              </a:rPr>
              <a:t> character)</a:t>
            </a:r>
            <a:endParaRPr sz="2000" dirty="0">
              <a:solidFill>
                <a:schemeClr val="dk1"/>
              </a:solidFill>
              <a:latin typeface="Corbel"/>
              <a:ea typeface="Corbel"/>
              <a:cs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-To make clear interpretations about how a</a:t>
            </a:r>
            <a:r>
              <a:rPr lang="en-US" sz="2000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character (</a:t>
            </a:r>
            <a:r>
              <a:rPr lang="en-US" sz="2000" dirty="0" err="1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</a:t>
            </a:r>
            <a:r>
              <a:rPr lang="en-US" sz="2000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) is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introduced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and developed across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texts</a:t>
            </a:r>
            <a:endParaRPr sz="20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43" name="Google Shape;143;p1" descr="Image result for space helmet cartoo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80700" y="3516271"/>
            <a:ext cx="2927908" cy="2757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"/>
          <p:cNvSpPr/>
          <p:nvPr/>
        </p:nvSpPr>
        <p:spPr>
          <a:xfrm>
            <a:off x="448919" y="1490472"/>
            <a:ext cx="6473089" cy="4736592"/>
          </a:xfrm>
          <a:prstGeom prst="wedgeRoundRectCallout">
            <a:avLst>
              <a:gd name="adj1" fmla="val 79463"/>
              <a:gd name="adj2" fmla="val 25241"/>
              <a:gd name="adj3" fmla="val 16667"/>
            </a:avLst>
          </a:prstGeom>
          <a:solidFill>
            <a:srgbClr val="D3EEF4"/>
          </a:solidFill>
          <a:ln w="12700" cap="flat" cmpd="sng">
            <a:solidFill>
              <a:srgbClr val="2F7E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93" name="Google Shape;193;p7"/>
          <p:cNvSpPr txBox="1">
            <a:spLocks noGrp="1"/>
          </p:cNvSpPr>
          <p:nvPr>
            <p:ph type="ctrTitle"/>
          </p:nvPr>
        </p:nvSpPr>
        <p:spPr>
          <a:xfrm>
            <a:off x="50798" y="0"/>
            <a:ext cx="12141201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Overlock"/>
              <a:buNone/>
            </a:pPr>
            <a:r>
              <a:rPr lang="en-US" sz="88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STARTER GAME!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 txBox="1"/>
          <p:nvPr/>
        </p:nvSpPr>
        <p:spPr>
          <a:xfrm>
            <a:off x="448920" y="1641475"/>
            <a:ext cx="6473088" cy="4708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sng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Question 5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Where does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Auggie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 go to school before the start of the novel?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A.) A bad school where he is bullied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B.) He is homeschooled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C.) He isn’t educated at all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D.) The same school he goes to in the novel</a:t>
            </a:r>
            <a:endParaRPr sz="2800" b="0" i="0" u="none" strike="noStrike" cap="none" dirty="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95" name="Google Shape;195;p7" descr="Image result for game show host carto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4462" y="1641475"/>
            <a:ext cx="5157538" cy="4967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"/>
          <p:cNvSpPr/>
          <p:nvPr/>
        </p:nvSpPr>
        <p:spPr>
          <a:xfrm>
            <a:off x="448919" y="1490472"/>
            <a:ext cx="6473089" cy="4736592"/>
          </a:xfrm>
          <a:prstGeom prst="wedgeRoundRectCallout">
            <a:avLst>
              <a:gd name="adj1" fmla="val 79463"/>
              <a:gd name="adj2" fmla="val 25241"/>
              <a:gd name="adj3" fmla="val 16667"/>
            </a:avLst>
          </a:prstGeom>
          <a:solidFill>
            <a:srgbClr val="D3EEF4"/>
          </a:solidFill>
          <a:ln w="12700" cap="flat" cmpd="sng">
            <a:solidFill>
              <a:srgbClr val="2F7E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2" name="Google Shape;202;p8"/>
          <p:cNvSpPr txBox="1">
            <a:spLocks noGrp="1"/>
          </p:cNvSpPr>
          <p:nvPr>
            <p:ph type="ctrTitle"/>
          </p:nvPr>
        </p:nvSpPr>
        <p:spPr>
          <a:xfrm>
            <a:off x="50798" y="0"/>
            <a:ext cx="12141201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Overlock"/>
              <a:buNone/>
            </a:pPr>
            <a:r>
              <a:rPr lang="en-US" sz="88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STARTER GAME!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 txBox="1"/>
          <p:nvPr/>
        </p:nvSpPr>
        <p:spPr>
          <a:xfrm>
            <a:off x="448920" y="1641475"/>
            <a:ext cx="6473088" cy="4708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sng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Question 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At the start of the novel, how many surgeries does Auggie say that he has had?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A.) 21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B.) 23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C.) 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D.) 27</a:t>
            </a: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204" name="Google Shape;204;p8" descr="Image result for game show host carto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4462" y="1641475"/>
            <a:ext cx="5157538" cy="4967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/>
          <p:nvPr/>
        </p:nvSpPr>
        <p:spPr>
          <a:xfrm>
            <a:off x="448919" y="1490472"/>
            <a:ext cx="6473089" cy="4736592"/>
          </a:xfrm>
          <a:prstGeom prst="wedgeRoundRectCallout">
            <a:avLst>
              <a:gd name="adj1" fmla="val 79463"/>
              <a:gd name="adj2" fmla="val 25241"/>
              <a:gd name="adj3" fmla="val 16667"/>
            </a:avLst>
          </a:prstGeom>
          <a:solidFill>
            <a:srgbClr val="D3EEF4"/>
          </a:solidFill>
          <a:ln w="12700" cap="flat" cmpd="sng">
            <a:solidFill>
              <a:srgbClr val="2F7E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11" name="Google Shape;211;p9"/>
          <p:cNvSpPr txBox="1">
            <a:spLocks noGrp="1"/>
          </p:cNvSpPr>
          <p:nvPr>
            <p:ph type="ctrTitle"/>
          </p:nvPr>
        </p:nvSpPr>
        <p:spPr>
          <a:xfrm>
            <a:off x="50798" y="0"/>
            <a:ext cx="12141201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Overlock"/>
              <a:buNone/>
            </a:pPr>
            <a:r>
              <a:rPr lang="en-US" sz="88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STARTER GAME!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 txBox="1"/>
          <p:nvPr/>
        </p:nvSpPr>
        <p:spPr>
          <a:xfrm>
            <a:off x="448920" y="1641475"/>
            <a:ext cx="6473088" cy="427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sng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Question 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How does Auggie’s syndrome affect his facial structure?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A.) No ears, cheekbones, or chin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B.) No forehead bone or eyelids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C.) Extremely small ears, nose, and eyes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D.) None of the above</a:t>
            </a: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213" name="Google Shape;213;p9" descr="Image result for game show host carto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4462" y="1641475"/>
            <a:ext cx="5157538" cy="4967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"/>
          <p:cNvSpPr/>
          <p:nvPr/>
        </p:nvSpPr>
        <p:spPr>
          <a:xfrm>
            <a:off x="448919" y="1490472"/>
            <a:ext cx="6473089" cy="4736592"/>
          </a:xfrm>
          <a:prstGeom prst="wedgeRoundRectCallout">
            <a:avLst>
              <a:gd name="adj1" fmla="val 79463"/>
              <a:gd name="adj2" fmla="val 25241"/>
              <a:gd name="adj3" fmla="val 16667"/>
            </a:avLst>
          </a:prstGeom>
          <a:solidFill>
            <a:srgbClr val="D3EEF4"/>
          </a:solidFill>
          <a:ln w="12700" cap="flat" cmpd="sng">
            <a:solidFill>
              <a:srgbClr val="2F7E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0" name="Google Shape;220;p10"/>
          <p:cNvSpPr txBox="1">
            <a:spLocks noGrp="1"/>
          </p:cNvSpPr>
          <p:nvPr>
            <p:ph type="ctrTitle"/>
          </p:nvPr>
        </p:nvSpPr>
        <p:spPr>
          <a:xfrm>
            <a:off x="50798" y="0"/>
            <a:ext cx="12141201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Overlock"/>
              <a:buNone/>
            </a:pPr>
            <a:r>
              <a:rPr lang="en-US" sz="88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STARTER GAME!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0"/>
          <p:cNvSpPr txBox="1"/>
          <p:nvPr/>
        </p:nvSpPr>
        <p:spPr>
          <a:xfrm>
            <a:off x="448920" y="1641475"/>
            <a:ext cx="6473088" cy="427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sng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Question 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Who is Auggie’s best friend before the start of the novel?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A.) Zachary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B.) Julian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C.) Christopher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D.) Summer</a:t>
            </a: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222" name="Google Shape;222;p10" descr="Image result for game show host carto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4462" y="1641475"/>
            <a:ext cx="5157538" cy="4967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4"/>
          <p:cNvSpPr txBox="1">
            <a:spLocks noGrp="1"/>
          </p:cNvSpPr>
          <p:nvPr>
            <p:ph type="ctrTitle"/>
          </p:nvPr>
        </p:nvSpPr>
        <p:spPr>
          <a:xfrm>
            <a:off x="0" y="121920"/>
            <a:ext cx="12192000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Overlock"/>
              <a:buNone/>
            </a:pPr>
            <a:r>
              <a:rPr lang="en-US" sz="72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CREATIVE TASK!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24"/>
          <p:cNvSpPr txBox="1"/>
          <p:nvPr/>
        </p:nvSpPr>
        <p:spPr>
          <a:xfrm>
            <a:off x="1967986" y="1244219"/>
            <a:ext cx="8219694" cy="5093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Use your creative writing skills to write the next chapter in </a:t>
            </a:r>
            <a:r>
              <a:rPr lang="en-US" sz="2800" b="1" i="0" u="none" strike="noStrike" cap="none" dirty="0" err="1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Auggie’s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life!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You should consider what you have learnt about him as a character, including how he has developed and how his confidence has grown.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sng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You should write your chapter in the first person. Here are some ideas: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Char char="-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Auggie’s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summer holidays;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Char char="-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His life at the beginning of sixth year;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Char char="-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 new hobby/club that he takes part in;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Char char="-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 new place that he visits/ moves to.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"/>
              <a:buFont typeface="Arial"/>
              <a:buNone/>
            </a:pPr>
            <a:endParaRPr sz="1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1"/>
            <a:ext cx="12192000" cy="708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3200" dirty="0"/>
              <a:t>‘Space Oddity’ by David Bowe  </a:t>
            </a:r>
            <a:endParaRPr lang="en-GB" sz="3200" dirty="0">
              <a:latin typeface="Comic Sans MS" charset="0"/>
              <a:cs typeface="+mn-cs"/>
            </a:endParaRPr>
          </a:p>
        </p:txBody>
      </p:sp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3048000" y="2413001"/>
            <a:ext cx="609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</p:txBody>
      </p:sp>
      <p:pic>
        <p:nvPicPr>
          <p:cNvPr id="307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3121" y="1819767"/>
            <a:ext cx="3713310" cy="2956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349249" y="1270000"/>
            <a:ext cx="7270751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2500"/>
            </a:pPr>
            <a:endParaRPr lang="en-US" sz="2500" b="1" dirty="0" smtClean="0">
              <a:solidFill>
                <a:schemeClr val="dk1"/>
              </a:solidFill>
              <a:latin typeface="Corbel"/>
              <a:ea typeface="Corbel"/>
              <a:cs typeface="Corbel"/>
            </a:endParaRPr>
          </a:p>
          <a:p>
            <a:pPr>
              <a:buClr>
                <a:schemeClr val="dk1"/>
              </a:buClr>
              <a:buSzPts val="2500"/>
            </a:pPr>
            <a:r>
              <a:rPr lang="en-US" sz="2500" b="1" dirty="0" smtClean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“The </a:t>
            </a:r>
            <a:r>
              <a:rPr lang="en-US" sz="2500" b="1" dirty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publicity image of a spaceman at work is of an automaton rather than a human being ... and my Major Tom is nothing if not a human being. It came from a feeling of sadness about this aspect of the space thing, it has been dehumanized, so I wrote a song-farce about it, to try and relate science and human emotion. I suppose it's an antidote to space fever, really.”</a:t>
            </a:r>
          </a:p>
          <a:p>
            <a:pPr>
              <a:buClr>
                <a:schemeClr val="dk1"/>
              </a:buClr>
              <a:buSzPts val="2500"/>
            </a:pPr>
            <a:r>
              <a:rPr lang="en-US" sz="2500" b="1" dirty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– David Bowie discussing the writing of "Space Oddity", 1969</a:t>
            </a:r>
          </a:p>
        </p:txBody>
      </p:sp>
    </p:spTree>
    <p:extLst>
      <p:ext uri="{BB962C8B-B14F-4D97-AF65-F5344CB8AC3E}">
        <p14:creationId xmlns:p14="http://schemas.microsoft.com/office/powerpoint/2010/main" val="3547139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1"/>
            <a:ext cx="12192000" cy="708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3200" dirty="0"/>
              <a:t>‘Space Oddity’ by David Bowe  </a:t>
            </a:r>
            <a:endParaRPr lang="en-GB" sz="3200" dirty="0">
              <a:latin typeface="Comic Sans MS" charset="0"/>
              <a:cs typeface="+mn-cs"/>
            </a:endParaRPr>
          </a:p>
        </p:txBody>
      </p:sp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678518" y="1773239"/>
            <a:ext cx="9122005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500" b="1" dirty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David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500" b="1" dirty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Bowie’s Space Oddity is how R.J. Palacio opened the part titled ‘Via’.</a:t>
            </a:r>
          </a:p>
          <a:p>
            <a:endParaRPr lang="en-US" sz="2500" b="1" dirty="0">
              <a:solidFill>
                <a:schemeClr val="dk1"/>
              </a:solidFill>
              <a:latin typeface="Corbel"/>
              <a:ea typeface="Corbel"/>
              <a:cs typeface="Corbel"/>
            </a:endParaRPr>
          </a:p>
          <a:p>
            <a:r>
              <a:rPr lang="en-US" sz="2500" b="1" dirty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1.Listen to the song and fill in the missing words in the lyrics.</a:t>
            </a:r>
          </a:p>
          <a:p>
            <a:endParaRPr lang="en-US" sz="2500" b="1" dirty="0">
              <a:solidFill>
                <a:schemeClr val="dk1"/>
              </a:solidFill>
              <a:latin typeface="Corbel"/>
              <a:ea typeface="Corbel"/>
              <a:cs typeface="Corbel"/>
            </a:endParaRPr>
          </a:p>
          <a:p>
            <a:r>
              <a:rPr lang="en-US" sz="2500" b="1" dirty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2. Highlight the words/phrases in the lyrics and indicate which character they refer to and </a:t>
            </a:r>
            <a:r>
              <a:rPr lang="en-US" sz="2500" b="1" dirty="0" smtClean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why.</a:t>
            </a:r>
            <a:endParaRPr lang="en-US" sz="2500" b="1" dirty="0">
              <a:solidFill>
                <a:schemeClr val="dk1"/>
              </a:solidFill>
              <a:latin typeface="Corbel"/>
              <a:ea typeface="Corbel"/>
              <a:cs typeface="Corbel"/>
            </a:endParaRPr>
          </a:p>
          <a:p>
            <a:endParaRPr lang="en-US" sz="2500" b="1" dirty="0">
              <a:solidFill>
                <a:schemeClr val="dk1"/>
              </a:solidFill>
              <a:latin typeface="Corbel"/>
              <a:ea typeface="Corbel"/>
              <a:cs typeface="Corbel"/>
            </a:endParaRPr>
          </a:p>
          <a:p>
            <a:r>
              <a:rPr lang="en-US" sz="2500" b="1" dirty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3. Send your </a:t>
            </a:r>
            <a:r>
              <a:rPr lang="en-US" sz="2500" b="1" dirty="0" smtClean="0">
                <a:solidFill>
                  <a:schemeClr val="dk1"/>
                </a:solidFill>
                <a:latin typeface="Corbel"/>
                <a:ea typeface="Corbel"/>
                <a:cs typeface="Corbel"/>
              </a:rPr>
              <a:t>answers to the teacher.</a:t>
            </a:r>
            <a:endParaRPr lang="en-US" sz="2500" b="1" dirty="0">
              <a:solidFill>
                <a:schemeClr val="dk1"/>
              </a:solidFill>
              <a:latin typeface="Corbel"/>
              <a:ea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059548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3"/>
          <p:cNvSpPr txBox="1">
            <a:spLocks noGrp="1"/>
          </p:cNvSpPr>
          <p:nvPr>
            <p:ph type="ctrTitle"/>
          </p:nvPr>
        </p:nvSpPr>
        <p:spPr>
          <a:xfrm>
            <a:off x="0" y="121920"/>
            <a:ext cx="12192000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Overlock"/>
              <a:buNone/>
            </a:pPr>
            <a:r>
              <a:rPr lang="en-US" sz="8000" b="1" dirty="0" smtClean="0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RECAP</a:t>
            </a: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3"/>
          <p:cNvSpPr txBox="1"/>
          <p:nvPr/>
        </p:nvSpPr>
        <p:spPr>
          <a:xfrm>
            <a:off x="310896" y="2136071"/>
            <a:ext cx="7854696" cy="3724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WE ARE NOW GOING TO RECAP HOW AUGGIE IS INTRODUCED IN THE BEGINNING OF THE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NOVEL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lang="en-US" sz="2800" b="0" i="0" u="none" strike="noStrike" cap="none" dirty="0" smtClean="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dirty="0" smtClean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We will discuss:</a:t>
            </a:r>
            <a:endParaRPr lang="en-US" sz="2800" dirty="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32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-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How 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do you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feel towards </a:t>
            </a:r>
            <a:r>
              <a:rPr lang="en-US" sz="3200" b="0" i="0" u="none" strike="noStrike" cap="none" dirty="0" err="1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-How 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does he act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towards other 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characters?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-How 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do other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characters act towards </a:t>
            </a:r>
            <a:r>
              <a:rPr lang="en-US" sz="3200" b="0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him?</a:t>
            </a:r>
            <a:endParaRPr sz="28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245" name="Google Shape;24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31910" y="2450059"/>
            <a:ext cx="3860090" cy="32832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2250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4"/>
          <p:cNvSpPr txBox="1">
            <a:spLocks noGrp="1"/>
          </p:cNvSpPr>
          <p:nvPr>
            <p:ph type="ctrTitle"/>
          </p:nvPr>
        </p:nvSpPr>
        <p:spPr>
          <a:xfrm>
            <a:off x="0" y="0"/>
            <a:ext cx="12192000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Overlock"/>
              <a:buNone/>
            </a:pPr>
            <a:r>
              <a:rPr lang="en-US" sz="72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COMPREHENSION QUESTIONS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4"/>
          <p:cNvSpPr txBox="1"/>
          <p:nvPr/>
        </p:nvSpPr>
        <p:spPr>
          <a:xfrm>
            <a:off x="0" y="1289939"/>
            <a:ext cx="9134856" cy="4755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orbel"/>
              <a:buAutoNum type="arabicPeriod"/>
            </a:pPr>
            <a:endParaRPr lang="en-US" sz="2500" b="1" i="0" u="none" strike="noStrike" cap="none" dirty="0" smtClean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orbel"/>
              <a:buAutoNum type="arabicPeriod"/>
            </a:pPr>
            <a:endParaRPr lang="en-US" sz="2500" b="1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orbel"/>
              <a:buAutoNum type="arabicPeriod"/>
            </a:pPr>
            <a:endParaRPr lang="en-US" sz="2500" b="1" i="0" u="none" strike="noStrike" cap="none" dirty="0" smtClean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orbel"/>
              <a:buAutoNum type="arabicPeriod"/>
            </a:pPr>
            <a:r>
              <a:rPr lang="en-US" sz="2500" b="1" i="0" u="none" strike="noStrike" cap="none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How </a:t>
            </a:r>
            <a:r>
              <a:rPr lang="en-US" sz="25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does </a:t>
            </a:r>
            <a:r>
              <a:rPr lang="en-US" sz="2500" b="1" i="0" u="none" strike="noStrike" cap="none" dirty="0" err="1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</a:t>
            </a:r>
            <a:r>
              <a:rPr lang="en-US" sz="25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feel when he first meets the other children?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orbel"/>
              <a:buAutoNum type="arabicPeriod"/>
            </a:pPr>
            <a:r>
              <a:rPr lang="en-US" sz="25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How does </a:t>
            </a:r>
            <a:r>
              <a:rPr lang="en-US" sz="2500" b="1" i="0" u="none" strike="noStrike" cap="none" dirty="0" err="1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</a:t>
            </a:r>
            <a:r>
              <a:rPr lang="en-US" sz="25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react when Julian asks him about his face? What does this tell you about him?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orbel"/>
              <a:buAutoNum type="arabicPeriod"/>
            </a:pPr>
            <a:r>
              <a:rPr lang="en-US" sz="25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How do </a:t>
            </a:r>
            <a:r>
              <a:rPr lang="en-US" sz="2500" b="1" i="0" u="none" strike="noStrike" cap="none" dirty="0" err="1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Auggie’s</a:t>
            </a:r>
            <a:r>
              <a:rPr lang="en-US" sz="25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family act towards him before his first day at school?</a:t>
            </a:r>
            <a:endParaRPr sz="2500" b="1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orbel"/>
              <a:buAutoNum type="arabicPeriod"/>
            </a:pPr>
            <a:r>
              <a:rPr lang="en-US" sz="25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How does </a:t>
            </a:r>
            <a:r>
              <a:rPr lang="en-US" sz="2500" b="1" i="0" u="none" strike="noStrike" cap="none" dirty="0" err="1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</a:t>
            </a:r>
            <a:r>
              <a:rPr lang="en-US" sz="25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react when he overhears Jack and Julian talking about him?</a:t>
            </a:r>
            <a:endParaRPr sz="2600" b="1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-US" sz="26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EXTENSION: What is the overall impression that the reader is given of </a:t>
            </a:r>
            <a:r>
              <a:rPr lang="en-US" sz="2600" b="1" i="0" u="none" strike="noStrike" cap="none" dirty="0" err="1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Auggie</a:t>
            </a:r>
            <a:r>
              <a:rPr lang="en-US" sz="2600" b="1" i="0" u="none" strike="noStrike" cap="none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in these chapters?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"/>
              <a:buFont typeface="Arial"/>
              <a:buNone/>
            </a:pPr>
            <a:endParaRPr sz="1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"/>
          <p:cNvSpPr/>
          <p:nvPr/>
        </p:nvSpPr>
        <p:spPr>
          <a:xfrm>
            <a:off x="448919" y="1490472"/>
            <a:ext cx="6473089" cy="4736592"/>
          </a:xfrm>
          <a:prstGeom prst="wedgeRoundRectCallout">
            <a:avLst>
              <a:gd name="adj1" fmla="val 79463"/>
              <a:gd name="adj2" fmla="val 25241"/>
              <a:gd name="adj3" fmla="val 16667"/>
            </a:avLst>
          </a:prstGeom>
          <a:solidFill>
            <a:srgbClr val="D3EEF4"/>
          </a:solidFill>
          <a:ln w="12700" cap="flat" cmpd="sng">
            <a:solidFill>
              <a:srgbClr val="2F7E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7" name="Google Shape;157;p3"/>
          <p:cNvSpPr txBox="1">
            <a:spLocks noGrp="1"/>
          </p:cNvSpPr>
          <p:nvPr>
            <p:ph type="ctrTitle"/>
          </p:nvPr>
        </p:nvSpPr>
        <p:spPr>
          <a:xfrm>
            <a:off x="50798" y="0"/>
            <a:ext cx="12141201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Overlock"/>
              <a:buNone/>
            </a:pPr>
            <a:r>
              <a:rPr lang="en-US" sz="88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STARTER GAME!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3"/>
          <p:cNvSpPr txBox="1"/>
          <p:nvPr/>
        </p:nvSpPr>
        <p:spPr>
          <a:xfrm>
            <a:off x="841249" y="1641475"/>
            <a:ext cx="5422392" cy="4832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sng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Question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How old is Auggie at the start of the novel?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A.) 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B.) 9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C.) 10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D.) 11</a:t>
            </a:r>
            <a:endParaRPr sz="32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59" name="Google Shape;159;p3" descr="Image result for game show host carto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4462" y="1641475"/>
            <a:ext cx="5157538" cy="4967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"/>
          <p:cNvSpPr/>
          <p:nvPr/>
        </p:nvSpPr>
        <p:spPr>
          <a:xfrm>
            <a:off x="448919" y="1490472"/>
            <a:ext cx="6473089" cy="4736592"/>
          </a:xfrm>
          <a:prstGeom prst="wedgeRoundRectCallout">
            <a:avLst>
              <a:gd name="adj1" fmla="val 79463"/>
              <a:gd name="adj2" fmla="val 25241"/>
              <a:gd name="adj3" fmla="val 16667"/>
            </a:avLst>
          </a:prstGeom>
          <a:solidFill>
            <a:srgbClr val="D3EEF4"/>
          </a:solidFill>
          <a:ln w="12700" cap="flat" cmpd="sng">
            <a:solidFill>
              <a:srgbClr val="2F7E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6" name="Google Shape;166;p4"/>
          <p:cNvSpPr txBox="1">
            <a:spLocks noGrp="1"/>
          </p:cNvSpPr>
          <p:nvPr>
            <p:ph type="ctrTitle"/>
          </p:nvPr>
        </p:nvSpPr>
        <p:spPr>
          <a:xfrm>
            <a:off x="50798" y="0"/>
            <a:ext cx="12141201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Overlock"/>
              <a:buNone/>
            </a:pPr>
            <a:r>
              <a:rPr lang="en-US" sz="88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STARTER GAME!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4"/>
          <p:cNvSpPr txBox="1"/>
          <p:nvPr/>
        </p:nvSpPr>
        <p:spPr>
          <a:xfrm>
            <a:off x="448920" y="1641475"/>
            <a:ext cx="6473088" cy="4278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sng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Question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What medical condition does Auggie have?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A.) TCS - Treacher Collins Syndrome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B.) BCS – Brenton Collington Syndrome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C.) ASD – Autism Spectrum Disorder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D.) NDD – Nultona-Dent Disorder</a:t>
            </a: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68" name="Google Shape;168;p4" descr="Image result for game show host carto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4462" y="1641475"/>
            <a:ext cx="5157538" cy="4967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"/>
          <p:cNvSpPr/>
          <p:nvPr/>
        </p:nvSpPr>
        <p:spPr>
          <a:xfrm>
            <a:off x="448919" y="1490472"/>
            <a:ext cx="6473089" cy="4736592"/>
          </a:xfrm>
          <a:prstGeom prst="wedgeRoundRectCallout">
            <a:avLst>
              <a:gd name="adj1" fmla="val 79463"/>
              <a:gd name="adj2" fmla="val 25241"/>
              <a:gd name="adj3" fmla="val 16667"/>
            </a:avLst>
          </a:prstGeom>
          <a:solidFill>
            <a:srgbClr val="D3EEF4"/>
          </a:solidFill>
          <a:ln w="12700" cap="flat" cmpd="sng">
            <a:solidFill>
              <a:srgbClr val="2F7E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5" name="Google Shape;175;p5"/>
          <p:cNvSpPr txBox="1">
            <a:spLocks noGrp="1"/>
          </p:cNvSpPr>
          <p:nvPr>
            <p:ph type="ctrTitle"/>
          </p:nvPr>
        </p:nvSpPr>
        <p:spPr>
          <a:xfrm>
            <a:off x="50798" y="0"/>
            <a:ext cx="12141201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Overlock"/>
              <a:buNone/>
            </a:pPr>
            <a:r>
              <a:rPr lang="en-US" sz="88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STARTER GAME!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5"/>
          <p:cNvSpPr txBox="1"/>
          <p:nvPr/>
        </p:nvSpPr>
        <p:spPr>
          <a:xfrm>
            <a:off x="448920" y="1641475"/>
            <a:ext cx="6473088" cy="3847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sng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Question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What school does Auggie go to?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A.) Upper Manhattan Prep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B.) Faulkner Prep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C.) North River Heights Prep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D.) Beecher Prep</a:t>
            </a: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77" name="Google Shape;177;p5" descr="Image result for game show host carto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4462" y="1641475"/>
            <a:ext cx="5157538" cy="4967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"/>
          <p:cNvSpPr/>
          <p:nvPr/>
        </p:nvSpPr>
        <p:spPr>
          <a:xfrm>
            <a:off x="448919" y="1490472"/>
            <a:ext cx="6473089" cy="4736592"/>
          </a:xfrm>
          <a:prstGeom prst="wedgeRoundRectCallout">
            <a:avLst>
              <a:gd name="adj1" fmla="val 79463"/>
              <a:gd name="adj2" fmla="val 25241"/>
              <a:gd name="adj3" fmla="val 16667"/>
            </a:avLst>
          </a:prstGeom>
          <a:solidFill>
            <a:srgbClr val="D3EEF4"/>
          </a:solidFill>
          <a:ln w="12700" cap="flat" cmpd="sng">
            <a:solidFill>
              <a:srgbClr val="2F7E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84" name="Google Shape;184;p6"/>
          <p:cNvSpPr txBox="1">
            <a:spLocks noGrp="1"/>
          </p:cNvSpPr>
          <p:nvPr>
            <p:ph type="ctrTitle"/>
          </p:nvPr>
        </p:nvSpPr>
        <p:spPr>
          <a:xfrm>
            <a:off x="50798" y="0"/>
            <a:ext cx="12141201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Overlock"/>
              <a:buNone/>
            </a:pPr>
            <a:r>
              <a:rPr lang="en-US" sz="8800" b="1">
                <a:solidFill>
                  <a:schemeClr val="lt1"/>
                </a:solidFill>
                <a:latin typeface="Overlock"/>
                <a:ea typeface="Overlock"/>
                <a:cs typeface="Overlock"/>
                <a:sym typeface="Overlock"/>
              </a:rPr>
              <a:t>STARTER GAME!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/>
          <p:cNvSpPr txBox="1"/>
          <p:nvPr/>
        </p:nvSpPr>
        <p:spPr>
          <a:xfrm>
            <a:off x="448920" y="1641475"/>
            <a:ext cx="6473088" cy="3847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sng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Question 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What is Auggie really interested in?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A.) Jurassic Park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B.) Star Wars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C.) Star Trek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D.) Battlestar Galactica</a:t>
            </a:r>
            <a:endParaRPr sz="280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86" name="Google Shape;186;p6" descr="Image result for game show host carto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4462" y="1641475"/>
            <a:ext cx="5157538" cy="49671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rgbClr val="000000"/>
      </a:dk1>
      <a:lt1>
        <a:srgbClr val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679</Words>
  <Application>Microsoft Macintosh PowerPoint</Application>
  <PresentationFormat>Custom</PresentationFormat>
  <Paragraphs>116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Depth</vt:lpstr>
      <vt:lpstr>W    NDER</vt:lpstr>
      <vt:lpstr>PowerPoint Presentation</vt:lpstr>
      <vt:lpstr>PowerPoint Presentation</vt:lpstr>
      <vt:lpstr>RECAP</vt:lpstr>
      <vt:lpstr>COMPREHENSION QUESTIONS</vt:lpstr>
      <vt:lpstr>STARTER GAME!</vt:lpstr>
      <vt:lpstr>STARTER GAME!</vt:lpstr>
      <vt:lpstr>STARTER GAME!</vt:lpstr>
      <vt:lpstr>STARTER GAME!</vt:lpstr>
      <vt:lpstr>STARTER GAME!</vt:lpstr>
      <vt:lpstr>STARTER GAME!</vt:lpstr>
      <vt:lpstr>STARTER GAME!</vt:lpstr>
      <vt:lpstr>STARTER GAME!</vt:lpstr>
      <vt:lpstr>CREATIVE TASK!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    NDER</dc:title>
  <dc:creator>Matt Hawley</dc:creator>
  <cp:lastModifiedBy>Anna Veremyova</cp:lastModifiedBy>
  <cp:revision>12</cp:revision>
  <dcterms:created xsi:type="dcterms:W3CDTF">2019-05-08T08:16:45Z</dcterms:created>
  <dcterms:modified xsi:type="dcterms:W3CDTF">2021-12-08T02:29:20Z</dcterms:modified>
</cp:coreProperties>
</file>