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  <p:sldId id="265" r:id="rId3"/>
    <p:sldId id="259" r:id="rId4"/>
    <p:sldId id="257" r:id="rId5"/>
    <p:sldId id="261" r:id="rId6"/>
    <p:sldId id="263" r:id="rId7"/>
    <p:sldId id="258" r:id="rId8"/>
    <p:sldId id="260" r:id="rId9"/>
    <p:sldId id="269" r:id="rId10"/>
    <p:sldId id="262" r:id="rId11"/>
    <p:sldId id="271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2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B55263-3A73-44BA-B3C0-8079738C28F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362DFB7-A90F-4D16-B847-F92E1808E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53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5263-3A73-44BA-B3C0-8079738C28F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DFB7-A90F-4D16-B847-F92E1808E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640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B55263-3A73-44BA-B3C0-8079738C28F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362DFB7-A90F-4D16-B847-F92E1808E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1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5263-3A73-44BA-B3C0-8079738C28F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DFB7-A90F-4D16-B847-F92E1808E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80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B55263-3A73-44BA-B3C0-8079738C28F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362DFB7-A90F-4D16-B847-F92E1808E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46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5263-3A73-44BA-B3C0-8079738C28F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DFB7-A90F-4D16-B847-F92E1808E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8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5263-3A73-44BA-B3C0-8079738C28F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DFB7-A90F-4D16-B847-F92E1808E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338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5263-3A73-44BA-B3C0-8079738C28F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DFB7-A90F-4D16-B847-F92E1808E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7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5263-3A73-44BA-B3C0-8079738C28F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DFB7-A90F-4D16-B847-F92E1808E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B55263-3A73-44BA-B3C0-8079738C28F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362DFB7-A90F-4D16-B847-F92E1808E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703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5263-3A73-44BA-B3C0-8079738C28F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DFB7-A90F-4D16-B847-F92E1808E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70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DB55263-3A73-44BA-B3C0-8079738C28FC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362DFB7-A90F-4D16-B847-F92E1808EE3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19875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eprints.qut.edu.au/view/person/Oloyede,_Kunle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080A6-4D01-4407-816D-63C82BF3D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592" y="981075"/>
            <a:ext cx="8667749" cy="1981200"/>
          </a:xfrm>
        </p:spPr>
        <p:txBody>
          <a:bodyPr>
            <a:noAutofit/>
          </a:bodyPr>
          <a:lstStyle/>
          <a:p>
            <a:r>
              <a:rPr lang="en-US" sz="3200" b="1" dirty="0"/>
              <a:t>Module 2</a:t>
            </a:r>
            <a:br>
              <a:rPr lang="en-US" sz="3200" dirty="0"/>
            </a:br>
            <a:r>
              <a:rPr lang="en-US" sz="2400" dirty="0"/>
              <a:t>Linking Molecular Structure, Molecular Properties And Bulk Properties of Lipids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6E9A07-C2FF-4F4B-B10B-3071E73E46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592" y="5743469"/>
            <a:ext cx="7989752" cy="590321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Jonathan M. Barcelo</a:t>
            </a:r>
          </a:p>
          <a:p>
            <a:r>
              <a:rPr lang="en-US" dirty="0">
                <a:solidFill>
                  <a:srgbClr val="FFFF00"/>
                </a:solidFill>
              </a:rPr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2568979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445"/>
    </mc:Choice>
    <mc:Fallback xmlns="">
      <p:transition spd="slow" advTm="1744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289DD-CA61-469E-8540-DDFAB31A6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SOLUBILITY OF LIPIDS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05ED7-4C49-4452-868A-2B4B086DA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28004"/>
            <a:ext cx="8258008" cy="1467696"/>
          </a:xfrm>
        </p:spPr>
        <p:txBody>
          <a:bodyPr>
            <a:normAutofit fontScale="92500"/>
          </a:bodyPr>
          <a:lstStyle/>
          <a:p>
            <a:r>
              <a:rPr lang="en-US" sz="2400" i="1" dirty="0"/>
              <a:t>Principle: If lipid molecules CANNOT intermingle with solvent molecules, solubility (or miscibility) will be low.</a:t>
            </a:r>
          </a:p>
          <a:p>
            <a:r>
              <a:rPr lang="en-US" sz="2400" i="1" dirty="0"/>
              <a:t>If lipid molecules are amphipathic, they form micelles or reverse micelles.</a:t>
            </a:r>
          </a:p>
        </p:txBody>
      </p:sp>
      <p:pic>
        <p:nvPicPr>
          <p:cNvPr id="3074" name="Picture 2" descr="Normal micelle (NM) and reverse micelles (RMs). | Download ...">
            <a:extLst>
              <a:ext uri="{FF2B5EF4-FFF2-40B4-BE49-F238E27FC236}">
                <a16:creationId xmlns:a16="http://schemas.microsoft.com/office/drawing/2014/main" id="{9BB49673-3E0F-4F68-8E15-2BE372D3B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776" y="3692044"/>
            <a:ext cx="7100839" cy="2748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50CFAC8-E102-4677-A571-FB3E5AE49353}"/>
              </a:ext>
            </a:extLst>
          </p:cNvPr>
          <p:cNvSpPr txBox="1"/>
          <p:nvPr/>
        </p:nvSpPr>
        <p:spPr>
          <a:xfrm>
            <a:off x="7239000" y="6581775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0070C0"/>
                </a:solidFill>
              </a:rPr>
              <a:t>Gadomski</a:t>
            </a:r>
            <a:r>
              <a:rPr lang="en-US" sz="1400" dirty="0">
                <a:solidFill>
                  <a:srgbClr val="0070C0"/>
                </a:solidFill>
              </a:rPr>
              <a:t> et al, 2008</a:t>
            </a:r>
          </a:p>
        </p:txBody>
      </p:sp>
    </p:spTree>
    <p:extLst>
      <p:ext uri="{BB962C8B-B14F-4D97-AF65-F5344CB8AC3E}">
        <p14:creationId xmlns:p14="http://schemas.microsoft.com/office/powerpoint/2010/main" val="326171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980"/>
    </mc:Choice>
    <mc:Fallback xmlns="">
      <p:transition spd="slow" advTm="7898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289DD-CA61-469E-8540-DDFAB31A6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IS NOW YOUR TURN!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05ED7-4C49-4452-868A-2B4B086DA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28004"/>
            <a:ext cx="8258008" cy="972396"/>
          </a:xfrm>
        </p:spPr>
        <p:txBody>
          <a:bodyPr>
            <a:normAutofit fontScale="92500" lnSpcReduction="20000"/>
          </a:bodyPr>
          <a:lstStyle/>
          <a:p>
            <a:r>
              <a:rPr lang="en-US" sz="2400" i="1" dirty="0"/>
              <a:t>Look at the structure of a steroid molecule, cholesterol. Based on this, how do you characterize the molecule? What could be the properties of a pure sample of cholesterol?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5DA7C0E-5415-4A7D-8708-4CEB647558E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324" y="3394868"/>
            <a:ext cx="4217352" cy="30559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5651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578"/>
    </mc:Choice>
    <mc:Fallback xmlns="">
      <p:transition spd="slow" advTm="19578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0CA44-AA50-4243-90F0-4B7889D1B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1E5C8-F500-4A57-AD72-43D0152A1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246782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PH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Devi, A., &amp; </a:t>
            </a:r>
            <a:r>
              <a:rPr lang="en-PH" sz="1200" b="0" i="0" dirty="0" err="1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Khatkar</a:t>
            </a:r>
            <a:r>
              <a:rPr lang="en-PH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, B. S. (2016). </a:t>
            </a:r>
            <a:r>
              <a:rPr lang="en-PH" sz="1200" b="0" i="1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Physicochemical, rheological and functional properties of fats and oils in relation to cookie quality: a review. Journal of Food Science and Technology, 53(10), 3633–3641.</a:t>
            </a:r>
            <a:r>
              <a:rPr lang="en-PH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 doi:10.1007/s13197-016-2355-0 </a:t>
            </a:r>
          </a:p>
          <a:p>
            <a:pPr>
              <a:spcBef>
                <a:spcPts val="0"/>
              </a:spcBef>
            </a:pPr>
            <a:r>
              <a:rPr lang="en-US" sz="1200" b="0" i="0" dirty="0" err="1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Gadomski</a:t>
            </a:r>
            <a:r>
              <a:rPr lang="en-US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, A, </a:t>
            </a:r>
            <a:r>
              <a:rPr lang="en-US" sz="1200" b="0" i="0" dirty="0" err="1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Kruszewska</a:t>
            </a:r>
            <a:r>
              <a:rPr lang="en-US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, N, Santamaria-</a:t>
            </a:r>
            <a:r>
              <a:rPr lang="en-US" sz="1200" b="0" i="0" dirty="0" err="1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Holek</a:t>
            </a:r>
            <a:r>
              <a:rPr lang="en-US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, I, </a:t>
            </a:r>
            <a:r>
              <a:rPr lang="en-US" sz="1200" b="0" i="0" dirty="0" err="1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Uher</a:t>
            </a:r>
            <a:r>
              <a:rPr lang="en-US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, J, Pawlak, Zenon, </a:t>
            </a:r>
            <a:r>
              <a:rPr lang="en-US" sz="1200" b="0" i="0" u="none" strike="noStrike" dirty="0" err="1">
                <a:solidFill>
                  <a:srgbClr val="0070C0"/>
                </a:solidFill>
                <a:effectLst/>
                <a:latin typeface="Arial Narrow" panose="020B0606020202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Oloyede</a:t>
            </a:r>
            <a:r>
              <a:rPr lang="en-US" sz="1200" b="0" i="0" u="none" strike="noStrike" dirty="0">
                <a:solidFill>
                  <a:srgbClr val="0070C0"/>
                </a:solidFill>
                <a:effectLst/>
                <a:latin typeface="Arial Narrow" panose="020B0606020202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Adekunle</a:t>
            </a:r>
            <a:r>
              <a:rPr lang="en-US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, </a:t>
            </a:r>
            <a:r>
              <a:rPr lang="en-US" sz="1200" b="0" i="0" dirty="0" err="1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Pechkova</a:t>
            </a:r>
            <a:r>
              <a:rPr lang="en-US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, E, &amp; </a:t>
            </a:r>
            <a:r>
              <a:rPr lang="en-US" sz="1200" b="0" i="0" dirty="0" err="1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Nicolini</a:t>
            </a:r>
            <a:r>
              <a:rPr lang="en-US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, C (2008) Can modern statistical mechanics unravel some practical problems encountered in model biomatter aggregations emerging in internal- and external-friction conditions? In Kim, B (Ed.) </a:t>
            </a:r>
            <a:r>
              <a:rPr lang="en-US" sz="1200" b="0" i="1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Statistical Mechanics Research.</a:t>
            </a:r>
            <a:r>
              <a:rPr lang="en-US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 Nova Science Publishers, United States, pp. 1-47.</a:t>
            </a:r>
            <a:endParaRPr lang="en-PH" sz="1200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PH" sz="1200" b="0" i="0" dirty="0" err="1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Knothe</a:t>
            </a:r>
            <a:r>
              <a:rPr lang="en-PH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, G., &amp; Dunn, R. O. (2009). </a:t>
            </a:r>
            <a:r>
              <a:rPr lang="en-PH" sz="1200" b="0" i="1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A Comprehensive Evaluation of the Melting Points of Fatty Acids and Esters Determined by Differential Scanning Calorimetry. Journal of the American Oil Chemists’ Society, 86(9), 843–856.</a:t>
            </a:r>
            <a:r>
              <a:rPr lang="en-PH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 doi:10.1007/s11746-009-1423-2 </a:t>
            </a:r>
          </a:p>
          <a:p>
            <a:pPr>
              <a:spcBef>
                <a:spcPts val="0"/>
              </a:spcBef>
            </a:pPr>
            <a:r>
              <a:rPr lang="en-PH" sz="1200" b="0" i="0" dirty="0" err="1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Marinos-Kouris</a:t>
            </a:r>
            <a:r>
              <a:rPr lang="en-PH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, D., </a:t>
            </a:r>
            <a:r>
              <a:rPr lang="en-PH" sz="1200" b="0" i="0" dirty="0" err="1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Krokida</a:t>
            </a:r>
            <a:r>
              <a:rPr lang="en-PH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, M., &amp; </a:t>
            </a:r>
            <a:r>
              <a:rPr lang="en-PH" sz="1200" b="0" i="0" dirty="0" err="1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Oreopoulou</a:t>
            </a:r>
            <a:r>
              <a:rPr lang="en-PH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, V. (2006). </a:t>
            </a:r>
            <a:r>
              <a:rPr lang="en-PH" sz="1200" b="0" i="1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Frying of Foods. Handbook of Industrial Drying, Third Edition.</a:t>
            </a:r>
            <a:r>
              <a:rPr lang="en-PH" sz="1200" b="0" i="0" dirty="0">
                <a:solidFill>
                  <a:srgbClr val="0070C0"/>
                </a:solidFill>
                <a:effectLst/>
                <a:latin typeface="Arial Narrow" panose="020B0606020202030204" pitchFamily="34" charset="0"/>
              </a:rPr>
              <a:t> doi:10.1201/9781420017618.ch52 </a:t>
            </a:r>
            <a:endParaRPr lang="en-US" sz="12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547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ADDE2-4297-4709-9CB1-3C081B82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04A49-65B9-4FF2-9528-AA692775B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Main concepts in understanding lipid properties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Molecular basis of boiling point and melting point of lipid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Molecular basis of solubility of lipid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Explaining melting point and boiling point of oils (mixtures)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01052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590"/>
    </mc:Choice>
    <mc:Fallback xmlns="">
      <p:transition spd="slow" advTm="2059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2A68D-1824-4B36-847A-C3001B545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/>
              <a:t>MAIN CONCEPTS IN UNDERSTANDING </a:t>
            </a:r>
            <a:br>
              <a:rPr lang="en-US" sz="2400" dirty="0"/>
            </a:br>
            <a:r>
              <a:rPr lang="en-US" sz="2400" dirty="0"/>
              <a:t>LIPID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D8311-102A-4E09-954F-CAB2CF2D7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297264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Molecular properties are NOT the same as bulk properties.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Molecular structure influences molecular properties of lipid molecules. Molecular properties influence bulk properties of substances.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Interaction of molecular components in a substance influences the bulk property of mixtures and actual macroscopic samples.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047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4147"/>
    </mc:Choice>
    <mc:Fallback xmlns="">
      <p:transition spd="slow" advTm="1341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36974-04E8-4F70-A978-04452063C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588876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BOILING POINT OF SATURATED FATTY ACIDS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1CAEEC-32E1-4E50-BA7F-ADEE1E8876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03" y="1955800"/>
            <a:ext cx="8669994" cy="313139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D59C60E-9117-4FDB-B416-0C6D1EBCC4BD}"/>
              </a:ext>
            </a:extLst>
          </p:cNvPr>
          <p:cNvSpPr/>
          <p:nvPr/>
        </p:nvSpPr>
        <p:spPr>
          <a:xfrm>
            <a:off x="196362" y="4561840"/>
            <a:ext cx="8700475" cy="233680"/>
          </a:xfrm>
          <a:prstGeom prst="rect">
            <a:avLst/>
          </a:prstGeom>
          <a:solidFill>
            <a:srgbClr val="FFFF00">
              <a:alpha val="12000"/>
            </a:srgb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996AA3D-BE28-4355-AF67-9FA7CA3221BE}"/>
              </a:ext>
            </a:extLst>
          </p:cNvPr>
          <p:cNvSpPr txBox="1"/>
          <p:nvPr/>
        </p:nvSpPr>
        <p:spPr>
          <a:xfrm>
            <a:off x="6953251" y="5028463"/>
            <a:ext cx="2190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rgbClr val="0070C0"/>
                </a:solidFill>
              </a:rPr>
              <a:t>Marinos-Kouris</a:t>
            </a:r>
            <a:r>
              <a:rPr lang="en-US" sz="1400" dirty="0">
                <a:solidFill>
                  <a:srgbClr val="0070C0"/>
                </a:solidFill>
              </a:rPr>
              <a:t> et al, 2006</a:t>
            </a:r>
          </a:p>
        </p:txBody>
      </p:sp>
    </p:spTree>
    <p:extLst>
      <p:ext uri="{BB962C8B-B14F-4D97-AF65-F5344CB8AC3E}">
        <p14:creationId xmlns:p14="http://schemas.microsoft.com/office/powerpoint/2010/main" val="2440637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655"/>
    </mc:Choice>
    <mc:Fallback xmlns="">
      <p:transition spd="slow" advTm="29655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36974-04E8-4F70-A978-04452063C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579351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MELTING POINT OF SATURATED FATTY ACIDS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932695-3097-4DA3-8C5D-3DC56D804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3675" y="1914525"/>
            <a:ext cx="3412309" cy="465558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90F5FFF-0C53-4299-B5C0-D96434526432}"/>
              </a:ext>
            </a:extLst>
          </p:cNvPr>
          <p:cNvSpPr txBox="1"/>
          <p:nvPr/>
        </p:nvSpPr>
        <p:spPr>
          <a:xfrm>
            <a:off x="7237005" y="6570107"/>
            <a:ext cx="19069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0070C0"/>
                </a:solidFill>
              </a:rPr>
              <a:t>Knothe</a:t>
            </a:r>
            <a:r>
              <a:rPr lang="en-US" sz="1400" dirty="0">
                <a:solidFill>
                  <a:srgbClr val="0070C0"/>
                </a:solidFill>
              </a:rPr>
              <a:t> &amp; Dunn, 2009</a:t>
            </a:r>
          </a:p>
        </p:txBody>
      </p:sp>
    </p:spTree>
    <p:extLst>
      <p:ext uri="{BB962C8B-B14F-4D97-AF65-F5344CB8AC3E}">
        <p14:creationId xmlns:p14="http://schemas.microsoft.com/office/powerpoint/2010/main" val="701416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805"/>
    </mc:Choice>
    <mc:Fallback xmlns="">
      <p:transition spd="slow" advTm="9805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36974-04E8-4F70-A978-04452063C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MELTING POINT OF TRIACYLGLYCEROL SAMPLES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5E2E13E-75C9-4806-A789-7B67039EB7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31" y="2945555"/>
            <a:ext cx="8949257" cy="1566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18BE7728-1E56-4C18-A175-856373D27A1F}"/>
              </a:ext>
            </a:extLst>
          </p:cNvPr>
          <p:cNvSpPr txBox="1"/>
          <p:nvPr/>
        </p:nvSpPr>
        <p:spPr>
          <a:xfrm>
            <a:off x="4648060" y="6567100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https://www2.chemistry.msu.edu/faculty/reusch/VirtTxtJml/lipids.htm</a:t>
            </a:r>
          </a:p>
        </p:txBody>
      </p:sp>
    </p:spTree>
    <p:extLst>
      <p:ext uri="{BB962C8B-B14F-4D97-AF65-F5344CB8AC3E}">
        <p14:creationId xmlns:p14="http://schemas.microsoft.com/office/powerpoint/2010/main" val="652863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341"/>
    </mc:Choice>
    <mc:Fallback xmlns="">
      <p:transition spd="slow" advTm="4734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FF3FB-01ED-43C0-BE43-270E5C598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/>
              <a:t>MOLECULAR BASIS OF BOILING POINT and </a:t>
            </a:r>
            <a:br>
              <a:rPr lang="en-US" sz="2400" dirty="0"/>
            </a:br>
            <a:r>
              <a:rPr lang="en-US" sz="2400" dirty="0"/>
              <a:t>MELTING POINT OF SATURATED FATTY ACIDS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0AA291-CF54-46EC-9222-4FCC45FCF5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87" y="3112699"/>
            <a:ext cx="2085650" cy="9993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9AB9165-3EB1-40E2-8111-031F87593C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87" y="4112073"/>
            <a:ext cx="1927889" cy="92378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958C156-1BD3-44E4-A5C5-847899225A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149" y="3943798"/>
            <a:ext cx="4905795" cy="114339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159C31A-97C9-4E6A-B761-D58B98EC3E9A}"/>
              </a:ext>
            </a:extLst>
          </p:cNvPr>
          <p:cNvSpPr txBox="1"/>
          <p:nvPr/>
        </p:nvSpPr>
        <p:spPr>
          <a:xfrm>
            <a:off x="1133036" y="5174106"/>
            <a:ext cx="1428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Caproic acid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CBA3F34-0FA4-4B62-88EC-77B60CC0D2AC}"/>
              </a:ext>
            </a:extLst>
          </p:cNvPr>
          <p:cNvSpPr txBox="1"/>
          <p:nvPr/>
        </p:nvSpPr>
        <p:spPr>
          <a:xfrm>
            <a:off x="5276851" y="5174106"/>
            <a:ext cx="17048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Stearic acid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CD98F0-BCED-4446-8B46-6069A64A54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493" y="2873068"/>
            <a:ext cx="4770495" cy="111186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A4BA3A5-FEF6-4772-A0CC-D41AEF2C97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479663" y="1725865"/>
            <a:ext cx="4817325" cy="154813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D08068E-E96E-4684-8596-3794D1FEFB5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837056" y="2303584"/>
            <a:ext cx="2020526" cy="720756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9821A661-7A3F-4B54-B256-A09BC8F5FD14}"/>
              </a:ext>
            </a:extLst>
          </p:cNvPr>
          <p:cNvSpPr txBox="1"/>
          <p:nvPr/>
        </p:nvSpPr>
        <p:spPr>
          <a:xfrm>
            <a:off x="1133036" y="5915736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accent3">
                    <a:lumMod val="50000"/>
                  </a:schemeClr>
                </a:solidFill>
              </a:rPr>
              <a:t>Higher chain length </a:t>
            </a:r>
            <a:r>
              <a:rPr lang="en-US" i="1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 Higher surface area  Higher VDW  Higher BP</a:t>
            </a:r>
            <a:endParaRPr lang="en-US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83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128"/>
    </mc:Choice>
    <mc:Fallback xmlns="">
      <p:transition spd="slow" advTm="78128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FB65D-7678-446D-B865-5F1B3287F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400" dirty="0"/>
              <a:t>MOLECULAR BASIS OF BOILING POINT and MELTING POINT OF SATURATED and UNSATURATED FATTY ACID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A50BE1-0D40-412E-87AF-1EBB290AE2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8417" y="3970862"/>
            <a:ext cx="3051606" cy="190725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DE7A567-962D-40E3-B3E5-AF9BA108A0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9513" y="2091269"/>
            <a:ext cx="3051606" cy="19072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4088B0E-4809-4280-8175-0BB7FE9910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92" y="2700761"/>
            <a:ext cx="4770495" cy="111186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15252D3-9171-4856-BA2F-4025C099B6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92" y="3812625"/>
            <a:ext cx="4770495" cy="111186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4ACC360-590E-43E1-B671-2F7C7F75ADA6}"/>
              </a:ext>
            </a:extLst>
          </p:cNvPr>
          <p:cNvSpPr txBox="1"/>
          <p:nvPr/>
        </p:nvSpPr>
        <p:spPr>
          <a:xfrm>
            <a:off x="1230280" y="5801194"/>
            <a:ext cx="22743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Stearic acid</a:t>
            </a:r>
          </a:p>
          <a:p>
            <a:pPr algn="ctr"/>
            <a:r>
              <a:rPr lang="en-US" sz="1400" dirty="0"/>
              <a:t>BP = 361</a:t>
            </a:r>
            <a:r>
              <a:rPr lang="en-US" sz="1400" baseline="30000" dirty="0"/>
              <a:t>o</a:t>
            </a:r>
            <a:r>
              <a:rPr lang="en-US" sz="1400" dirty="0"/>
              <a:t>C</a:t>
            </a:r>
          </a:p>
          <a:p>
            <a:pPr algn="ctr"/>
            <a:r>
              <a:rPr lang="en-US" sz="1400" dirty="0"/>
              <a:t>MP = 69.6</a:t>
            </a:r>
            <a:r>
              <a:rPr lang="en-US" sz="1400" baseline="30000" dirty="0"/>
              <a:t>o</a:t>
            </a:r>
            <a:r>
              <a:rPr lang="en-US" sz="1400" dirty="0"/>
              <a:t>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D1A1A4-CE84-4B50-B6DC-705B53AFF4A3}"/>
              </a:ext>
            </a:extLst>
          </p:cNvPr>
          <p:cNvSpPr txBox="1"/>
          <p:nvPr/>
        </p:nvSpPr>
        <p:spPr>
          <a:xfrm>
            <a:off x="6037497" y="5872803"/>
            <a:ext cx="25334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Oleic Acid </a:t>
            </a:r>
          </a:p>
          <a:p>
            <a:pPr algn="ctr"/>
            <a:r>
              <a:rPr lang="en-US" sz="1400" dirty="0"/>
              <a:t>BP = 360</a:t>
            </a:r>
            <a:r>
              <a:rPr lang="en-US" sz="1400" baseline="30000" dirty="0"/>
              <a:t>o</a:t>
            </a:r>
            <a:r>
              <a:rPr lang="en-US" sz="1400" dirty="0"/>
              <a:t>C</a:t>
            </a:r>
          </a:p>
          <a:p>
            <a:pPr algn="ctr"/>
            <a:r>
              <a:rPr lang="en-US" sz="1400" dirty="0"/>
              <a:t>MP = 13.4</a:t>
            </a:r>
            <a:r>
              <a:rPr lang="en-US" sz="1400" baseline="30000" dirty="0"/>
              <a:t>o</a:t>
            </a:r>
            <a:r>
              <a:rPr lang="en-US" sz="1400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99121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790"/>
    </mc:Choice>
    <mc:Fallback xmlns="">
      <p:transition spd="slow" advTm="6879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DF5C8-78CA-47FF-A7B4-1791C3598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438150"/>
            <a:ext cx="7989752" cy="485775"/>
          </a:xfrm>
        </p:spPr>
        <p:txBody>
          <a:bodyPr>
            <a:noAutofit/>
          </a:bodyPr>
          <a:lstStyle/>
          <a:p>
            <a:pPr algn="ctr"/>
            <a:r>
              <a:rPr lang="en-US" sz="2000" dirty="0">
                <a:solidFill>
                  <a:schemeClr val="accent3">
                    <a:lumMod val="50000"/>
                  </a:schemeClr>
                </a:solidFill>
              </a:rPr>
              <a:t>MELTING POINT of oils – DUE to Molecular interactions?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85BC98-A7EA-472B-8581-33D30F4B0C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923925"/>
            <a:ext cx="7315200" cy="56384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5404395-E249-47A3-8EFF-BE028BEA7B77}"/>
              </a:ext>
            </a:extLst>
          </p:cNvPr>
          <p:cNvSpPr txBox="1"/>
          <p:nvPr/>
        </p:nvSpPr>
        <p:spPr>
          <a:xfrm>
            <a:off x="3886200" y="1619250"/>
            <a:ext cx="1095375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MP = 24</a:t>
            </a:r>
            <a:r>
              <a:rPr lang="en-US" sz="1400" baseline="30000" dirty="0"/>
              <a:t>o</a:t>
            </a:r>
            <a:r>
              <a:rPr lang="en-US" sz="1400" dirty="0"/>
              <a:t>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848C40-89D9-4B68-93E0-565FF375EB2C}"/>
              </a:ext>
            </a:extLst>
          </p:cNvPr>
          <p:cNvSpPr txBox="1"/>
          <p:nvPr/>
        </p:nvSpPr>
        <p:spPr>
          <a:xfrm>
            <a:off x="5495925" y="1619249"/>
            <a:ext cx="1876425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MP = -18</a:t>
            </a:r>
            <a:r>
              <a:rPr lang="en-US" sz="1400" baseline="30000" dirty="0"/>
              <a:t>o</a:t>
            </a:r>
            <a:r>
              <a:rPr lang="en-US" sz="1400" dirty="0"/>
              <a:t>C to -16</a:t>
            </a:r>
            <a:r>
              <a:rPr lang="en-US" sz="1400" baseline="30000" dirty="0"/>
              <a:t>o</a:t>
            </a:r>
            <a:r>
              <a:rPr lang="en-US" sz="1400" dirty="0"/>
              <a:t>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FF311C-40ED-4AEA-ADD3-AB0E8428E2E7}"/>
              </a:ext>
            </a:extLst>
          </p:cNvPr>
          <p:cNvSpPr txBox="1"/>
          <p:nvPr/>
        </p:nvSpPr>
        <p:spPr>
          <a:xfrm>
            <a:off x="6689725" y="6502400"/>
            <a:ext cx="1895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Devi &amp; </a:t>
            </a:r>
            <a:r>
              <a:rPr lang="en-US" sz="1400" dirty="0" err="1">
                <a:solidFill>
                  <a:srgbClr val="0070C0"/>
                </a:solidFill>
              </a:rPr>
              <a:t>Katkhar</a:t>
            </a:r>
            <a:r>
              <a:rPr lang="en-US" sz="1400" dirty="0">
                <a:solidFill>
                  <a:srgbClr val="0070C0"/>
                </a:solidFill>
              </a:rPr>
              <a:t>, 2016</a:t>
            </a:r>
          </a:p>
        </p:txBody>
      </p:sp>
    </p:spTree>
    <p:extLst>
      <p:ext uri="{BB962C8B-B14F-4D97-AF65-F5344CB8AC3E}">
        <p14:creationId xmlns:p14="http://schemas.microsoft.com/office/powerpoint/2010/main" val="15559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967"/>
    </mc:Choice>
    <mc:Fallback xmlns="">
      <p:transition spd="slow" advTm="80967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|43.6|43.9"/>
</p:tagLst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386</TotalTime>
  <Words>527</Words>
  <Application>Microsoft Office PowerPoint</Application>
  <PresentationFormat>On-screen Show (4:3)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 Narrow</vt:lpstr>
      <vt:lpstr>Gill Sans MT</vt:lpstr>
      <vt:lpstr>Wingdings 2</vt:lpstr>
      <vt:lpstr>Dividend</vt:lpstr>
      <vt:lpstr>Module 2 Linking Molecular Structure, Molecular Properties And Bulk Properties of Lipids</vt:lpstr>
      <vt:lpstr>OVERVIEW </vt:lpstr>
      <vt:lpstr>MAIN CONCEPTS IN UNDERSTANDING  LIPID PROPERTIES</vt:lpstr>
      <vt:lpstr>BOILING POINT OF SATURATED FATTY ACIDS</vt:lpstr>
      <vt:lpstr>MELTING POINT OF SATURATED FATTY ACIDS</vt:lpstr>
      <vt:lpstr>MELTING POINT OF TRIACYLGLYCEROL SAMPLES</vt:lpstr>
      <vt:lpstr>MOLECULAR BASIS OF BOILING POINT and  MELTING POINT OF SATURATED FATTY ACIDS</vt:lpstr>
      <vt:lpstr>MOLECULAR BASIS OF BOILING POINT and MELTING POINT OF SATURATED and UNSATURATED FATTY ACID</vt:lpstr>
      <vt:lpstr>MELTING POINT of oils – DUE to Molecular interactions? </vt:lpstr>
      <vt:lpstr>SOLUBILITY OF LIPIDS</vt:lpstr>
      <vt:lpstr>IT IS NOW YOUR TURN!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Jonathan Barcelo</dc:creator>
  <cp:lastModifiedBy>Jonathan Barcelo</cp:lastModifiedBy>
  <cp:revision>30</cp:revision>
  <dcterms:created xsi:type="dcterms:W3CDTF">2020-08-05T03:40:48Z</dcterms:created>
  <dcterms:modified xsi:type="dcterms:W3CDTF">2021-04-10T23:52:57Z</dcterms:modified>
</cp:coreProperties>
</file>