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1" r:id="rId5"/>
    <p:sldId id="266" r:id="rId6"/>
    <p:sldId id="257" r:id="rId7"/>
    <p:sldId id="270" r:id="rId8"/>
    <p:sldId id="272" r:id="rId9"/>
    <p:sldId id="280" r:id="rId10"/>
    <p:sldId id="258" r:id="rId11"/>
    <p:sldId id="283" r:id="rId12"/>
    <p:sldId id="273" r:id="rId13"/>
    <p:sldId id="274" r:id="rId14"/>
    <p:sldId id="260" r:id="rId15"/>
    <p:sldId id="275" r:id="rId16"/>
    <p:sldId id="276" r:id="rId17"/>
    <p:sldId id="277" r:id="rId18"/>
    <p:sldId id="263" r:id="rId19"/>
    <p:sldId id="262" r:id="rId20"/>
    <p:sldId id="264" r:id="rId21"/>
    <p:sldId id="278" r:id="rId22"/>
    <p:sldId id="259" r:id="rId23"/>
    <p:sldId id="279" r:id="rId24"/>
    <p:sldId id="281" r:id="rId25"/>
    <p:sldId id="282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D6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1EE2-809F-4CB0-A8BB-FC44FDB5F9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4B78F-EFDF-4B36-A0F4-64EC5FD45F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735203"/>
            <a:ext cx="95926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Bookman Old Style" panose="02050604050505020204" pitchFamily="18" charset="0"/>
              </a:rPr>
              <a:t>Allomorphs and their Conditions</a:t>
            </a:r>
            <a:endParaRPr lang="en-US" sz="66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4080" y="336550"/>
            <a:ext cx="10403840" cy="618553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Berlin Sans FB" panose="020E0602020502020306" pitchFamily="34" charset="0"/>
              </a:rPr>
              <a:t>Types of Allomorphs and their Conditions:</a:t>
            </a:r>
            <a:endParaRPr lang="en-US" sz="4400" b="1" dirty="0">
              <a:latin typeface="Berlin Sans FB" panose="020E0602020502020306" pitchFamily="34" charset="0"/>
            </a:endParaRPr>
          </a:p>
          <a:p>
            <a:endParaRPr lang="en-US" sz="44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latin typeface="Berlin Sans FB" panose="020E0602020502020306" pitchFamily="34" charset="0"/>
              </a:rPr>
              <a:t>Example:</a:t>
            </a:r>
            <a:r>
              <a:rPr lang="en-US" sz="4400" dirty="0">
                <a:latin typeface="Berlin Sans FB" panose="020E0602020502020306" pitchFamily="34" charset="0"/>
              </a:rPr>
              <a:t> The English plural morpheme </a:t>
            </a:r>
            <a:r>
              <a:rPr lang="en-US" sz="4400" b="1" dirty="0">
                <a:latin typeface="Berlin Sans FB" panose="020E0602020502020306" pitchFamily="34" charset="0"/>
              </a:rPr>
              <a:t>"-s"</a:t>
            </a:r>
            <a:r>
              <a:rPr lang="en-US" sz="4400" dirty="0">
                <a:latin typeface="Berlin Sans FB" panose="020E0602020502020306" pitchFamily="34" charset="0"/>
              </a:rPr>
              <a:t> has three allomorphs:</a:t>
            </a:r>
            <a:endParaRPr lang="en-US" sz="44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Berlin Sans FB" panose="020E0602020502020306" pitchFamily="34" charset="0"/>
              </a:rPr>
              <a:t>/z/- after voiced sounds</a:t>
            </a:r>
            <a:endParaRPr lang="en-US" sz="44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Berlin Sans FB" panose="020E0602020502020306" pitchFamily="34" charset="0"/>
              </a:rPr>
              <a:t>ca</a:t>
            </a:r>
            <a:r>
              <a:rPr lang="en-US" sz="4400" u="sng" dirty="0">
                <a:latin typeface="Berlin Sans FB" panose="020E0602020502020306" pitchFamily="34" charset="0"/>
              </a:rPr>
              <a:t>r</a:t>
            </a:r>
            <a:r>
              <a:rPr lang="en-US" sz="4400" dirty="0">
                <a:latin typeface="Berlin Sans FB" panose="020E0602020502020306" pitchFamily="34" charset="0"/>
              </a:rPr>
              <a:t>s			lim</a:t>
            </a:r>
            <a:r>
              <a:rPr lang="en-US" sz="4400" u="sng" dirty="0">
                <a:latin typeface="Berlin Sans FB" panose="020E0602020502020306" pitchFamily="34" charset="0"/>
              </a:rPr>
              <a:t>b</a:t>
            </a:r>
            <a:r>
              <a:rPr lang="en-US" sz="4400" dirty="0">
                <a:latin typeface="Berlin Sans FB" panose="020E0602020502020306" pitchFamily="34" charset="0"/>
              </a:rPr>
              <a:t>s		</a:t>
            </a:r>
            <a:r>
              <a:rPr lang="en-US" sz="4400" dirty="0">
                <a:latin typeface="Berlin Sans FB" panose="020E0602020502020306" pitchFamily="34" charset="0"/>
                <a:sym typeface="+mn-ea"/>
              </a:rPr>
              <a:t>to</a:t>
            </a:r>
            <a:r>
              <a:rPr lang="en-US" sz="4400" u="sng" dirty="0">
                <a:latin typeface="Berlin Sans FB" panose="020E0602020502020306" pitchFamily="34" charset="0"/>
                <a:sym typeface="+mn-ea"/>
              </a:rPr>
              <a:t>y</a:t>
            </a:r>
            <a:r>
              <a:rPr lang="en-US" sz="4400" dirty="0">
                <a:latin typeface="Berlin Sans FB" panose="020E0602020502020306" pitchFamily="34" charset="0"/>
                <a:sym typeface="+mn-ea"/>
              </a:rPr>
              <a:t>s</a:t>
            </a:r>
            <a:endParaRPr lang="en-US" sz="44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Berlin Sans FB" panose="020E0602020502020306" pitchFamily="34" charset="0"/>
              </a:rPr>
              <a:t>bu</a:t>
            </a:r>
            <a:r>
              <a:rPr lang="en-US" sz="4400" u="sng" dirty="0">
                <a:latin typeface="Berlin Sans FB" panose="020E0602020502020306" pitchFamily="34" charset="0"/>
              </a:rPr>
              <a:t>g</a:t>
            </a:r>
            <a:r>
              <a:rPr lang="en-US" sz="4400" dirty="0">
                <a:latin typeface="Berlin Sans FB" panose="020E0602020502020306" pitchFamily="34" charset="0"/>
              </a:rPr>
              <a:t>s			bi</a:t>
            </a:r>
            <a:r>
              <a:rPr lang="en-US" sz="4400" u="sng" dirty="0">
                <a:latin typeface="Berlin Sans FB" panose="020E0602020502020306" pitchFamily="34" charset="0"/>
              </a:rPr>
              <a:t>d</a:t>
            </a:r>
            <a:r>
              <a:rPr lang="en-US" sz="4400" dirty="0">
                <a:latin typeface="Berlin Sans FB" panose="020E0602020502020306" pitchFamily="34" charset="0"/>
              </a:rPr>
              <a:t>s		</a:t>
            </a:r>
            <a:r>
              <a:rPr lang="en-US" sz="4400" dirty="0">
                <a:latin typeface="Berlin Sans FB" panose="020E0602020502020306" pitchFamily="34" charset="0"/>
                <a:sym typeface="+mn-ea"/>
              </a:rPr>
              <a:t>do</a:t>
            </a:r>
            <a:r>
              <a:rPr lang="en-US" sz="4400" u="sng" dirty="0">
                <a:latin typeface="Berlin Sans FB" panose="020E0602020502020306" pitchFamily="34" charset="0"/>
                <a:sym typeface="+mn-ea"/>
              </a:rPr>
              <a:t>g</a:t>
            </a:r>
            <a:r>
              <a:rPr lang="en-US" sz="4400" dirty="0">
                <a:latin typeface="Berlin Sans FB" panose="020E0602020502020306" pitchFamily="34" charset="0"/>
                <a:sym typeface="+mn-ea"/>
              </a:rPr>
              <a:t>s</a:t>
            </a:r>
            <a:endParaRPr lang="en-US" sz="44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0295" y="610235"/>
            <a:ext cx="10012045" cy="563118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latin typeface="Berlin Sans FB" panose="020E0602020502020306" pitchFamily="34" charset="0"/>
              </a:rPr>
              <a:t>Types of Allomorphs and their Conditions:</a:t>
            </a:r>
            <a:endParaRPr lang="en-US" sz="4000" b="1" dirty="0">
              <a:latin typeface="Berlin Sans FB" panose="020E0602020502020306" pitchFamily="34" charset="0"/>
            </a:endParaRPr>
          </a:p>
          <a:p>
            <a:endParaRPr lang="en-US" sz="40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Example:</a:t>
            </a:r>
            <a:r>
              <a:rPr lang="en-US" sz="4000" dirty="0">
                <a:latin typeface="Berlin Sans FB" panose="020E0602020502020306" pitchFamily="34" charset="0"/>
              </a:rPr>
              <a:t> The English plural morpheme </a:t>
            </a:r>
            <a:r>
              <a:rPr lang="en-US" sz="4000" b="1" dirty="0">
                <a:latin typeface="Berlin Sans FB" panose="020E0602020502020306" pitchFamily="34" charset="0"/>
              </a:rPr>
              <a:t>"-s"</a:t>
            </a:r>
            <a:r>
              <a:rPr lang="en-US" sz="4000" dirty="0">
                <a:latin typeface="Berlin Sans FB" panose="020E0602020502020306" pitchFamily="34" charset="0"/>
              </a:rPr>
              <a:t> has three allomorphs: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/</a:t>
            </a:r>
            <a:r>
              <a:rPr lang="en-US" sz="4000" b="1" dirty="0" err="1">
                <a:latin typeface="Berlin Sans FB" panose="020E0602020502020306" pitchFamily="34" charset="0"/>
              </a:rPr>
              <a:t>ɪz</a:t>
            </a:r>
            <a:r>
              <a:rPr lang="en-US" sz="4000" b="1" dirty="0">
                <a:latin typeface="Berlin Sans FB" panose="020E0602020502020306" pitchFamily="34" charset="0"/>
              </a:rPr>
              <a:t>/-</a:t>
            </a:r>
            <a:r>
              <a:rPr lang="en-US" sz="4000" dirty="0">
                <a:latin typeface="Berlin Sans FB" panose="020E0602020502020306" pitchFamily="34" charset="0"/>
              </a:rPr>
              <a:t> </a:t>
            </a:r>
            <a:r>
              <a:rPr lang="en-US" sz="4000" b="1" dirty="0">
                <a:latin typeface="Berlin Sans FB" panose="020E0602020502020306" pitchFamily="34" charset="0"/>
              </a:rPr>
              <a:t>after sibilant sounds </a:t>
            </a:r>
            <a:endParaRPr lang="en-US" sz="4000" b="1" dirty="0">
              <a:latin typeface="Berlin Sans FB" panose="020E0602020502020306" pitchFamily="34" charset="0"/>
            </a:endParaRPr>
          </a:p>
          <a:p>
            <a:pPr marL="2743200" lvl="6" indent="457200">
              <a:buFont typeface="Arial" panose="020B0604020202020204" pitchFamily="34" charset="0"/>
              <a:buNone/>
            </a:pPr>
            <a:r>
              <a:rPr lang="en-US" sz="4000" b="1" dirty="0">
                <a:latin typeface="Berlin Sans FB" panose="020E0602020502020306" pitchFamily="34" charset="0"/>
              </a:rPr>
              <a:t>(s, </a:t>
            </a:r>
            <a:r>
              <a:rPr lang="en-US" sz="4000" b="1" dirty="0" err="1">
                <a:latin typeface="Berlin Sans FB" panose="020E0602020502020306" pitchFamily="34" charset="0"/>
              </a:rPr>
              <a:t>sh</a:t>
            </a:r>
            <a:r>
              <a:rPr lang="en-US" sz="4000" b="1" dirty="0">
                <a:latin typeface="Berlin Sans FB" panose="020E0602020502020306" pitchFamily="34" charset="0"/>
              </a:rPr>
              <a:t>, </a:t>
            </a:r>
            <a:r>
              <a:rPr lang="en-US" sz="4000" b="1" dirty="0" err="1">
                <a:latin typeface="Berlin Sans FB" panose="020E0602020502020306" pitchFamily="34" charset="0"/>
              </a:rPr>
              <a:t>ch</a:t>
            </a:r>
            <a:r>
              <a:rPr lang="en-US" sz="4000" b="1" dirty="0">
                <a:latin typeface="Berlin Sans FB" panose="020E0602020502020306" pitchFamily="34" charset="0"/>
              </a:rPr>
              <a:t>, x)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chur</a:t>
            </a:r>
            <a:r>
              <a:rPr lang="en-US" sz="4000" u="sng" dirty="0">
                <a:latin typeface="Berlin Sans FB" panose="020E0602020502020306" pitchFamily="34" charset="0"/>
              </a:rPr>
              <a:t>ch</a:t>
            </a:r>
            <a:r>
              <a:rPr lang="en-US" sz="4000" dirty="0">
                <a:latin typeface="Berlin Sans FB" panose="020E0602020502020306" pitchFamily="34" charset="0"/>
              </a:rPr>
              <a:t>es		wi</a:t>
            </a:r>
            <a:r>
              <a:rPr lang="en-US" sz="4000" u="sng" dirty="0">
                <a:latin typeface="Berlin Sans FB" panose="020E0602020502020306" pitchFamily="34" charset="0"/>
              </a:rPr>
              <a:t>sh</a:t>
            </a:r>
            <a:r>
              <a:rPr lang="en-US" sz="4000" dirty="0">
                <a:latin typeface="Berlin Sans FB" panose="020E0602020502020306" pitchFamily="34" charset="0"/>
              </a:rPr>
              <a:t>es 		</a:t>
            </a:r>
            <a:r>
              <a:rPr lang="en-US" sz="4000" dirty="0">
                <a:latin typeface="Berlin Sans FB" panose="020E0602020502020306" pitchFamily="34" charset="0"/>
                <a:sym typeface="+mn-ea"/>
              </a:rPr>
              <a:t>bu</a:t>
            </a:r>
            <a:r>
              <a:rPr lang="en-US" sz="4000" u="sng" dirty="0">
                <a:latin typeface="Berlin Sans FB" panose="020E0602020502020306" pitchFamily="34" charset="0"/>
                <a:sym typeface="+mn-ea"/>
              </a:rPr>
              <a:t>s</a:t>
            </a:r>
            <a:r>
              <a:rPr lang="en-US" sz="4000" dirty="0">
                <a:latin typeface="Berlin Sans FB" panose="020E0602020502020306" pitchFamily="34" charset="0"/>
                <a:sym typeface="+mn-ea"/>
              </a:rPr>
              <a:t>es</a:t>
            </a:r>
            <a:endParaRPr lang="en-US" sz="4000" dirty="0">
              <a:latin typeface="Berlin Sans FB" panose="020E0602020502020306" pitchFamily="34" charset="0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beac</a:t>
            </a:r>
            <a:r>
              <a:rPr lang="en-US" sz="4000" u="sng" dirty="0">
                <a:latin typeface="Berlin Sans FB" panose="020E0602020502020306" pitchFamily="34" charset="0"/>
              </a:rPr>
              <a:t>h</a:t>
            </a:r>
            <a:r>
              <a:rPr lang="en-US" sz="4000" dirty="0">
                <a:latin typeface="Berlin Sans FB" panose="020E0602020502020306" pitchFamily="34" charset="0"/>
              </a:rPr>
              <a:t>es			bo</a:t>
            </a:r>
            <a:r>
              <a:rPr lang="en-US" sz="4000" u="sng" dirty="0">
                <a:latin typeface="Berlin Sans FB" panose="020E0602020502020306" pitchFamily="34" charset="0"/>
              </a:rPr>
              <a:t>x</a:t>
            </a:r>
            <a:r>
              <a:rPr lang="en-US" sz="4000" dirty="0">
                <a:latin typeface="Berlin Sans FB" panose="020E0602020502020306" pitchFamily="34" charset="0"/>
              </a:rPr>
              <a:t>es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0900" y="554990"/>
            <a:ext cx="10039350" cy="5755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b.  </a:t>
            </a:r>
            <a:r>
              <a:rPr lang="en-US" sz="3600" b="1" u="sng" dirty="0">
                <a:latin typeface="Berlin Sans FB" panose="020E0602020502020306" pitchFamily="34" charset="0"/>
              </a:rPr>
              <a:t>Past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b="1" u="sng" dirty="0">
                <a:latin typeface="Berlin Sans FB" panose="020E0602020502020306" pitchFamily="34" charset="0"/>
              </a:rPr>
              <a:t>Allomorph</a:t>
            </a:r>
            <a:endParaRPr lang="en-US" sz="3600" b="1" u="sng" dirty="0">
              <a:latin typeface="Berlin Sans FB" panose="020E0602020502020306" pitchFamily="34" charset="0"/>
            </a:endParaRPr>
          </a:p>
          <a:p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Berlin Sans FB" panose="020E0602020502020306" pitchFamily="34" charset="0"/>
              </a:rPr>
              <a:t>These allomorphs change due to </a:t>
            </a:r>
            <a:r>
              <a:rPr lang="en-US" sz="3600" b="1" dirty="0">
                <a:latin typeface="Berlin Sans FB" panose="020E0602020502020306" pitchFamily="34" charset="0"/>
              </a:rPr>
              <a:t>grammatical rules</a:t>
            </a:r>
            <a:r>
              <a:rPr lang="en-US" sz="3600" dirty="0">
                <a:latin typeface="Berlin Sans FB" panose="020E0602020502020306" pitchFamily="34" charset="0"/>
              </a:rPr>
              <a:t> rather than pronunciation.</a:t>
            </a:r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latin typeface="Berlin Sans FB" panose="020E0602020502020306" pitchFamily="34" charset="0"/>
              </a:rPr>
              <a:t>Example:</a:t>
            </a:r>
            <a:r>
              <a:rPr lang="en-US" sz="3600" dirty="0">
                <a:latin typeface="Berlin Sans FB" panose="020E0602020502020306" pitchFamily="34" charset="0"/>
              </a:rPr>
              <a:t> The English past tense </a:t>
            </a:r>
            <a:r>
              <a:rPr lang="en-US" sz="3600" b="1" dirty="0">
                <a:latin typeface="Berlin Sans FB" panose="020E0602020502020306" pitchFamily="34" charset="0"/>
              </a:rPr>
              <a:t>"-ed"</a:t>
            </a:r>
            <a:r>
              <a:rPr lang="en-US" sz="3600" dirty="0">
                <a:latin typeface="Berlin Sans FB" panose="020E0602020502020306" pitchFamily="34" charset="0"/>
              </a:rPr>
              <a:t> has different forms: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Berlin Sans FB" panose="020E0602020502020306" pitchFamily="34" charset="0"/>
              </a:rPr>
              <a:t>/t/- after voiceless sounds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Berlin Sans FB" panose="020E0602020502020306" pitchFamily="34" charset="0"/>
              </a:rPr>
              <a:t>slip</a:t>
            </a:r>
            <a:r>
              <a:rPr lang="en-US" sz="3600" u="sng" dirty="0">
                <a:latin typeface="Berlin Sans FB" panose="020E0602020502020306" pitchFamily="34" charset="0"/>
              </a:rPr>
              <a:t>p</a:t>
            </a:r>
            <a:r>
              <a:rPr lang="en-US" sz="3600" dirty="0">
                <a:latin typeface="Berlin Sans FB" panose="020E0602020502020306" pitchFamily="34" charset="0"/>
              </a:rPr>
              <a:t>ed		</a:t>
            </a:r>
            <a:r>
              <a:rPr lang="en-US" sz="3600" dirty="0">
                <a:latin typeface="Berlin Sans FB" panose="020E0602020502020306" pitchFamily="34" charset="0"/>
                <a:sym typeface="+mn-ea"/>
              </a:rPr>
              <a:t> wal</a:t>
            </a:r>
            <a:r>
              <a:rPr lang="en-US" sz="3600" u="sng" dirty="0">
                <a:latin typeface="Berlin Sans FB" panose="020E0602020502020306" pitchFamily="34" charset="0"/>
                <a:sym typeface="+mn-ea"/>
              </a:rPr>
              <a:t>k</a:t>
            </a:r>
            <a:r>
              <a:rPr lang="en-US" sz="3600" dirty="0">
                <a:latin typeface="Berlin Sans FB" panose="020E0602020502020306" pitchFamily="34" charset="0"/>
                <a:sym typeface="+mn-ea"/>
              </a:rPr>
              <a:t>ed</a:t>
            </a:r>
            <a:endParaRPr lang="en-US" sz="3600" dirty="0">
              <a:latin typeface="Berlin Sans FB" panose="020E0602020502020306" pitchFamily="34" charset="0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Berlin Sans FB" panose="020E0602020502020306" pitchFamily="34" charset="0"/>
              </a:rPr>
              <a:t>snif</a:t>
            </a:r>
            <a:r>
              <a:rPr lang="en-US" sz="3600" u="sng" dirty="0">
                <a:latin typeface="Berlin Sans FB" panose="020E0602020502020306" pitchFamily="34" charset="0"/>
              </a:rPr>
              <a:t>f</a:t>
            </a:r>
            <a:r>
              <a:rPr lang="en-US" sz="3600" dirty="0">
                <a:latin typeface="Berlin Sans FB" panose="020E0602020502020306" pitchFamily="34" charset="0"/>
              </a:rPr>
              <a:t>ed		</a:t>
            </a:r>
            <a:r>
              <a:rPr lang="en-US" sz="3600" dirty="0">
                <a:latin typeface="Berlin Sans FB" panose="020E0602020502020306" pitchFamily="34" charset="0"/>
                <a:sym typeface="+mn-ea"/>
              </a:rPr>
              <a:t>his</a:t>
            </a:r>
            <a:r>
              <a:rPr lang="en-US" sz="3600" u="sng" dirty="0">
                <a:latin typeface="Berlin Sans FB" panose="020E0602020502020306" pitchFamily="34" charset="0"/>
                <a:sym typeface="+mn-ea"/>
              </a:rPr>
              <a:t>s</a:t>
            </a:r>
            <a:r>
              <a:rPr lang="en-US" sz="3600" dirty="0">
                <a:latin typeface="Berlin Sans FB" panose="020E0602020502020306" pitchFamily="34" charset="0"/>
                <a:sym typeface="+mn-ea"/>
              </a:rPr>
              <a:t>ed</a:t>
            </a:r>
            <a:endParaRPr lang="en-US" sz="36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3285" y="335915"/>
            <a:ext cx="10034905" cy="6185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b.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b="1" u="sng" dirty="0">
                <a:latin typeface="Berlin Sans FB" panose="020E0602020502020306" pitchFamily="34" charset="0"/>
              </a:rPr>
              <a:t>Past</a:t>
            </a:r>
            <a:r>
              <a:rPr lang="en-US" sz="3600" u="sng" dirty="0">
                <a:latin typeface="Berlin Sans FB" panose="020E0602020502020306" pitchFamily="34" charset="0"/>
              </a:rPr>
              <a:t> </a:t>
            </a:r>
            <a:r>
              <a:rPr lang="en-US" sz="3600" b="1" u="sng" dirty="0">
                <a:latin typeface="Berlin Sans FB" panose="020E0602020502020306" pitchFamily="34" charset="0"/>
              </a:rPr>
              <a:t>Allomorph</a:t>
            </a:r>
            <a:endParaRPr lang="en-US" sz="3600" b="1" u="sng" dirty="0">
              <a:latin typeface="Berlin Sans FB" panose="020E0602020502020306" pitchFamily="34" charset="0"/>
            </a:endParaRPr>
          </a:p>
          <a:p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Berlin Sans FB" panose="020E0602020502020306" pitchFamily="34" charset="0"/>
              </a:rPr>
              <a:t>These allomorphs change due to </a:t>
            </a:r>
            <a:r>
              <a:rPr lang="en-US" sz="3600" b="1" dirty="0">
                <a:latin typeface="Berlin Sans FB" panose="020E0602020502020306" pitchFamily="34" charset="0"/>
              </a:rPr>
              <a:t>grammatical rules</a:t>
            </a:r>
            <a:r>
              <a:rPr lang="en-US" sz="3600" dirty="0">
                <a:latin typeface="Berlin Sans FB" panose="020E0602020502020306" pitchFamily="34" charset="0"/>
              </a:rPr>
              <a:t> rather than pronunciation.</a:t>
            </a:r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latin typeface="Berlin Sans FB" panose="020E0602020502020306" pitchFamily="34" charset="0"/>
              </a:rPr>
              <a:t>Example:</a:t>
            </a:r>
            <a:r>
              <a:rPr lang="en-US" sz="3600" dirty="0">
                <a:latin typeface="Berlin Sans FB" panose="020E0602020502020306" pitchFamily="34" charset="0"/>
              </a:rPr>
              <a:t> The English past tense </a:t>
            </a:r>
            <a:r>
              <a:rPr lang="en-US" sz="3600" b="1" dirty="0">
                <a:latin typeface="Berlin Sans FB" panose="020E0602020502020306" pitchFamily="34" charset="0"/>
              </a:rPr>
              <a:t>"-ed"</a:t>
            </a:r>
            <a:r>
              <a:rPr lang="en-US" sz="3600" dirty="0">
                <a:latin typeface="Berlin Sans FB" panose="020E0602020502020306" pitchFamily="34" charset="0"/>
              </a:rPr>
              <a:t> has different forms: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Berlin Sans FB" panose="020E0602020502020306" pitchFamily="34" charset="0"/>
              </a:rPr>
              <a:t>/d/</a:t>
            </a:r>
            <a:r>
              <a:rPr lang="en-US" sz="3600" dirty="0">
                <a:latin typeface="Berlin Sans FB" panose="020E0602020502020306" pitchFamily="34" charset="0"/>
              </a:rPr>
              <a:t> - </a:t>
            </a:r>
            <a:r>
              <a:rPr lang="en-US" sz="3600" b="1" dirty="0">
                <a:latin typeface="Berlin Sans FB" panose="020E0602020502020306" pitchFamily="34" charset="0"/>
              </a:rPr>
              <a:t>after voiced sounds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Berlin Sans FB" panose="020E0602020502020306" pitchFamily="34" charset="0"/>
              </a:rPr>
              <a:t>to</a:t>
            </a:r>
            <a:r>
              <a:rPr lang="en-US" sz="3600" u="sng" dirty="0">
                <a:latin typeface="Berlin Sans FB" panose="020E0602020502020306" pitchFamily="34" charset="0"/>
              </a:rPr>
              <a:t>y</a:t>
            </a:r>
            <a:r>
              <a:rPr lang="en-US" sz="3600" dirty="0">
                <a:latin typeface="Berlin Sans FB" panose="020E0602020502020306" pitchFamily="34" charset="0"/>
              </a:rPr>
              <a:t>ed			stumb</a:t>
            </a:r>
            <a:r>
              <a:rPr lang="en-US" sz="3600" u="sng" dirty="0">
                <a:latin typeface="Berlin Sans FB" panose="020E0602020502020306" pitchFamily="34" charset="0"/>
              </a:rPr>
              <a:t>l</a:t>
            </a:r>
            <a:r>
              <a:rPr lang="en-US" sz="3600" dirty="0">
                <a:latin typeface="Berlin Sans FB" panose="020E0602020502020306" pitchFamily="34" charset="0"/>
              </a:rPr>
              <a:t>ed		</a:t>
            </a:r>
            <a:r>
              <a:rPr lang="en-US" sz="3600" dirty="0">
                <a:latin typeface="Berlin Sans FB" panose="020E0602020502020306" pitchFamily="34" charset="0"/>
                <a:sym typeface="+mn-ea"/>
              </a:rPr>
              <a:t>pla</a:t>
            </a:r>
            <a:r>
              <a:rPr lang="en-US" sz="3600" u="sng" dirty="0">
                <a:latin typeface="Berlin Sans FB" panose="020E0602020502020306" pitchFamily="34" charset="0"/>
                <a:sym typeface="+mn-ea"/>
              </a:rPr>
              <a:t>y</a:t>
            </a:r>
            <a:r>
              <a:rPr lang="en-US" sz="3600" dirty="0">
                <a:latin typeface="Berlin Sans FB" panose="020E0602020502020306" pitchFamily="34" charset="0"/>
                <a:sym typeface="+mn-ea"/>
              </a:rPr>
              <a:t>ed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Berlin Sans FB" panose="020E0602020502020306" pitchFamily="34" charset="0"/>
              </a:rPr>
              <a:t>beg</a:t>
            </a:r>
            <a:r>
              <a:rPr lang="en-US" sz="3600" u="sng" dirty="0">
                <a:latin typeface="Berlin Sans FB" panose="020E0602020502020306" pitchFamily="34" charset="0"/>
              </a:rPr>
              <a:t>g</a:t>
            </a:r>
            <a:r>
              <a:rPr lang="en-US" sz="3600" dirty="0">
                <a:latin typeface="Berlin Sans FB" panose="020E0602020502020306" pitchFamily="34" charset="0"/>
              </a:rPr>
              <a:t>ed			fa</a:t>
            </a:r>
            <a:r>
              <a:rPr lang="en-US" sz="3600" u="sng" dirty="0">
                <a:latin typeface="Berlin Sans FB" panose="020E0602020502020306" pitchFamily="34" charset="0"/>
              </a:rPr>
              <a:t>m</a:t>
            </a:r>
            <a:r>
              <a:rPr lang="en-US" sz="3600" dirty="0">
                <a:latin typeface="Berlin Sans FB" panose="020E0602020502020306" pitchFamily="34" charset="0"/>
              </a:rPr>
              <a:t>ed</a:t>
            </a:r>
            <a:endParaRPr lang="en-US" sz="36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49300"/>
            <a:ext cx="9144000" cy="5015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b.</a:t>
            </a:r>
            <a:r>
              <a:rPr lang="en-US" sz="4000" u="sng" dirty="0">
                <a:latin typeface="Berlin Sans FB" panose="020E0602020502020306" pitchFamily="34" charset="0"/>
              </a:rPr>
              <a:t> </a:t>
            </a:r>
            <a:r>
              <a:rPr lang="en-US" sz="4000" b="1" u="sng" dirty="0">
                <a:latin typeface="Berlin Sans FB" panose="020E0602020502020306" pitchFamily="34" charset="0"/>
              </a:rPr>
              <a:t>Past</a:t>
            </a:r>
            <a:r>
              <a:rPr lang="en-US" sz="4000" u="sng" dirty="0">
                <a:latin typeface="Berlin Sans FB" panose="020E0602020502020306" pitchFamily="34" charset="0"/>
              </a:rPr>
              <a:t> </a:t>
            </a:r>
            <a:r>
              <a:rPr lang="en-US" sz="4000" b="1" u="sng" dirty="0">
                <a:latin typeface="Berlin Sans FB" panose="020E0602020502020306" pitchFamily="34" charset="0"/>
              </a:rPr>
              <a:t>Allomorph</a:t>
            </a:r>
            <a:endParaRPr lang="en-US" sz="4000" b="1" u="sng" dirty="0">
              <a:latin typeface="Berlin Sans FB" panose="020E0602020502020306" pitchFamily="34" charset="0"/>
            </a:endParaRPr>
          </a:p>
          <a:p>
            <a:endParaRPr lang="en-US" sz="40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Example:</a:t>
            </a:r>
            <a:r>
              <a:rPr lang="en-US" sz="4000" dirty="0">
                <a:latin typeface="Berlin Sans FB" panose="020E0602020502020306" pitchFamily="34" charset="0"/>
              </a:rPr>
              <a:t> The English past tense </a:t>
            </a:r>
            <a:r>
              <a:rPr lang="en-US" sz="4000" b="1" dirty="0">
                <a:latin typeface="Berlin Sans FB" panose="020E0602020502020306" pitchFamily="34" charset="0"/>
              </a:rPr>
              <a:t>"-ed"</a:t>
            </a:r>
            <a:r>
              <a:rPr lang="en-US" sz="4000" dirty="0">
                <a:latin typeface="Berlin Sans FB" panose="020E0602020502020306" pitchFamily="34" charset="0"/>
              </a:rPr>
              <a:t> has different forms: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/</a:t>
            </a:r>
            <a:r>
              <a:rPr lang="en-US" sz="4000" b="1" dirty="0" err="1">
                <a:latin typeface="Berlin Sans FB" panose="020E0602020502020306" pitchFamily="34" charset="0"/>
              </a:rPr>
              <a:t>ɪd</a:t>
            </a:r>
            <a:r>
              <a:rPr lang="en-US" sz="4000" b="1" dirty="0">
                <a:latin typeface="Berlin Sans FB" panose="020E0602020502020306" pitchFamily="34" charset="0"/>
              </a:rPr>
              <a:t>/ - after "t" or "d”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pain</a:t>
            </a:r>
            <a:r>
              <a:rPr lang="en-US" sz="4000" u="sng" dirty="0">
                <a:latin typeface="Berlin Sans FB" panose="020E0602020502020306" pitchFamily="34" charset="0"/>
              </a:rPr>
              <a:t>t</a:t>
            </a:r>
            <a:r>
              <a:rPr lang="en-US" sz="4000" dirty="0">
                <a:latin typeface="Berlin Sans FB" panose="020E0602020502020306" pitchFamily="34" charset="0"/>
              </a:rPr>
              <a:t>ed		ten</a:t>
            </a:r>
            <a:r>
              <a:rPr lang="en-US" sz="4000" u="sng" dirty="0">
                <a:latin typeface="Berlin Sans FB" panose="020E0602020502020306" pitchFamily="34" charset="0"/>
              </a:rPr>
              <a:t>d</a:t>
            </a:r>
            <a:r>
              <a:rPr lang="en-US" sz="4000" dirty="0">
                <a:latin typeface="Berlin Sans FB" panose="020E0602020502020306" pitchFamily="34" charset="0"/>
              </a:rPr>
              <a:t>ed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lis</a:t>
            </a:r>
            <a:r>
              <a:rPr lang="en-US" sz="4000" u="sng" dirty="0">
                <a:latin typeface="Berlin Sans FB" panose="020E0602020502020306" pitchFamily="34" charset="0"/>
              </a:rPr>
              <a:t>t</a:t>
            </a:r>
            <a:r>
              <a:rPr lang="en-US" sz="4000" dirty="0">
                <a:latin typeface="Berlin Sans FB" panose="020E0602020502020306" pitchFamily="34" charset="0"/>
              </a:rPr>
              <a:t>ed		woun</a:t>
            </a:r>
            <a:r>
              <a:rPr lang="en-US" sz="4000" u="sng" dirty="0">
                <a:latin typeface="Berlin Sans FB" panose="020E0602020502020306" pitchFamily="34" charset="0"/>
              </a:rPr>
              <a:t>d</a:t>
            </a:r>
            <a:r>
              <a:rPr lang="en-US" sz="4000" dirty="0">
                <a:latin typeface="Berlin Sans FB" panose="020E0602020502020306" pitchFamily="34" charset="0"/>
              </a:rPr>
              <a:t>ed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chat</a:t>
            </a:r>
            <a:r>
              <a:rPr lang="en-US" sz="4000" u="sng" dirty="0">
                <a:latin typeface="Berlin Sans FB" panose="020E0602020502020306" pitchFamily="34" charset="0"/>
              </a:rPr>
              <a:t>t</a:t>
            </a:r>
            <a:r>
              <a:rPr lang="en-US" sz="4000" dirty="0">
                <a:latin typeface="Berlin Sans FB" panose="020E0602020502020306" pitchFamily="34" charset="0"/>
              </a:rPr>
              <a:t>ed		offen</a:t>
            </a:r>
            <a:r>
              <a:rPr lang="en-US" sz="4000" u="sng" dirty="0">
                <a:latin typeface="Berlin Sans FB" panose="020E0602020502020306" pitchFamily="34" charset="0"/>
              </a:rPr>
              <a:t>d</a:t>
            </a:r>
            <a:r>
              <a:rPr lang="en-US" sz="4000" dirty="0">
                <a:latin typeface="Berlin Sans FB" panose="020E0602020502020306" pitchFamily="34" charset="0"/>
              </a:rPr>
              <a:t>ed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5466" y="247786"/>
            <a:ext cx="10721009" cy="63696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sz="4800" b="1" dirty="0">
                <a:latin typeface="Berlin Sans FB" panose="020E0602020502020306" pitchFamily="34" charset="0"/>
              </a:rPr>
              <a:t>Let’s practice!</a:t>
            </a:r>
            <a:endParaRPr lang="en-US" sz="4800" b="1" dirty="0">
              <a:latin typeface="Berlin Sans FB" panose="020E0602020502020306" pitchFamily="34" charset="0"/>
            </a:endParaRPr>
          </a:p>
          <a:p>
            <a:pPr marL="1200150" lvl="1" indent="-742950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Provide at least 2 examples of a morpheme.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1200150" lvl="1" indent="-742950"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Pronounce the </a:t>
            </a:r>
            <a:r>
              <a:rPr lang="en-US" sz="3600" dirty="0">
                <a:latin typeface="Berlin Sans FB" panose="020E0602020502020306" pitchFamily="34" charset="0"/>
                <a:sym typeface="+mn-ea"/>
              </a:rPr>
              <a:t>following </a:t>
            </a:r>
            <a:r>
              <a:rPr lang="en-US" sz="3600" dirty="0">
                <a:latin typeface="Berlin Sans FB" panose="020E0602020502020306" pitchFamily="34" charset="0"/>
              </a:rPr>
              <a:t>words applying the rules of plural allomorphs.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puffs		kisses 		amends	</a:t>
            </a:r>
            <a:endParaRPr lang="en-US" sz="36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Berlin Sans FB" panose="020E0602020502020306" pitchFamily="34" charset="0"/>
              </a:rPr>
              <a:t>omits		teaches		brings</a:t>
            </a:r>
            <a:endParaRPr lang="en-US" sz="3600" dirty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pPr lvl="1"/>
            <a:r>
              <a:rPr lang="en-US" sz="3600" dirty="0">
                <a:latin typeface="Berlin Sans FB" panose="020E0602020502020306" pitchFamily="34" charset="0"/>
              </a:rPr>
              <a:t>3. Pronounce the following words applying the rules of past allomorphs.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missed			stayed		benefited</a:t>
            </a:r>
            <a:endParaRPr lang="en-US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30D6F"/>
                </a:solidFill>
                <a:latin typeface="Berlin Sans FB" panose="020E0602020502020306" pitchFamily="34" charset="0"/>
              </a:rPr>
              <a:t>recorded		lasted		sniffed	</a:t>
            </a:r>
            <a:r>
              <a:rPr lang="en-US" sz="3600" dirty="0">
                <a:latin typeface="Berlin Sans FB" panose="020E0602020502020306" pitchFamily="34" charset="0"/>
              </a:rPr>
              <a:t>	</a:t>
            </a:r>
            <a:endParaRPr lang="en-US" sz="36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3990"/>
            <a:ext cx="10092690" cy="6492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u="sng" dirty="0">
                <a:latin typeface="Berlin Sans FB" panose="020E0602020502020306" pitchFamily="34" charset="0"/>
              </a:rPr>
              <a:t>c. </a:t>
            </a:r>
            <a:r>
              <a:rPr lang="en-US" sz="3200" b="1" u="sng" dirty="0">
                <a:latin typeface="Berlin Sans FB" panose="020E0602020502020306" pitchFamily="34" charset="0"/>
              </a:rPr>
              <a:t>Negation Allomorph</a:t>
            </a:r>
            <a:endParaRPr lang="en-US" sz="3200" b="1" u="sng" dirty="0">
              <a:latin typeface="Berlin Sans FB" panose="020E0602020502020306" pitchFamily="34" charset="0"/>
            </a:endParaRPr>
          </a:p>
          <a:p>
            <a:r>
              <a:rPr lang="en-US" sz="3200" b="0" i="0" dirty="0">
                <a:effectLst/>
                <a:latin typeface="Berlin Sans FB" panose="020E0602020502020306" pitchFamily="34" charset="0"/>
              </a:rPr>
              <a:t>These allomorphs can differ in their pronunciation or spelling, but they all serve the same function of making a word or phrase negative.</a:t>
            </a:r>
            <a:endParaRPr lang="en-US" sz="3200" dirty="0">
              <a:latin typeface="Berlin Sans FB" panose="020E0602020502020306" pitchFamily="34" charset="0"/>
            </a:endParaRPr>
          </a:p>
          <a:p>
            <a:r>
              <a:rPr lang="en-US" sz="3200" dirty="0">
                <a:latin typeface="Berlin Sans FB" panose="020E0602020502020306" pitchFamily="34" charset="0"/>
              </a:rPr>
              <a:t>The negative morpheme changes the prefix [</a:t>
            </a:r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in</a:t>
            </a:r>
            <a:r>
              <a:rPr lang="en-US" sz="3200" dirty="0">
                <a:latin typeface="Berlin Sans FB" panose="020E0602020502020306" pitchFamily="34" charset="0"/>
              </a:rPr>
              <a:t>]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latin typeface="Berlin Sans FB" panose="020E0602020502020306" pitchFamily="34" charset="0"/>
              </a:rPr>
              <a:t>[</a:t>
            </a:r>
            <a:r>
              <a:rPr lang="en-US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il</a:t>
            </a:r>
            <a:r>
              <a:rPr lang="en-US" sz="3200" dirty="0">
                <a:latin typeface="Berlin Sans FB" panose="020E0602020502020306" pitchFamily="34" charset="0"/>
              </a:rPr>
              <a:t>] [</a:t>
            </a:r>
            <a:r>
              <a:rPr lang="en-US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im</a:t>
            </a:r>
            <a:r>
              <a:rPr lang="en-US" sz="3200" dirty="0">
                <a:latin typeface="Berlin Sans FB" panose="020E0602020502020306" pitchFamily="34" charset="0"/>
              </a:rPr>
              <a:t>] [</a:t>
            </a:r>
            <a:r>
              <a:rPr lang="en-US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ir</a:t>
            </a:r>
            <a:r>
              <a:rPr lang="en-US" sz="3200" dirty="0">
                <a:latin typeface="Berlin Sans FB" panose="020E0602020502020306" pitchFamily="34" charset="0"/>
              </a:rPr>
              <a:t>] to the consonant of the word it prefixes:</a:t>
            </a:r>
            <a:endParaRPr lang="en-US" sz="3200" dirty="0">
              <a:latin typeface="Berlin Sans FB" panose="020E0602020502020306" pitchFamily="34" charset="0"/>
            </a:endParaRPr>
          </a:p>
          <a:p>
            <a:endParaRPr lang="en-US" sz="3200" dirty="0">
              <a:latin typeface="Berlin Sans FB Demi" panose="020E0802020502020306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Berlin Sans FB Demi" panose="020E0802020502020306" pitchFamily="34" charset="0"/>
              </a:rPr>
              <a:t> [</a:t>
            </a:r>
            <a:r>
              <a:rPr lang="en-US" sz="32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il</a:t>
            </a:r>
            <a:r>
              <a:rPr lang="en-US" sz="3200" dirty="0">
                <a:latin typeface="Berlin Sans FB Demi" panose="020E0802020502020306" pitchFamily="34" charset="0"/>
              </a:rPr>
              <a:t>] as in 'illegal’ 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Berlin Sans FB Demi" panose="020E0802020502020306" pitchFamily="34" charset="0"/>
              </a:rPr>
              <a:t>[</a:t>
            </a:r>
            <a:r>
              <a:rPr lang="en-US" sz="32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im</a:t>
            </a:r>
            <a:r>
              <a:rPr lang="en-US" sz="3200" dirty="0">
                <a:latin typeface="Berlin Sans FB Demi" panose="020E0802020502020306" pitchFamily="34" charset="0"/>
              </a:rPr>
              <a:t>] as in 'impatient’ 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Berlin Sans FB Demi" panose="020E0802020502020306" pitchFamily="34" charset="0"/>
              </a:rPr>
              <a:t>[</a:t>
            </a:r>
            <a:r>
              <a:rPr lang="en-US" sz="32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ir</a:t>
            </a:r>
            <a:r>
              <a:rPr lang="en-US" sz="3200" dirty="0">
                <a:latin typeface="Berlin Sans FB Demi" panose="020E0802020502020306" pitchFamily="34" charset="0"/>
              </a:rPr>
              <a:t>]   as in 'irregular’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Berlin Sans FB Demi" panose="020E0802020502020306" pitchFamily="34" charset="0"/>
              </a:rPr>
              <a:t> [</a:t>
            </a:r>
            <a:r>
              <a:rPr lang="en-US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in</a:t>
            </a:r>
            <a:r>
              <a:rPr lang="en-US" sz="3200" dirty="0">
                <a:latin typeface="Berlin Sans FB Demi" panose="020E0802020502020306" pitchFamily="34" charset="0"/>
              </a:rPr>
              <a:t>] as in 'inconsiderate’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6834" y="509141"/>
            <a:ext cx="10668001" cy="600164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effectLst/>
                <a:latin typeface="Berlin Sans FB" panose="020E0602020502020306" pitchFamily="34" charset="0"/>
              </a:rPr>
              <a:t>Examples of negative allomorphs in English:</a:t>
            </a:r>
            <a:endParaRPr lang="en-US" sz="3200" b="1" i="0" dirty="0">
              <a:effectLst/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in</a:t>
            </a:r>
            <a:r>
              <a:rPr lang="en-US" sz="3200" b="0" i="0" dirty="0">
                <a:effectLst/>
                <a:latin typeface="Berlin Sans FB" panose="020E0602020502020306" pitchFamily="34" charset="0"/>
              </a:rPr>
              <a:t>-: This is the most common negative prefix in English. It has several allomorphs, including: </a:t>
            </a:r>
            <a:endParaRPr lang="en-US" sz="3200" b="0" i="0" dirty="0">
              <a:effectLst/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dirty="0" err="1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im</a:t>
            </a:r>
            <a:r>
              <a:rPr lang="en-US" sz="3200" b="0" i="0" dirty="0">
                <a:effectLst/>
                <a:latin typeface="Berlin Sans FB" panose="020E0602020502020306" pitchFamily="34" charset="0"/>
              </a:rPr>
              <a:t>-: Used before words beginning with "m" or "p" (e.g., "impossible," "immature") </a:t>
            </a:r>
            <a:endParaRPr lang="en-US" sz="3200" b="0" i="0" dirty="0">
              <a:effectLst/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Berlin Sans FB" panose="020E0602020502020306" pitchFamily="34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il</a:t>
            </a:r>
            <a:r>
              <a:rPr lang="en-US" sz="3200" b="0" i="0" dirty="0">
                <a:effectLst/>
                <a:latin typeface="Berlin Sans FB" panose="020E0602020502020306" pitchFamily="34" charset="0"/>
              </a:rPr>
              <a:t>-: Used before words beginning with "l" (e.g., "illegal," "illogical") </a:t>
            </a:r>
            <a:endParaRPr lang="en-US" sz="3200" b="0" i="0" dirty="0">
              <a:effectLst/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dirty="0" err="1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ir</a:t>
            </a:r>
            <a:r>
              <a:rPr lang="en-US" sz="3200" b="0" i="0" dirty="0">
                <a:effectLst/>
                <a:latin typeface="Berlin Sans FB" panose="020E0602020502020306" pitchFamily="34" charset="0"/>
              </a:rPr>
              <a:t>-: Used before words beginning with "r" (e.g., "irregular," "irresponsible") </a:t>
            </a:r>
            <a:endParaRPr lang="en-US" sz="3200" b="0" i="0" dirty="0">
              <a:effectLst/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3625" y="365125"/>
            <a:ext cx="10064750" cy="62477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un</a:t>
            </a:r>
            <a:r>
              <a:rPr lang="en-US" sz="3400" b="0" i="0" dirty="0">
                <a:effectLst/>
                <a:latin typeface="Berlin Sans FB" panose="020E0602020502020306" pitchFamily="34" charset="0"/>
              </a:rPr>
              <a:t>-: This prefix is used to negate adjectives and some verbs (e.g., "unhappy," "undo"). </a:t>
            </a:r>
            <a:endParaRPr lang="en-US" sz="3400" b="0" i="0" dirty="0">
              <a:effectLst/>
              <a:latin typeface="Berlin Sans FB" panose="020E0602020502020306" pitchFamily="34" charset="0"/>
            </a:endParaRPr>
          </a:p>
          <a:p>
            <a:endParaRPr lang="en-US" sz="34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0000"/>
                </a:solidFill>
                <a:latin typeface="Berlin Sans FB" panose="020E0602020502020306" pitchFamily="34" charset="0"/>
              </a:rPr>
              <a:t>dis</a:t>
            </a:r>
            <a:r>
              <a:rPr lang="en-US" sz="3400" dirty="0">
                <a:latin typeface="Berlin Sans FB" panose="020E0602020502020306" pitchFamily="34" charset="0"/>
              </a:rPr>
              <a:t>-: This prefix is used to negate verbs and some nouns (e.g., "disagree," "disbelief"). </a:t>
            </a:r>
            <a:endParaRPr lang="en-US" sz="3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0000"/>
                </a:solidFill>
                <a:latin typeface="Berlin Sans FB" panose="020E0602020502020306" pitchFamily="34" charset="0"/>
              </a:rPr>
              <a:t>non</a:t>
            </a:r>
            <a:r>
              <a:rPr lang="en-US" sz="3400" dirty="0">
                <a:latin typeface="Berlin Sans FB" panose="020E0602020502020306" pitchFamily="34" charset="0"/>
              </a:rPr>
              <a:t>-: This prefix is used to negate nouns and adjectives (e.g., "nonfiction," "nonstop"). </a:t>
            </a:r>
            <a:endParaRPr lang="en-US" sz="3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en-US" sz="3400" dirty="0">
                <a:latin typeface="Berlin Sans FB" panose="020E0602020502020306" pitchFamily="34" charset="0"/>
              </a:rPr>
              <a:t>-: This prefix is used in a few words, such as "asymmetrical" and "amoral."</a:t>
            </a:r>
            <a:endParaRPr lang="en-US" sz="34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3905" y="417830"/>
            <a:ext cx="10384155" cy="5692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Berlin Sans FB" panose="020E0602020502020306" pitchFamily="34" charset="0"/>
              </a:rPr>
              <a:t> 2.  Replacive Allomorph</a:t>
            </a:r>
            <a:endParaRPr lang="en-US" sz="4400" b="1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is a sound that replaces another sound in a word to indicate a difference in meaning. 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For example, the /Ι/ in "drink" is replaced by the /æ/ in "drank" to indicate the past tense. 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man- men		         sing-sang</a:t>
            </a:r>
            <a:endParaRPr lang="en-US" sz="4000" b="1" dirty="0">
              <a:latin typeface="Berlin Sans FB" panose="020E0602020502020306" pitchFamily="34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woman-women		break-broke</a:t>
            </a:r>
            <a:endParaRPr lang="en-US" sz="4000" b="1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331" y="771525"/>
            <a:ext cx="10701337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erlin Sans FB" panose="020E0602020502020306" pitchFamily="34" charset="0"/>
              </a:rPr>
              <a:t>ACTIVITY: Can you tell?</a:t>
            </a:r>
            <a:endParaRPr lang="en-US" sz="3600" b="1" dirty="0">
              <a:latin typeface="Berlin Sans FB" panose="020E0602020502020306" pitchFamily="34" charset="0"/>
            </a:endParaRPr>
          </a:p>
          <a:p>
            <a:r>
              <a:rPr lang="en-US" sz="3600" dirty="0">
                <a:latin typeface="Berlin Sans FB" panose="020E0602020502020306" pitchFamily="34" charset="0"/>
              </a:rPr>
              <a:t>Identify whether the given letter is voiced or voiceless. Send a clap emoji (     ) if it’s </a:t>
            </a:r>
            <a:r>
              <a:rPr lang="en-US" sz="3600" b="1" dirty="0">
                <a:latin typeface="Berlin Sans FB" panose="020E0602020502020306" pitchFamily="34" charset="0"/>
              </a:rPr>
              <a:t>voiced</a:t>
            </a:r>
            <a:r>
              <a:rPr lang="en-US" sz="3600" dirty="0">
                <a:latin typeface="Berlin Sans FB" panose="020E0602020502020306" pitchFamily="34" charset="0"/>
              </a:rPr>
              <a:t>, and thumbs up (     ) if it’s </a:t>
            </a:r>
            <a:r>
              <a:rPr lang="en-US" sz="3600" b="1" dirty="0">
                <a:latin typeface="Berlin Sans FB" panose="020E0602020502020306" pitchFamily="34" charset="0"/>
              </a:rPr>
              <a:t>voiceless</a:t>
            </a:r>
            <a:r>
              <a:rPr lang="en-US" sz="3600" dirty="0">
                <a:latin typeface="Berlin Sans FB" panose="020E0602020502020306" pitchFamily="34" charset="0"/>
              </a:rPr>
              <a:t>.  </a:t>
            </a:r>
            <a:endParaRPr lang="en-US" sz="3600" dirty="0">
              <a:latin typeface="Berlin Sans FB" panose="020E0602020502020306" pitchFamily="34" charset="0"/>
            </a:endParaRPr>
          </a:p>
          <a:p>
            <a:r>
              <a:rPr lang="en-US" sz="3600" dirty="0">
                <a:latin typeface="Berlin Sans FB" panose="020E0602020502020306" pitchFamily="34" charset="0"/>
              </a:rPr>
              <a:t>		</a:t>
            </a:r>
            <a:r>
              <a:rPr lang="en-US" sz="4400" dirty="0">
                <a:latin typeface="Berlin Sans FB" panose="020E0602020502020306" pitchFamily="34" charset="0"/>
              </a:rPr>
              <a:t>1. v</a:t>
            </a:r>
            <a:endParaRPr lang="en-US" sz="4400" dirty="0">
              <a:latin typeface="Berlin Sans FB" panose="020E0602020502020306" pitchFamily="34" charset="0"/>
            </a:endParaRPr>
          </a:p>
          <a:p>
            <a:r>
              <a:rPr lang="en-US" sz="4400" dirty="0">
                <a:latin typeface="Berlin Sans FB" panose="020E0602020502020306" pitchFamily="34" charset="0"/>
              </a:rPr>
              <a:t>		2. f</a:t>
            </a:r>
            <a:endParaRPr lang="en-US" sz="4400" dirty="0">
              <a:latin typeface="Berlin Sans FB" panose="020E0602020502020306" pitchFamily="34" charset="0"/>
            </a:endParaRPr>
          </a:p>
          <a:p>
            <a:r>
              <a:rPr lang="en-US" sz="4400" dirty="0">
                <a:latin typeface="Berlin Sans FB" panose="020E0602020502020306" pitchFamily="34" charset="0"/>
              </a:rPr>
              <a:t>		3. d</a:t>
            </a:r>
            <a:endParaRPr lang="en-US" sz="4400" dirty="0">
              <a:latin typeface="Berlin Sans FB" panose="020E0602020502020306" pitchFamily="34" charset="0"/>
            </a:endParaRPr>
          </a:p>
          <a:p>
            <a:r>
              <a:rPr lang="en-US" sz="4400" dirty="0">
                <a:latin typeface="Berlin Sans FB" panose="020E0602020502020306" pitchFamily="34" charset="0"/>
              </a:rPr>
              <a:t>		4. w</a:t>
            </a:r>
            <a:endParaRPr lang="en-US" sz="4400" dirty="0">
              <a:latin typeface="Berlin Sans FB" panose="020E0602020502020306" pitchFamily="34" charset="0"/>
            </a:endParaRPr>
          </a:p>
          <a:p>
            <a:r>
              <a:rPr lang="en-US" sz="4400" dirty="0">
                <a:latin typeface="Berlin Sans FB" panose="020E0602020502020306" pitchFamily="34" charset="0"/>
              </a:rPr>
              <a:t>		5. t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1677" y="3225175"/>
            <a:ext cx="15637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 Demi" panose="020E0802020502020306" pitchFamily="34" charset="0"/>
              </a:rPr>
              <a:t>-voiced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1815" y="3843655"/>
            <a:ext cx="192405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 Demi" panose="020E0802020502020306" pitchFamily="34" charset="0"/>
              </a:rPr>
              <a:t>-voiceless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1815" y="4461500"/>
            <a:ext cx="15637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 Demi" panose="020E0802020502020306" pitchFamily="34" charset="0"/>
              </a:rPr>
              <a:t>-voiced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1812" y="5080952"/>
            <a:ext cx="18155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 Demi" panose="020E0802020502020306" pitchFamily="34" charset="0"/>
              </a:rPr>
              <a:t>-voiced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1815" y="5786755"/>
            <a:ext cx="199834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 Demi" panose="020E0802020502020306" pitchFamily="34" charset="0"/>
              </a:rPr>
              <a:t>-voiceless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89" y="2433896"/>
            <a:ext cx="486431" cy="544973"/>
          </a:xfrm>
          <a:prstGeom prst="rect">
            <a:avLst/>
          </a:prstGeom>
        </p:spPr>
      </p:pic>
      <p:pic>
        <p:nvPicPr>
          <p:cNvPr id="23" name="Picture 4" descr="Clipart Clapping Hands Png,Palmas Png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90" y="1802296"/>
            <a:ext cx="909346" cy="8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7362" y="274893"/>
            <a:ext cx="8677275" cy="63087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3.  </a:t>
            </a:r>
            <a:r>
              <a:rPr lang="en-US" sz="4400" b="1" u="sng" dirty="0" err="1">
                <a:latin typeface="Berlin Sans FB" panose="020E0602020502020306" pitchFamily="34" charset="0"/>
              </a:rPr>
              <a:t>Suppletive</a:t>
            </a:r>
            <a:r>
              <a:rPr lang="en-US" sz="4400" b="1" u="sng" dirty="0">
                <a:latin typeface="Berlin Sans FB" panose="020E0602020502020306" pitchFamily="34" charset="0"/>
              </a:rPr>
              <a:t>  Allomorphs</a:t>
            </a:r>
            <a:endParaRPr lang="en-US" sz="3600" u="sng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Berlin Sans FB" panose="020E0602020502020306" pitchFamily="34" charset="0"/>
              </a:rPr>
              <a:t>These occur when an entirely </a:t>
            </a:r>
            <a:r>
              <a:rPr lang="en-US" sz="3600" b="1" dirty="0">
                <a:latin typeface="Berlin Sans FB" panose="020E0602020502020306" pitchFamily="34" charset="0"/>
              </a:rPr>
              <a:t>different word form</a:t>
            </a:r>
            <a:r>
              <a:rPr lang="en-US" sz="3600" dirty="0">
                <a:latin typeface="Berlin Sans FB" panose="020E0602020502020306" pitchFamily="34" charset="0"/>
              </a:rPr>
              <a:t> is used instead of a regular morpheme.</a:t>
            </a:r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latin typeface="Berlin Sans FB" panose="020E0602020502020306" pitchFamily="34" charset="0"/>
              </a:rPr>
              <a:t>Example: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Berlin Sans FB" panose="020E0602020502020306" pitchFamily="34" charset="0"/>
              </a:rPr>
              <a:t>go → went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b="1" dirty="0">
                <a:latin typeface="Berlin Sans FB" panose="020E0602020502020306" pitchFamily="34" charset="0"/>
              </a:rPr>
              <a:t>→ gone </a:t>
            </a:r>
            <a:r>
              <a:rPr lang="en-US" sz="3600" dirty="0">
                <a:latin typeface="Berlin Sans FB" panose="020E0602020502020306" pitchFamily="34" charset="0"/>
              </a:rPr>
              <a:t>(past tense of "go")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Berlin Sans FB" panose="020E0602020502020306" pitchFamily="34" charset="0"/>
              </a:rPr>
              <a:t>good → better → best</a:t>
            </a:r>
            <a:r>
              <a:rPr lang="en-US" sz="3600" dirty="0">
                <a:latin typeface="Berlin Sans FB" panose="020E0602020502020306" pitchFamily="34" charset="0"/>
              </a:rPr>
              <a:t> (comparative &amp; superlative forms.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6372" y="660454"/>
            <a:ext cx="8892208" cy="5631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4.  </a:t>
            </a:r>
            <a:r>
              <a:rPr lang="en-US" sz="4000" b="1" u="sng" dirty="0">
                <a:latin typeface="Berlin Sans FB" panose="020E0602020502020306" pitchFamily="34" charset="0"/>
              </a:rPr>
              <a:t>Zero Allomorph</a:t>
            </a:r>
            <a:endParaRPr lang="en-US" sz="4000" u="sng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is a morpheme that is represented by the absence of a phonetic form. It's also known as a null allomorph, zero morph, or zero bound morpheme. </a:t>
            </a:r>
            <a:endParaRPr lang="en-US" sz="4000" dirty="0">
              <a:latin typeface="Berlin Sans FB" panose="020E0602020502020306" pitchFamily="34" charset="0"/>
            </a:endParaRPr>
          </a:p>
          <a:p>
            <a:r>
              <a:rPr lang="en-US" sz="4000" dirty="0">
                <a:latin typeface="Berlin Sans FB" panose="020E0602020502020306" pitchFamily="34" charset="0"/>
              </a:rPr>
              <a:t>Examples: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  <a:sym typeface="+mn-ea"/>
              </a:rPr>
              <a:t>noun- sheep, deer</a:t>
            </a:r>
            <a:endParaRPr lang="en-US" sz="4000" b="1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verb- cut, </a:t>
            </a:r>
            <a:r>
              <a:rPr lang="en-US" sz="4000" b="1" dirty="0">
                <a:latin typeface="Berlin Sans FB" panose="020E0602020502020306" pitchFamily="34" charset="0"/>
                <a:sym typeface="+mn-ea"/>
              </a:rPr>
              <a:t>put</a:t>
            </a:r>
            <a:endParaRPr lang="en-US" sz="4000" b="1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6035" y="325239"/>
            <a:ext cx="9336156" cy="6000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3200" b="1" dirty="0">
                <a:latin typeface="Berlin Sans FB" panose="020E0602020502020306" pitchFamily="34" charset="0"/>
              </a:rPr>
              <a:t>Let’s practice!</a:t>
            </a:r>
            <a:endParaRPr lang="en-US" sz="3200" b="1" dirty="0">
              <a:latin typeface="Berlin Sans FB" panose="020E0602020502020306" pitchFamily="34" charset="0"/>
            </a:endParaRPr>
          </a:p>
          <a:p>
            <a:pPr lvl="1"/>
            <a:r>
              <a:rPr lang="en-US" sz="3200" dirty="0">
                <a:latin typeface="Berlin Sans FB" panose="020E0602020502020306" pitchFamily="34" charset="0"/>
              </a:rPr>
              <a:t>1. Negate the following by adding the appropriate allomorph.</a:t>
            </a:r>
            <a:endParaRPr lang="en-US" sz="3200" dirty="0">
              <a:latin typeface="Berlin Sans FB" panose="020E0602020502020306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advantage	verbal</a:t>
            </a:r>
            <a:endParaRPr lang="en-US" sz="3200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literate		moral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lvl="1"/>
            <a:r>
              <a:rPr lang="en-US" sz="3200" dirty="0">
                <a:latin typeface="Berlin Sans FB" panose="020E0602020502020306" pitchFamily="34" charset="0"/>
              </a:rPr>
              <a:t>2. Provide the replacive form of the following allomorphs.</a:t>
            </a:r>
            <a:endParaRPr lang="en-US" sz="3200" dirty="0">
              <a:latin typeface="Berlin Sans FB" panose="020E0602020502020306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Berlin Sans FB" panose="020E0602020502020306" pitchFamily="34" charset="0"/>
              </a:rPr>
              <a:t>mouse		blood</a:t>
            </a:r>
            <a:endParaRPr lang="en-US" sz="3200" b="1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530D6F"/>
                </a:solidFill>
                <a:latin typeface="Berlin Sans FB" panose="020E0602020502020306" pitchFamily="34" charset="0"/>
              </a:rPr>
              <a:t>bring		ring	</a:t>
            </a:r>
            <a:endParaRPr lang="en-US" sz="3200" b="1" dirty="0">
              <a:solidFill>
                <a:srgbClr val="530D6F"/>
              </a:solidFill>
              <a:latin typeface="Berlin Sans FB" panose="020E0602020502020306" pitchFamily="34" charset="0"/>
            </a:endParaRPr>
          </a:p>
          <a:p>
            <a:pPr lvl="1"/>
            <a:r>
              <a:rPr lang="en-US" sz="3200" dirty="0">
                <a:latin typeface="Berlin Sans FB" panose="020E0602020502020306" pitchFamily="34" charset="0"/>
              </a:rPr>
              <a:t>3. Provide the  </a:t>
            </a:r>
            <a:r>
              <a:rPr lang="en-US" sz="3200" dirty="0" err="1">
                <a:latin typeface="Berlin Sans FB" panose="020E0602020502020306" pitchFamily="34" charset="0"/>
              </a:rPr>
              <a:t>suppletive</a:t>
            </a:r>
            <a:r>
              <a:rPr lang="en-US" sz="3200" dirty="0">
                <a:latin typeface="Berlin Sans FB" panose="020E0602020502020306" pitchFamily="34" charset="0"/>
              </a:rPr>
              <a:t> form of the given allomorph.</a:t>
            </a:r>
            <a:endParaRPr lang="en-US" sz="3200" dirty="0">
              <a:latin typeface="Berlin Sans FB" panose="020E0602020502020306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Berlin Sans FB" panose="020E0602020502020306" pitchFamily="34" charset="0"/>
              </a:rPr>
              <a:t>bad</a:t>
            </a:r>
            <a:endParaRPr lang="en-US" sz="3200" b="1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1100" y="702945"/>
            <a:ext cx="9829800" cy="52552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noAutofit/>
          </a:bodyPr>
          <a:lstStyle/>
          <a:p>
            <a:pPr lvl="1" algn="l"/>
            <a:r>
              <a:rPr lang="en-US" altLang="en-US" sz="3200" dirty="0">
                <a:latin typeface="Berlin Sans FB" panose="020E0602020502020306" pitchFamily="34" charset="0"/>
              </a:rPr>
              <a:t>Question:</a:t>
            </a:r>
            <a:endParaRPr lang="en-US" altLang="en-US" sz="3200" dirty="0">
              <a:latin typeface="Berlin Sans FB" panose="020E0602020502020306" pitchFamily="34" charset="0"/>
            </a:endParaRPr>
          </a:p>
          <a:p>
            <a:pPr lvl="1" algn="l"/>
            <a:r>
              <a:rPr lang="en-US" altLang="en-US" sz="3200" dirty="0">
                <a:latin typeface="Berlin Sans FB" panose="020E0602020502020306" pitchFamily="34" charset="0"/>
              </a:rPr>
              <a:t>How do allomorphs in English reflect phonological rules?</a:t>
            </a:r>
            <a:endParaRPr lang="en-US" altLang="en-US" sz="3200" dirty="0">
              <a:latin typeface="Berlin Sans FB" panose="020E0602020502020306" pitchFamily="34" charset="0"/>
            </a:endParaRPr>
          </a:p>
          <a:p>
            <a:pPr lvl="1" algn="l"/>
            <a:endParaRPr lang="en-US" altLang="en-US" sz="3200" dirty="0">
              <a:latin typeface="Berlin Sans FB" panose="020E0602020502020306" pitchFamily="34" charset="0"/>
            </a:endParaRPr>
          </a:p>
          <a:p>
            <a:pPr lvl="1" algn="just"/>
            <a:r>
              <a:rPr lang="en-US" altLang="en-US" sz="3200" b="1" dirty="0">
                <a:latin typeface="Berlin Sans FB" panose="020E0602020502020306" pitchFamily="34" charset="0"/>
              </a:rPr>
              <a:t>By changing their form based on the sounds around them, particularly in terms of the final sound of a word or the structure of the word. These changes occur to make pronunciation easier or more fluid in different linguistic contexts.</a:t>
            </a:r>
            <a:endParaRPr lang="en-US" altLang="en-US" sz="3200" b="1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844" y="1978689"/>
            <a:ext cx="9336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8000" b="1" dirty="0">
                <a:latin typeface="Berlin Sans FB" panose="020E0602020502020306" pitchFamily="34" charset="0"/>
              </a:rPr>
              <a:t>Thank you</a:t>
            </a:r>
            <a:endParaRPr lang="en-US" sz="8000" b="1" dirty="0">
              <a:latin typeface="Berlin Sans FB" panose="020E0602020502020306" pitchFamily="34" charset="0"/>
            </a:endParaRPr>
          </a:p>
          <a:p>
            <a:pPr lvl="1" algn="ctr"/>
            <a:r>
              <a:rPr lang="en-US" sz="8000" b="1" dirty="0">
                <a:latin typeface="Berlin Sans FB" panose="020E0602020502020306" pitchFamily="34" charset="0"/>
              </a:rPr>
              <a:t>for listening </a:t>
            </a:r>
            <a:r>
              <a:rPr lang="en-US" sz="8000" b="1" dirty="0">
                <a:latin typeface="Berlin Sans FB" panose="020E0602020502020306" pitchFamily="34" charset="0"/>
                <a:sym typeface="Wingdings" panose="05000000000000000000" pitchFamily="2" charset="2"/>
              </a:rPr>
              <a:t></a:t>
            </a:r>
            <a:endParaRPr lang="en-US" sz="8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70" y="0"/>
            <a:ext cx="13006070" cy="77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73505" y="6350"/>
            <a:ext cx="7712710" cy="696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179705"/>
            <a:ext cx="8394065" cy="6296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just"/>
            <a:r>
              <a:rPr lang="en-US" sz="4400" b="1" dirty="0">
                <a:latin typeface="Berlin Sans FB" panose="020E0602020502020306" pitchFamily="34" charset="0"/>
              </a:rPr>
              <a:t>WHAT IS ALLOMORPH? </a:t>
            </a:r>
            <a:endParaRPr lang="en-US" sz="4400" b="1" dirty="0">
              <a:latin typeface="Berlin Sans FB" panose="020E0602020502020306" pitchFamily="34" charset="0"/>
            </a:endParaRPr>
          </a:p>
          <a:p>
            <a:pPr algn="just"/>
            <a:endParaRPr lang="en-US" sz="3600" dirty="0">
              <a:latin typeface="Berlin Sans FB" panose="020E0602020502020306" pitchFamily="34" charset="0"/>
            </a:endParaRPr>
          </a:p>
          <a:p>
            <a:pPr algn="just"/>
            <a:r>
              <a:rPr lang="en-US" sz="3600" dirty="0">
                <a:latin typeface="Berlin Sans FB" panose="020E0602020502020306" pitchFamily="34" charset="0"/>
              </a:rPr>
              <a:t>An </a:t>
            </a:r>
            <a:r>
              <a:rPr lang="en-US" sz="3600" b="1" dirty="0">
                <a:latin typeface="Berlin Sans FB" panose="020E0602020502020306" pitchFamily="34" charset="0"/>
              </a:rPr>
              <a:t>allomorph</a:t>
            </a:r>
            <a:r>
              <a:rPr lang="en-US" sz="3600" dirty="0">
                <a:latin typeface="Berlin Sans FB" panose="020E0602020502020306" pitchFamily="34" charset="0"/>
              </a:rPr>
              <a:t> is a </a:t>
            </a:r>
            <a:r>
              <a:rPr lang="en-US" sz="3600" b="1" dirty="0">
                <a:latin typeface="Berlin Sans FB" panose="020E0602020502020306" pitchFamily="34" charset="0"/>
              </a:rPr>
              <a:t>variant form of a morpheme</a:t>
            </a:r>
            <a:r>
              <a:rPr lang="en-US" sz="3600" dirty="0">
                <a:latin typeface="Berlin Sans FB" panose="020E0602020502020306" pitchFamily="34" charset="0"/>
              </a:rPr>
              <a:t> that appears in different contexts but retains the same meaning. The choice of an allomorph depends on specific linguistic conditions, such as </a:t>
            </a:r>
            <a:r>
              <a:rPr lang="en-US" sz="3600" b="1" dirty="0">
                <a:latin typeface="Berlin Sans FB" panose="020E0602020502020306" pitchFamily="34" charset="0"/>
              </a:rPr>
              <a:t>phonetic environment, grammatical function</a:t>
            </a:r>
            <a:r>
              <a:rPr lang="en-US" sz="3600" dirty="0">
                <a:latin typeface="Berlin Sans FB" panose="020E0602020502020306" pitchFamily="34" charset="0"/>
              </a:rPr>
              <a:t>, or </a:t>
            </a:r>
            <a:r>
              <a:rPr lang="en-US" sz="3600" b="1" dirty="0">
                <a:latin typeface="Berlin Sans FB" panose="020E0602020502020306" pitchFamily="34" charset="0"/>
              </a:rPr>
              <a:t>irregular patterns.</a:t>
            </a:r>
            <a:endParaRPr lang="en-US" sz="3600" b="1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morphemes | Mrs. Steven's Classroo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2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Understanding Morphology: Part 1 - Sarah's Teaching Snipp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2" y="0"/>
            <a:ext cx="933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ri Rahayu: April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55" y="61006"/>
            <a:ext cx="7244383" cy="68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1" y="501362"/>
            <a:ext cx="9144000" cy="550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Berlin Sans FB" panose="020E0602020502020306" pitchFamily="34" charset="0"/>
              </a:rPr>
              <a:t>Types of Allomorphs and their Conditions:</a:t>
            </a:r>
            <a:endParaRPr lang="en-US" sz="4400" b="1" dirty="0">
              <a:latin typeface="Berlin Sans FB" panose="020E0602020502020306" pitchFamily="34" charset="0"/>
            </a:endParaRPr>
          </a:p>
          <a:p>
            <a:endParaRPr lang="en-US" sz="4400" b="1" dirty="0">
              <a:latin typeface="Berlin Sans FB" panose="020E0602020502020306" pitchFamily="34" charset="0"/>
            </a:endParaRPr>
          </a:p>
          <a:p>
            <a:r>
              <a:rPr lang="en-US" sz="4400" b="1" u="sng" dirty="0">
                <a:latin typeface="Berlin Sans FB" panose="020E0602020502020306" pitchFamily="34" charset="0"/>
              </a:rPr>
              <a:t>1. Additive allomorph</a:t>
            </a:r>
            <a:endParaRPr lang="en-US" sz="4400" b="1" u="sng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Berlin Sans FB" panose="020E0602020502020306" pitchFamily="34" charset="0"/>
              </a:rPr>
              <a:t>is a morpheme that is added to a word to change its meaning. For example, the suffix "-ed” and suffix“–s”</a:t>
            </a:r>
            <a:endParaRPr lang="en-US" sz="44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background / PB by be_part_of_beyond.creations - Raket.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4255" y="354965"/>
            <a:ext cx="9948545" cy="62261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no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a. </a:t>
            </a:r>
            <a:r>
              <a:rPr lang="en-US" sz="4000" b="1" u="sng" dirty="0">
                <a:latin typeface="Berlin Sans FB" panose="020E0602020502020306" pitchFamily="34" charset="0"/>
              </a:rPr>
              <a:t>Plural Allomorph</a:t>
            </a:r>
            <a:endParaRPr lang="en-US" sz="4000" u="sng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These allomorphs change based on </a:t>
            </a:r>
            <a:r>
              <a:rPr lang="en-US" sz="4000" b="1" dirty="0">
                <a:latin typeface="Berlin Sans FB" panose="020E0602020502020306" pitchFamily="34" charset="0"/>
              </a:rPr>
              <a:t>sound rules</a:t>
            </a:r>
            <a:r>
              <a:rPr lang="en-US" sz="4000" dirty="0">
                <a:latin typeface="Berlin Sans FB" panose="020E0602020502020306" pitchFamily="34" charset="0"/>
              </a:rPr>
              <a:t> in a language.</a:t>
            </a:r>
            <a:endParaRPr lang="en-US" sz="4000" dirty="0">
              <a:latin typeface="Berlin Sans FB" panose="020E0602020502020306" pitchFamily="34" charset="0"/>
            </a:endParaRPr>
          </a:p>
          <a:p>
            <a:endParaRPr lang="en-US" sz="4000" dirty="0">
              <a:latin typeface="Berlin Sans FB" panose="020E06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Example:</a:t>
            </a:r>
            <a:r>
              <a:rPr lang="en-US" sz="4000" dirty="0">
                <a:latin typeface="Berlin Sans FB" panose="020E0602020502020306" pitchFamily="34" charset="0"/>
              </a:rPr>
              <a:t> The English plural morpheme </a:t>
            </a:r>
            <a:r>
              <a:rPr lang="en-US" sz="4000" b="1" dirty="0">
                <a:latin typeface="Berlin Sans FB" panose="020E0602020502020306" pitchFamily="34" charset="0"/>
              </a:rPr>
              <a:t>"-s"</a:t>
            </a:r>
            <a:r>
              <a:rPr lang="en-US" sz="4000" dirty="0">
                <a:latin typeface="Berlin Sans FB" panose="020E0602020502020306" pitchFamily="34" charset="0"/>
              </a:rPr>
              <a:t> has three allomorphs: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Berlin Sans FB" panose="020E0602020502020306" pitchFamily="34" charset="0"/>
              </a:rPr>
              <a:t>/s/</a:t>
            </a:r>
            <a:r>
              <a:rPr lang="en-US" sz="4000" dirty="0">
                <a:latin typeface="Berlin Sans FB" panose="020E0602020502020306" pitchFamily="34" charset="0"/>
              </a:rPr>
              <a:t> - </a:t>
            </a:r>
            <a:r>
              <a:rPr lang="en-US" sz="4000" b="1" dirty="0">
                <a:latin typeface="Berlin Sans FB" panose="020E0602020502020306" pitchFamily="34" charset="0"/>
              </a:rPr>
              <a:t>after voiceless sounds 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ti</a:t>
            </a:r>
            <a:r>
              <a:rPr lang="en-US" sz="4000" u="sng" dirty="0">
                <a:latin typeface="Berlin Sans FB" panose="020E0602020502020306" pitchFamily="34" charset="0"/>
              </a:rPr>
              <a:t>p</a:t>
            </a:r>
            <a:r>
              <a:rPr lang="en-US" sz="4000" dirty="0">
                <a:latin typeface="Berlin Sans FB" panose="020E0602020502020306" pitchFamily="34" charset="0"/>
              </a:rPr>
              <a:t>s			soc</a:t>
            </a:r>
            <a:r>
              <a:rPr lang="en-US" sz="4000" u="sng" dirty="0">
                <a:latin typeface="Berlin Sans FB" panose="020E0602020502020306" pitchFamily="34" charset="0"/>
              </a:rPr>
              <a:t>k</a:t>
            </a:r>
            <a:r>
              <a:rPr lang="en-US" sz="4000" dirty="0">
                <a:latin typeface="Berlin Sans FB" panose="020E0602020502020306" pitchFamily="34" charset="0"/>
              </a:rPr>
              <a:t>s	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muf</a:t>
            </a:r>
            <a:r>
              <a:rPr lang="en-US" sz="4000" u="sng" dirty="0">
                <a:latin typeface="Berlin Sans FB" panose="020E0602020502020306" pitchFamily="34" charset="0"/>
              </a:rPr>
              <a:t>f</a:t>
            </a:r>
            <a:r>
              <a:rPr lang="en-US" sz="4000" dirty="0">
                <a:latin typeface="Berlin Sans FB" panose="020E0602020502020306" pitchFamily="34" charset="0"/>
              </a:rPr>
              <a:t>s			mee</a:t>
            </a:r>
            <a:r>
              <a:rPr lang="en-US" sz="4000" u="sng" dirty="0">
                <a:latin typeface="Berlin Sans FB" panose="020E0602020502020306" pitchFamily="34" charset="0"/>
              </a:rPr>
              <a:t>t</a:t>
            </a:r>
            <a:r>
              <a:rPr lang="en-US" sz="4000" dirty="0">
                <a:latin typeface="Berlin Sans FB" panose="020E0602020502020306" pitchFamily="34" charset="0"/>
              </a:rPr>
              <a:t>s</a:t>
            </a:r>
            <a:endParaRPr lang="en-US" sz="4000" dirty="0">
              <a:latin typeface="Berlin Sans FB" panose="020E0602020502020306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Berlin Sans FB" panose="020E0602020502020306" pitchFamily="34" charset="0"/>
              </a:rPr>
              <a:t>boo</a:t>
            </a:r>
            <a:r>
              <a:rPr lang="en-US" sz="4000" u="sng" dirty="0">
                <a:latin typeface="Berlin Sans FB" panose="020E0602020502020306" pitchFamily="34" charset="0"/>
              </a:rPr>
              <a:t>k</a:t>
            </a:r>
            <a:r>
              <a:rPr lang="en-US" sz="4000" dirty="0">
                <a:latin typeface="Berlin Sans FB" panose="020E0602020502020306" pitchFamily="34" charset="0"/>
              </a:rPr>
              <a:t>s			</a:t>
            </a:r>
            <a:r>
              <a:rPr lang="en-US" sz="4000" dirty="0">
                <a:latin typeface="Berlin Sans FB" panose="020E0602020502020306" pitchFamily="34" charset="0"/>
                <a:sym typeface="+mn-ea"/>
              </a:rPr>
              <a:t>ca</a:t>
            </a:r>
            <a:r>
              <a:rPr lang="en-US" sz="4000" u="sng" dirty="0">
                <a:latin typeface="Berlin Sans FB" panose="020E0602020502020306" pitchFamily="34" charset="0"/>
                <a:sym typeface="+mn-ea"/>
              </a:rPr>
              <a:t>t</a:t>
            </a:r>
            <a:r>
              <a:rPr lang="en-US" sz="4000" dirty="0">
                <a:latin typeface="Berlin Sans FB" panose="020E0602020502020306" pitchFamily="34" charset="0"/>
                <a:sym typeface="+mn-ea"/>
              </a:rPr>
              <a:t>s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4435</Words>
  <Application>WPS Slides</Application>
  <PresentationFormat>Widescreen</PresentationFormat>
  <Paragraphs>150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Bookman Old Style</vt:lpstr>
      <vt:lpstr>Segoe Script</vt:lpstr>
      <vt:lpstr>Berlin Sans FB</vt:lpstr>
      <vt:lpstr>Segoe Print</vt:lpstr>
      <vt:lpstr>Berlin Sans FB Demi</vt:lpstr>
      <vt:lpstr>Calibri Light</vt:lpstr>
      <vt:lpstr>Calibri</vt:lpstr>
      <vt:lpstr>Microsoft YaHei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75</cp:revision>
  <dcterms:created xsi:type="dcterms:W3CDTF">2025-02-07T05:05:00Z</dcterms:created>
  <dcterms:modified xsi:type="dcterms:W3CDTF">2025-05-06T05:07:16Z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C7C2B41B875D40229E07F15039501AD3_12</vt:lpwstr>
  </property>
  <property fmtid="{D5CDD505-2E9C-101B-9397-08002B2CF9AE}" pid="3" name="KSOProductBuildVer">
    <vt:lpwstr>1033-12.2.0.20795</vt:lpwstr>
  </property>
</Properties>
</file>