
<file path=[Content_Types].xml><?xml version="1.0" encoding="utf-8"?>
<Types xmlns="http://schemas.openxmlformats.org/package/2006/content-types">
  <Default ContentType="application/vnd.openxmlformats-officedocument.oleObject" Extension="bin"/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x="18288000" cy="10287000"/>
  <p:notesSz cx="6858000" cy="9144000"/>
  <p:embeddedFontLst>
    <p:embeddedFont>
      <p:font typeface="Luckiest Guy" charset="1" panose="02000506000000020004"/>
      <p:regular r:id="rId25"/>
    </p:embeddedFont>
    <p:embeddedFont>
      <p:font typeface="Clear Sans Bold" charset="1" panose="020B0803030202020304"/>
      <p:regular r:id="rId26"/>
    </p:embeddedFont>
    <p:embeddedFont>
      <p:font typeface="Clear Sans" charset="1" panose="020B0503030202020304"/>
      <p:regular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slides/slide18.xml" Type="http://schemas.openxmlformats.org/officeDocument/2006/relationships/slide"/><Relationship Id="rId24" Target="slides/slide19.xml" Type="http://schemas.openxmlformats.org/officeDocument/2006/relationships/slide"/><Relationship Id="rId25" Target="fonts/font25.fntdata" Type="http://schemas.openxmlformats.org/officeDocument/2006/relationships/font"/><Relationship Id="rId26" Target="fonts/font26.fntdata" Type="http://schemas.openxmlformats.org/officeDocument/2006/relationships/font"/><Relationship Id="rId27" Target="fonts/font27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png" Type="http://schemas.openxmlformats.org/officeDocument/2006/relationships/image"/><Relationship Id="rId11" Target="../media/image9.png" Type="http://schemas.openxmlformats.org/officeDocument/2006/relationships/image"/><Relationship Id="rId12" Target="../media/image10.svg" Type="http://schemas.openxmlformats.org/officeDocument/2006/relationships/image"/><Relationship Id="rId13" Target="../media/image11.png" Type="http://schemas.openxmlformats.org/officeDocument/2006/relationships/image"/><Relationship Id="rId14" Target="../media/image12.svg" Type="http://schemas.openxmlformats.org/officeDocument/2006/relationships/image"/><Relationship Id="rId15" Target="../media/image13.png" Type="http://schemas.openxmlformats.org/officeDocument/2006/relationships/image"/><Relationship Id="rId16" Target="../media/image14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15.png" Type="http://schemas.openxmlformats.org/officeDocument/2006/relationships/image"/><Relationship Id="rId8" Target="../media/image6.png" Type="http://schemas.openxmlformats.org/officeDocument/2006/relationships/image"/><Relationship Id="rId9" Target="../media/image7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png" Type="http://schemas.openxmlformats.org/officeDocument/2006/relationships/image"/><Relationship Id="rId11" Target="../media/image9.png" Type="http://schemas.openxmlformats.org/officeDocument/2006/relationships/image"/><Relationship Id="rId12" Target="../media/image10.svg" Type="http://schemas.openxmlformats.org/officeDocument/2006/relationships/image"/><Relationship Id="rId13" Target="../media/image11.png" Type="http://schemas.openxmlformats.org/officeDocument/2006/relationships/image"/><Relationship Id="rId14" Target="../media/image12.svg" Type="http://schemas.openxmlformats.org/officeDocument/2006/relationships/image"/><Relationship Id="rId15" Target="../media/image13.png" Type="http://schemas.openxmlformats.org/officeDocument/2006/relationships/image"/><Relationship Id="rId16" Target="../media/image14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15.png" Type="http://schemas.openxmlformats.org/officeDocument/2006/relationships/image"/><Relationship Id="rId8" Target="../media/image6.png" Type="http://schemas.openxmlformats.org/officeDocument/2006/relationships/image"/><Relationship Id="rId9" Target="../media/image7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png" Type="http://schemas.openxmlformats.org/officeDocument/2006/relationships/image"/><Relationship Id="rId11" Target="../media/image9.png" Type="http://schemas.openxmlformats.org/officeDocument/2006/relationships/image"/><Relationship Id="rId12" Target="../media/image10.svg" Type="http://schemas.openxmlformats.org/officeDocument/2006/relationships/image"/><Relationship Id="rId13" Target="../media/image11.png" Type="http://schemas.openxmlformats.org/officeDocument/2006/relationships/image"/><Relationship Id="rId14" Target="../media/image12.svg" Type="http://schemas.openxmlformats.org/officeDocument/2006/relationships/image"/><Relationship Id="rId15" Target="../media/image13.png" Type="http://schemas.openxmlformats.org/officeDocument/2006/relationships/image"/><Relationship Id="rId16" Target="../media/image14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15.png" Type="http://schemas.openxmlformats.org/officeDocument/2006/relationships/image"/><Relationship Id="rId8" Target="../media/image6.png" Type="http://schemas.openxmlformats.org/officeDocument/2006/relationships/image"/><Relationship Id="rId9" Target="../media/image7.sv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png" Type="http://schemas.openxmlformats.org/officeDocument/2006/relationships/image"/><Relationship Id="rId11" Target="../media/image9.png" Type="http://schemas.openxmlformats.org/officeDocument/2006/relationships/image"/><Relationship Id="rId12" Target="../media/image10.svg" Type="http://schemas.openxmlformats.org/officeDocument/2006/relationships/image"/><Relationship Id="rId13" Target="../media/image11.png" Type="http://schemas.openxmlformats.org/officeDocument/2006/relationships/image"/><Relationship Id="rId14" Target="../media/image12.svg" Type="http://schemas.openxmlformats.org/officeDocument/2006/relationships/image"/><Relationship Id="rId15" Target="../media/image13.png" Type="http://schemas.openxmlformats.org/officeDocument/2006/relationships/image"/><Relationship Id="rId16" Target="../media/image14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15.png" Type="http://schemas.openxmlformats.org/officeDocument/2006/relationships/image"/><Relationship Id="rId8" Target="../media/image6.png" Type="http://schemas.openxmlformats.org/officeDocument/2006/relationships/image"/><Relationship Id="rId9" Target="../media/image7.sv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7.png" Type="http://schemas.openxmlformats.org/officeDocument/2006/relationships/image"/><Relationship Id="rId17" Target="../embeddings/oleObject2.bin" Type="http://schemas.openxmlformats.org/officeDocument/2006/relationships/oleObjec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png" Type="http://schemas.openxmlformats.org/officeDocument/2006/relationships/image"/><Relationship Id="rId11" Target="../media/image9.png" Type="http://schemas.openxmlformats.org/officeDocument/2006/relationships/image"/><Relationship Id="rId12" Target="../media/image10.svg" Type="http://schemas.openxmlformats.org/officeDocument/2006/relationships/image"/><Relationship Id="rId13" Target="../media/image11.png" Type="http://schemas.openxmlformats.org/officeDocument/2006/relationships/image"/><Relationship Id="rId14" Target="../media/image12.svg" Type="http://schemas.openxmlformats.org/officeDocument/2006/relationships/image"/><Relationship Id="rId15" Target="../media/image13.png" Type="http://schemas.openxmlformats.org/officeDocument/2006/relationships/image"/><Relationship Id="rId16" Target="../media/image14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15.png" Type="http://schemas.openxmlformats.org/officeDocument/2006/relationships/image"/><Relationship Id="rId8" Target="../media/image6.png" Type="http://schemas.openxmlformats.org/officeDocument/2006/relationships/image"/><Relationship Id="rId9" Target="../media/image7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png" Type="http://schemas.openxmlformats.org/officeDocument/2006/relationships/image"/><Relationship Id="rId11" Target="../media/image9.png" Type="http://schemas.openxmlformats.org/officeDocument/2006/relationships/image"/><Relationship Id="rId12" Target="../media/image10.svg" Type="http://schemas.openxmlformats.org/officeDocument/2006/relationships/image"/><Relationship Id="rId13" Target="../media/image11.png" Type="http://schemas.openxmlformats.org/officeDocument/2006/relationships/image"/><Relationship Id="rId14" Target="../media/image12.svg" Type="http://schemas.openxmlformats.org/officeDocument/2006/relationships/image"/><Relationship Id="rId15" Target="../media/image13.png" Type="http://schemas.openxmlformats.org/officeDocument/2006/relationships/image"/><Relationship Id="rId16" Target="../media/image14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15.png" Type="http://schemas.openxmlformats.org/officeDocument/2006/relationships/image"/><Relationship Id="rId8" Target="../media/image6.png" Type="http://schemas.openxmlformats.org/officeDocument/2006/relationships/image"/><Relationship Id="rId9" Target="../media/image7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png" Type="http://schemas.openxmlformats.org/officeDocument/2006/relationships/image"/><Relationship Id="rId11" Target="../media/image9.png" Type="http://schemas.openxmlformats.org/officeDocument/2006/relationships/image"/><Relationship Id="rId12" Target="../media/image10.svg" Type="http://schemas.openxmlformats.org/officeDocument/2006/relationships/image"/><Relationship Id="rId13" Target="../media/image11.png" Type="http://schemas.openxmlformats.org/officeDocument/2006/relationships/image"/><Relationship Id="rId14" Target="../media/image12.svg" Type="http://schemas.openxmlformats.org/officeDocument/2006/relationships/image"/><Relationship Id="rId15" Target="../media/image13.png" Type="http://schemas.openxmlformats.org/officeDocument/2006/relationships/image"/><Relationship Id="rId16" Target="../media/image14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15.png" Type="http://schemas.openxmlformats.org/officeDocument/2006/relationships/image"/><Relationship Id="rId8" Target="../media/image6.png" Type="http://schemas.openxmlformats.org/officeDocument/2006/relationships/image"/><Relationship Id="rId9" Target="../media/image7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6.png" Type="http://schemas.openxmlformats.org/officeDocument/2006/relationships/image"/><Relationship Id="rId17" Target="../embeddings/oleObject1.bin" Type="http://schemas.openxmlformats.org/officeDocument/2006/relationships/oleObjec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png" Type="http://schemas.openxmlformats.org/officeDocument/2006/relationships/image"/><Relationship Id="rId11" Target="../media/image9.png" Type="http://schemas.openxmlformats.org/officeDocument/2006/relationships/image"/><Relationship Id="rId12" Target="../media/image10.svg" Type="http://schemas.openxmlformats.org/officeDocument/2006/relationships/image"/><Relationship Id="rId13" Target="../media/image11.png" Type="http://schemas.openxmlformats.org/officeDocument/2006/relationships/image"/><Relationship Id="rId14" Target="../media/image12.svg" Type="http://schemas.openxmlformats.org/officeDocument/2006/relationships/image"/><Relationship Id="rId15" Target="../media/image13.png" Type="http://schemas.openxmlformats.org/officeDocument/2006/relationships/image"/><Relationship Id="rId16" Target="../media/image14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15.png" Type="http://schemas.openxmlformats.org/officeDocument/2006/relationships/image"/><Relationship Id="rId8" Target="../media/image6.png" Type="http://schemas.openxmlformats.org/officeDocument/2006/relationships/image"/><Relationship Id="rId9" Target="../media/image7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441962" y="1373604"/>
            <a:ext cx="13404076" cy="7539793"/>
          </a:xfrm>
          <a:custGeom>
            <a:avLst/>
            <a:gdLst/>
            <a:ahLst/>
            <a:cxnLst/>
            <a:rect r="r" b="b" t="t" l="l"/>
            <a:pathLst>
              <a:path h="7539793" w="13404076">
                <a:moveTo>
                  <a:pt x="0" y="0"/>
                </a:moveTo>
                <a:lnTo>
                  <a:pt x="13404076" y="0"/>
                </a:lnTo>
                <a:lnTo>
                  <a:pt x="13404076" y="7539792"/>
                </a:lnTo>
                <a:lnTo>
                  <a:pt x="0" y="753979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2902618" y="3652912"/>
            <a:ext cx="5385382" cy="12239504"/>
          </a:xfrm>
          <a:custGeom>
            <a:avLst/>
            <a:gdLst/>
            <a:ahLst/>
            <a:cxnLst/>
            <a:rect r="r" b="b" t="t" l="l"/>
            <a:pathLst>
              <a:path h="12239504" w="5385382">
                <a:moveTo>
                  <a:pt x="0" y="0"/>
                </a:moveTo>
                <a:lnTo>
                  <a:pt x="5385382" y="0"/>
                </a:lnTo>
                <a:lnTo>
                  <a:pt x="5385382" y="12239503"/>
                </a:lnTo>
                <a:lnTo>
                  <a:pt x="0" y="1223950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1331740" y="382650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5"/>
                </a:lnTo>
                <a:lnTo>
                  <a:pt x="0" y="2610045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11792" y="3252449"/>
            <a:ext cx="2433116" cy="2799610"/>
          </a:xfrm>
          <a:custGeom>
            <a:avLst/>
            <a:gdLst/>
            <a:ahLst/>
            <a:cxnLst/>
            <a:rect r="r" b="b" t="t" l="l"/>
            <a:pathLst>
              <a:path h="2799610" w="2433116">
                <a:moveTo>
                  <a:pt x="0" y="0"/>
                </a:moveTo>
                <a:lnTo>
                  <a:pt x="2433116" y="0"/>
                </a:lnTo>
                <a:lnTo>
                  <a:pt x="2433116" y="2799610"/>
                </a:lnTo>
                <a:lnTo>
                  <a:pt x="0" y="279961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4212254" y="775756"/>
            <a:ext cx="2616150" cy="2007895"/>
          </a:xfrm>
          <a:custGeom>
            <a:avLst/>
            <a:gdLst/>
            <a:ahLst/>
            <a:cxnLst/>
            <a:rect r="r" b="b" t="t" l="l"/>
            <a:pathLst>
              <a:path h="2007895" w="2616150">
                <a:moveTo>
                  <a:pt x="0" y="0"/>
                </a:moveTo>
                <a:lnTo>
                  <a:pt x="2616151" y="0"/>
                </a:lnTo>
                <a:lnTo>
                  <a:pt x="2616151" y="2007895"/>
                </a:lnTo>
                <a:lnTo>
                  <a:pt x="0" y="200789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0897870" y="122896"/>
            <a:ext cx="2146669" cy="2501415"/>
          </a:xfrm>
          <a:custGeom>
            <a:avLst/>
            <a:gdLst/>
            <a:ahLst/>
            <a:cxnLst/>
            <a:rect r="r" b="b" t="t" l="l"/>
            <a:pathLst>
              <a:path h="2501415" w="2146669">
                <a:moveTo>
                  <a:pt x="0" y="0"/>
                </a:moveTo>
                <a:lnTo>
                  <a:pt x="2146669" y="0"/>
                </a:lnTo>
                <a:lnTo>
                  <a:pt x="2146669" y="2501415"/>
                </a:lnTo>
                <a:lnTo>
                  <a:pt x="0" y="250141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3344297" y="3659041"/>
            <a:ext cx="10867957" cy="28484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94"/>
              </a:lnSpc>
            </a:pPr>
            <a:r>
              <a:rPr lang="en-US" sz="8015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BUSINESS ENGLISH FOR FINANCE </a:t>
            </a:r>
          </a:p>
          <a:p>
            <a:pPr algn="ctr" marL="0" indent="0" lvl="0">
              <a:lnSpc>
                <a:spcPts val="7294"/>
              </a:lnSpc>
            </a:pPr>
            <a:r>
              <a:rPr lang="en-US" sz="8015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(BANKING FOCUS)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615360">
            <a:off x="5698402" y="421272"/>
            <a:ext cx="1904664" cy="1904664"/>
          </a:xfrm>
          <a:custGeom>
            <a:avLst/>
            <a:gdLst/>
            <a:ahLst/>
            <a:cxnLst/>
            <a:rect r="r" b="b" t="t" l="l"/>
            <a:pathLst>
              <a:path h="1904664" w="1904664">
                <a:moveTo>
                  <a:pt x="0" y="0"/>
                </a:moveTo>
                <a:lnTo>
                  <a:pt x="1904664" y="0"/>
                </a:lnTo>
                <a:lnTo>
                  <a:pt x="1904664" y="1904664"/>
                </a:lnTo>
                <a:lnTo>
                  <a:pt x="0" y="19046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5243461" y="6618800"/>
            <a:ext cx="7801078" cy="7455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158"/>
              </a:lnSpc>
              <a:spcBef>
                <a:spcPct val="0"/>
              </a:spcBef>
            </a:pPr>
            <a:r>
              <a:rPr lang="en-US" b="true" sz="4399">
                <a:solidFill>
                  <a:srgbClr val="FFFFFF"/>
                </a:solidFill>
                <a:latin typeface="Clear Sans Bold"/>
                <a:ea typeface="Clear Sans Bold"/>
                <a:cs typeface="Clear Sans Bold"/>
                <a:sym typeface="Clear Sans Bold"/>
              </a:rPr>
              <a:t>Presented by Rostum Baua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43872" y="6695000"/>
            <a:ext cx="3269466" cy="3874923"/>
          </a:xfrm>
          <a:custGeom>
            <a:avLst/>
            <a:gdLst/>
            <a:ahLst/>
            <a:cxnLst/>
            <a:rect r="r" b="b" t="t" l="l"/>
            <a:pathLst>
              <a:path h="3874923" w="3269466">
                <a:moveTo>
                  <a:pt x="0" y="0"/>
                </a:moveTo>
                <a:lnTo>
                  <a:pt x="3269467" y="0"/>
                </a:lnTo>
                <a:lnTo>
                  <a:pt x="3269467" y="3874923"/>
                </a:lnTo>
                <a:lnTo>
                  <a:pt x="0" y="387492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2557204" y="3306769"/>
            <a:ext cx="12914292" cy="38639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999"/>
              </a:lnSpc>
            </a:pPr>
            <a:r>
              <a:rPr lang="en-US" sz="9999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Lesson 4: Polite &amp; Professional Banking Language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3057160" y="2463888"/>
            <a:ext cx="12552894" cy="4526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025"/>
              </a:lnSpc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Polite</a:t>
            </a: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 Requests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“Could you please submit the required documents?”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“Would you mind reviewing the loan agreement?”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“May I follow up on your application status?”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</a:p>
          <a:p>
            <a:pPr algn="just">
              <a:lnSpc>
                <a:spcPts val="4025"/>
              </a:lnSpc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Direct vs </a:t>
            </a: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Professional</a:t>
            </a:r>
          </a:p>
          <a:p>
            <a:pPr algn="just">
              <a:lnSpc>
                <a:spcPts val="4025"/>
              </a:lnSpc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❌ “Send the documents today.”</a:t>
            </a:r>
          </a:p>
          <a:p>
            <a:pPr algn="just">
              <a:lnSpc>
                <a:spcPts val="4025"/>
              </a:lnSpc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✅ “Could you please send the documents today?”</a:t>
            </a:r>
          </a:p>
          <a:p>
            <a:pPr algn="just">
              <a:lnSpc>
                <a:spcPts val="4025"/>
              </a:lnSpc>
            </a:pP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43872" y="6695000"/>
            <a:ext cx="3269466" cy="3874923"/>
          </a:xfrm>
          <a:custGeom>
            <a:avLst/>
            <a:gdLst/>
            <a:ahLst/>
            <a:cxnLst/>
            <a:rect r="r" b="b" t="t" l="l"/>
            <a:pathLst>
              <a:path h="3874923" w="3269466">
                <a:moveTo>
                  <a:pt x="0" y="0"/>
                </a:moveTo>
                <a:lnTo>
                  <a:pt x="3269467" y="0"/>
                </a:lnTo>
                <a:lnTo>
                  <a:pt x="3269467" y="3874923"/>
                </a:lnTo>
                <a:lnTo>
                  <a:pt x="0" y="387492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2557204" y="3306769"/>
            <a:ext cx="12914292" cy="38639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999"/>
              </a:lnSpc>
            </a:pPr>
            <a:r>
              <a:rPr lang="en-US" sz="9999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Lesson 5: Financial Reports &amp; Presentations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3057160" y="2463888"/>
            <a:ext cx="12552894" cy="5530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025"/>
              </a:lnSpc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Key</a:t>
            </a: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 Vocabulary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Revenue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Profit margin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Cash flow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Financial performance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Risk assessment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</a:p>
          <a:p>
            <a:pPr algn="just">
              <a:lnSpc>
                <a:spcPts val="4025"/>
              </a:lnSpc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P</a:t>
            </a: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ractice Task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Explain a simple </a:t>
            </a: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financial report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Summarize quarterly performance in clear English</a:t>
            </a:r>
          </a:p>
          <a:p>
            <a:pPr algn="just">
              <a:lnSpc>
                <a:spcPts val="4025"/>
              </a:lnSpc>
            </a:pP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43872" y="6695000"/>
            <a:ext cx="3269466" cy="3874923"/>
          </a:xfrm>
          <a:custGeom>
            <a:avLst/>
            <a:gdLst/>
            <a:ahLst/>
            <a:cxnLst/>
            <a:rect r="r" b="b" t="t" l="l"/>
            <a:pathLst>
              <a:path h="3874923" w="3269466">
                <a:moveTo>
                  <a:pt x="0" y="0"/>
                </a:moveTo>
                <a:lnTo>
                  <a:pt x="3269467" y="0"/>
                </a:lnTo>
                <a:lnTo>
                  <a:pt x="3269467" y="3874923"/>
                </a:lnTo>
                <a:lnTo>
                  <a:pt x="0" y="387492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2557204" y="3306769"/>
            <a:ext cx="12914292" cy="38639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999"/>
              </a:lnSpc>
            </a:pPr>
            <a:r>
              <a:rPr lang="en-US" sz="9999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Lesson 6: Banking Emails &amp; Written Communication</a:t>
            </a:r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3057160" y="2463888"/>
            <a:ext cx="12552894" cy="40244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025"/>
              </a:lnSpc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Sample</a:t>
            </a: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 Email Opening</a:t>
            </a:r>
          </a:p>
          <a:p>
            <a:pPr algn="just">
              <a:lnSpc>
                <a:spcPts val="4025"/>
              </a:lnSpc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“Dear Mr. Santos,\n\nI am writing to follow up on your loan application and to request additional </a:t>
            </a: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financial documents.”</a:t>
            </a:r>
          </a:p>
          <a:p>
            <a:pPr algn="just">
              <a:lnSpc>
                <a:spcPts val="4025"/>
              </a:lnSpc>
            </a:pPr>
          </a:p>
          <a:p>
            <a:pPr algn="just">
              <a:lnSpc>
                <a:spcPts val="4025"/>
              </a:lnSpc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Practice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W</a:t>
            </a: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rite a follow-up email to a client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Respond to a compliance request</a:t>
            </a:r>
          </a:p>
          <a:p>
            <a:pPr algn="just">
              <a:lnSpc>
                <a:spcPts val="4025"/>
              </a:lnSpc>
            </a:pPr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43872" y="6695000"/>
            <a:ext cx="3269466" cy="3874923"/>
          </a:xfrm>
          <a:custGeom>
            <a:avLst/>
            <a:gdLst/>
            <a:ahLst/>
            <a:cxnLst/>
            <a:rect r="r" b="b" t="t" l="l"/>
            <a:pathLst>
              <a:path h="3874923" w="3269466">
                <a:moveTo>
                  <a:pt x="0" y="0"/>
                </a:moveTo>
                <a:lnTo>
                  <a:pt x="3269467" y="0"/>
                </a:lnTo>
                <a:lnTo>
                  <a:pt x="3269467" y="3874923"/>
                </a:lnTo>
                <a:lnTo>
                  <a:pt x="0" y="387492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2557204" y="2673356"/>
            <a:ext cx="12914292" cy="51307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999"/>
              </a:lnSpc>
            </a:pPr>
            <a:r>
              <a:rPr lang="en-US" sz="9999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Lesson 7: Compliance &amp; Ethical Communication</a:t>
            </a:r>
          </a:p>
        </p:txBody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3057160" y="2463888"/>
            <a:ext cx="12552894" cy="6032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025"/>
              </a:lnSpc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Importance</a:t>
            </a: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 in Banking</a:t>
            </a:r>
          </a:p>
          <a:p>
            <a:pPr algn="just">
              <a:lnSpc>
                <a:spcPts val="4025"/>
              </a:lnSpc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Complianc</a:t>
            </a: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e and ethical communication are critical skills for bankers. Clear and accurate English is required to avoid legal issues, </a:t>
            </a: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financial risks, and misunderstandings with clients and regulators.</a:t>
            </a:r>
          </a:p>
          <a:p>
            <a:pPr algn="just">
              <a:lnSpc>
                <a:spcPts val="4025"/>
              </a:lnSpc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Key Topics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Ant</a:t>
            </a: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i-Money Laundering (AML)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Know Your Customer (KYC)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Regulatory reporting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Ethical client communication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Data privacy and confidentiality</a:t>
            </a:r>
          </a:p>
          <a:p>
            <a:pPr algn="just">
              <a:lnSpc>
                <a:spcPts val="4025"/>
              </a:lnSpc>
            </a:pPr>
          </a:p>
        </p:txBody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graphicFrame>
        <p:nvGraphicFramePr>
          <p:cNvPr name="Object 11" id="11"/>
          <p:cNvGraphicFramePr/>
          <p:nvPr/>
        </p:nvGraphicFramePr>
        <p:xfrm>
          <a:off x="3268749" y="2415601"/>
          <a:ext cx="5657850" cy="3771900"/>
        </p:xfrm>
        <a:graphic>
          <a:graphicData uri="http://schemas.openxmlformats.org/presentationml/2006/ole">
            <p:oleObj imgW="6781800" imgH="4902200" r:id="rId17" progId="Excel.Sheet.12" name="Worksheet">
              <p:embed/>
              <p:pic>
                <p:nvPicPr>
                  <p:cNvPr name="" id="0"/>
                  <p:cNvPicPr/>
                  <p:nvPr/>
                </p:nvPicPr>
                <p:blipFill>
                  <a:blip r:embed="rId16"/>
                  <a:stretch>
                    <a:fillRect/>
                  </a:stretch>
                </p:blipFill>
                <p:spPr>
                  <a:xfrm>
                    <a:off x="1270000" y="1270000"/>
                    <a:ext cx="1270000" cy="1270000"/>
                  </a:xfrm>
                  <a:prstGeom prst="rect"/>
                </p:spPr>
              </p:pic>
            </p:oleObj>
          </a:graphicData>
        </a:graphic>
      </p:graphicFrame>
      <p:sp>
        <p:nvSpPr>
          <p:cNvPr name="TextBox 12" id="12"/>
          <p:cNvSpPr txBox="true"/>
          <p:nvPr/>
        </p:nvSpPr>
        <p:spPr>
          <a:xfrm rot="0">
            <a:off x="6213817" y="1236912"/>
            <a:ext cx="6308911" cy="12760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884"/>
              </a:lnSpc>
            </a:pPr>
            <a:r>
              <a:rPr lang="en-US" sz="4884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Essential Vocabulary</a:t>
            </a:r>
          </a:p>
        </p:txBody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43872" y="6695000"/>
            <a:ext cx="3269466" cy="3874923"/>
          </a:xfrm>
          <a:custGeom>
            <a:avLst/>
            <a:gdLst/>
            <a:ahLst/>
            <a:cxnLst/>
            <a:rect r="r" b="b" t="t" l="l"/>
            <a:pathLst>
              <a:path h="3874923" w="3269466">
                <a:moveTo>
                  <a:pt x="0" y="0"/>
                </a:moveTo>
                <a:lnTo>
                  <a:pt x="3269467" y="0"/>
                </a:lnTo>
                <a:lnTo>
                  <a:pt x="3269467" y="3874923"/>
                </a:lnTo>
                <a:lnTo>
                  <a:pt x="0" y="387492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2557204" y="3940181"/>
            <a:ext cx="12914292" cy="25971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999"/>
              </a:lnSpc>
            </a:pPr>
            <a:r>
              <a:rPr lang="en-US" sz="9999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thank</a:t>
            </a:r>
          </a:p>
          <a:p>
            <a:pPr algn="ctr" marL="0" indent="0" lvl="0">
              <a:lnSpc>
                <a:spcPts val="9999"/>
              </a:lnSpc>
            </a:pPr>
            <a:r>
              <a:rPr lang="en-US" sz="9999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you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4092096" y="6179286"/>
            <a:ext cx="3972273" cy="9027892"/>
          </a:xfrm>
          <a:custGeom>
            <a:avLst/>
            <a:gdLst/>
            <a:ahLst/>
            <a:cxnLst/>
            <a:rect r="r" b="b" t="t" l="l"/>
            <a:pathLst>
              <a:path h="9027892" w="3972273">
                <a:moveTo>
                  <a:pt x="0" y="0"/>
                </a:moveTo>
                <a:lnTo>
                  <a:pt x="3972272" y="0"/>
                </a:lnTo>
                <a:lnTo>
                  <a:pt x="3972272" y="9027892"/>
                </a:lnTo>
                <a:lnTo>
                  <a:pt x="0" y="902789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2081585" y="2559646"/>
            <a:ext cx="13708936" cy="13303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999"/>
              </a:lnSpc>
            </a:pPr>
            <a:r>
              <a:rPr lang="en-US" sz="9999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COURSE PURPOSE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903032" y="3880045"/>
            <a:ext cx="12066042" cy="28149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739"/>
              </a:lnSpc>
            </a:pPr>
            <a:r>
              <a:rPr lang="en-US" sz="3399" b="true">
                <a:solidFill>
                  <a:srgbClr val="FFFFFF"/>
                </a:solidFill>
                <a:latin typeface="Clear Sans Bold"/>
                <a:ea typeface="Clear Sans Bold"/>
                <a:cs typeface="Clear Sans Bold"/>
                <a:sym typeface="Clear Sans Bold"/>
              </a:rPr>
              <a:t>This course is designed to meet the needs of a banking professional who wants to specialize in Business English for Finance. The lessons focus on real-life banking situations such as client meetings, financial reporting, compliance discussions, loan negotiations, and professional correspondence.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2810116" y="1689367"/>
            <a:ext cx="13133842" cy="13303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999"/>
              </a:lnSpc>
            </a:pPr>
            <a:r>
              <a:rPr lang="en-US" sz="9999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LEARNING OBJECTIVES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3125595" y="2681697"/>
            <a:ext cx="10241462" cy="58030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724"/>
              </a:lnSpc>
            </a:pPr>
          </a:p>
          <a:p>
            <a:pPr algn="just">
              <a:lnSpc>
                <a:spcPts val="3284"/>
              </a:lnSpc>
            </a:pPr>
            <a:r>
              <a:rPr lang="en-US" sz="2985" b="true">
                <a:solidFill>
                  <a:srgbClr val="FFFFFF"/>
                </a:solidFill>
                <a:latin typeface="Clear Sans Bold"/>
                <a:ea typeface="Clear Sans Bold"/>
                <a:cs typeface="Clear Sans Bold"/>
                <a:sym typeface="Clear Sans Bold"/>
              </a:rPr>
              <a:t>By the end of this course, the student will be able to:</a:t>
            </a:r>
          </a:p>
          <a:p>
            <a:pPr algn="just" marL="644648" indent="-322324" lvl="1">
              <a:lnSpc>
                <a:spcPts val="3284"/>
              </a:lnSpc>
              <a:buFont typeface="Arial"/>
              <a:buChar char="•"/>
            </a:pPr>
            <a:r>
              <a:rPr lang="en-US" b="true" sz="2985">
                <a:solidFill>
                  <a:srgbClr val="FFFFFF"/>
                </a:solidFill>
                <a:latin typeface="Clear Sans Bold"/>
                <a:ea typeface="Clear Sans Bold"/>
                <a:cs typeface="Clear Sans Bold"/>
                <a:sym typeface="Clear Sans Bold"/>
              </a:rPr>
              <a:t>Communicate confidently in banking and financial contexts</a:t>
            </a:r>
          </a:p>
          <a:p>
            <a:pPr algn="just" marL="644648" indent="-322324" lvl="1">
              <a:lnSpc>
                <a:spcPts val="3284"/>
              </a:lnSpc>
              <a:buFont typeface="Arial"/>
              <a:buChar char="•"/>
            </a:pPr>
            <a:r>
              <a:rPr lang="en-US" b="true" sz="2985">
                <a:solidFill>
                  <a:srgbClr val="FFFFFF"/>
                </a:solidFill>
                <a:latin typeface="Clear Sans Bold"/>
                <a:ea typeface="Clear Sans Bold"/>
                <a:cs typeface="Clear Sans Bold"/>
                <a:sym typeface="Clear Sans Bold"/>
              </a:rPr>
              <a:t>Use appropriate financial and banking vocabulary</a:t>
            </a:r>
          </a:p>
          <a:p>
            <a:pPr algn="just" marL="644648" indent="-322324" lvl="1">
              <a:lnSpc>
                <a:spcPts val="3284"/>
              </a:lnSpc>
              <a:buFont typeface="Arial"/>
              <a:buChar char="•"/>
            </a:pPr>
            <a:r>
              <a:rPr lang="en-US" b="true" sz="2985">
                <a:solidFill>
                  <a:srgbClr val="FFFFFF"/>
                </a:solidFill>
                <a:latin typeface="Clear Sans Bold"/>
                <a:ea typeface="Clear Sans Bold"/>
                <a:cs typeface="Clear Sans Bold"/>
                <a:sym typeface="Clear Sans Bold"/>
              </a:rPr>
              <a:t>Conduct professional meetings and client consultations</a:t>
            </a:r>
          </a:p>
          <a:p>
            <a:pPr algn="just" marL="644648" indent="-322324" lvl="1">
              <a:lnSpc>
                <a:spcPts val="3284"/>
              </a:lnSpc>
              <a:buFont typeface="Arial"/>
              <a:buChar char="•"/>
            </a:pPr>
            <a:r>
              <a:rPr lang="en-US" b="true" sz="2985">
                <a:solidFill>
                  <a:srgbClr val="FFFFFF"/>
                </a:solidFill>
                <a:latin typeface="Clear Sans Bold"/>
                <a:ea typeface="Clear Sans Bold"/>
                <a:cs typeface="Clear Sans Bold"/>
                <a:sym typeface="Clear Sans Bold"/>
              </a:rPr>
              <a:t>Write and respond to emails, reports, and proposals in finance</a:t>
            </a:r>
          </a:p>
          <a:p>
            <a:pPr algn="just" marL="644648" indent="-322324" lvl="1">
              <a:lnSpc>
                <a:spcPts val="3284"/>
              </a:lnSpc>
              <a:buFont typeface="Arial"/>
              <a:buChar char="•"/>
            </a:pPr>
            <a:r>
              <a:rPr lang="en-US" b="true" sz="2985">
                <a:solidFill>
                  <a:srgbClr val="FFFFFF"/>
                </a:solidFill>
                <a:latin typeface="Clear Sans Bold"/>
                <a:ea typeface="Clear Sans Bold"/>
                <a:cs typeface="Clear Sans Bold"/>
                <a:sym typeface="Clear Sans Bold"/>
              </a:rPr>
              <a:t>Use polite and formal English suitable for banking environments</a:t>
            </a:r>
          </a:p>
          <a:p>
            <a:pPr algn="just" marL="644648" indent="-322324" lvl="1">
              <a:lnSpc>
                <a:spcPts val="3284"/>
              </a:lnSpc>
              <a:buFont typeface="Arial"/>
              <a:buChar char="•"/>
            </a:pPr>
            <a:r>
              <a:rPr lang="en-US" b="true" sz="2985">
                <a:solidFill>
                  <a:srgbClr val="FFFFFF"/>
                </a:solidFill>
                <a:latin typeface="Clear Sans Bold"/>
                <a:ea typeface="Clear Sans Bold"/>
                <a:cs typeface="Clear Sans Bold"/>
                <a:sym typeface="Clear Sans Bold"/>
              </a:rPr>
              <a:t>Explain financial products, risks, and compliance issues clearly</a:t>
            </a:r>
          </a:p>
          <a:p>
            <a:pPr algn="just">
              <a:lnSpc>
                <a:spcPts val="3284"/>
              </a:lnSpc>
            </a:p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43872" y="6695000"/>
            <a:ext cx="3269466" cy="3874923"/>
          </a:xfrm>
          <a:custGeom>
            <a:avLst/>
            <a:gdLst/>
            <a:ahLst/>
            <a:cxnLst/>
            <a:rect r="r" b="b" t="t" l="l"/>
            <a:pathLst>
              <a:path h="3874923" w="3269466">
                <a:moveTo>
                  <a:pt x="0" y="0"/>
                </a:moveTo>
                <a:lnTo>
                  <a:pt x="3269467" y="0"/>
                </a:lnTo>
                <a:lnTo>
                  <a:pt x="3269467" y="3874923"/>
                </a:lnTo>
                <a:lnTo>
                  <a:pt x="0" y="387492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2557204" y="2673356"/>
            <a:ext cx="12914292" cy="51307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999"/>
              </a:lnSpc>
            </a:pPr>
            <a:r>
              <a:rPr lang="en-US" sz="9999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Lesson 1: Professional Banking Introduction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2810116" y="1556002"/>
            <a:ext cx="13133842" cy="25971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999"/>
              </a:lnSpc>
            </a:pPr>
            <a:r>
              <a:rPr lang="en-US" sz="9999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Sample Formal Introduction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256306" y="4272992"/>
            <a:ext cx="10241462" cy="45051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284"/>
              </a:lnSpc>
            </a:pPr>
            <a:r>
              <a:rPr lang="en-US" sz="2985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“Goo</a:t>
            </a:r>
            <a:r>
              <a:rPr lang="en-US" sz="2985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d morning. My name is [Name], and I work as a banker specializing in financial services. I handle client accounts, financial analysis, loan processing, and compliance with banking regulations. I look forward to working with you today.”</a:t>
            </a:r>
          </a:p>
          <a:p>
            <a:pPr algn="just">
              <a:lnSpc>
                <a:spcPts val="3284"/>
              </a:lnSpc>
            </a:pPr>
          </a:p>
          <a:p>
            <a:pPr algn="just">
              <a:lnSpc>
                <a:spcPts val="3284"/>
              </a:lnSpc>
            </a:pPr>
            <a:r>
              <a:rPr lang="en-US" sz="2985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Practice Task</a:t>
            </a:r>
          </a:p>
          <a:p>
            <a:pPr algn="just" marL="644648" indent="-322324" lvl="1">
              <a:lnSpc>
                <a:spcPts val="3284"/>
              </a:lnSpc>
              <a:buFont typeface="Arial"/>
              <a:buChar char="•"/>
            </a:pPr>
            <a:r>
              <a:rPr lang="en-US" sz="2985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Introduce your role, department, and responsibilities in a bank</a:t>
            </a:r>
          </a:p>
          <a:p>
            <a:pPr algn="just" marL="644648" indent="-322324" lvl="1">
              <a:lnSpc>
                <a:spcPts val="3284"/>
              </a:lnSpc>
              <a:buFont typeface="Arial"/>
              <a:buChar char="•"/>
            </a:pPr>
            <a:r>
              <a:rPr lang="en-US" sz="2985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Explain the type of clients you handle</a:t>
            </a:r>
          </a:p>
          <a:p>
            <a:pPr algn="just">
              <a:lnSpc>
                <a:spcPts val="3284"/>
              </a:lnSpc>
            </a:pP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43872" y="6695000"/>
            <a:ext cx="3269466" cy="3874923"/>
          </a:xfrm>
          <a:custGeom>
            <a:avLst/>
            <a:gdLst/>
            <a:ahLst/>
            <a:cxnLst/>
            <a:rect r="r" b="b" t="t" l="l"/>
            <a:pathLst>
              <a:path h="3874923" w="3269466">
                <a:moveTo>
                  <a:pt x="0" y="0"/>
                </a:moveTo>
                <a:lnTo>
                  <a:pt x="3269467" y="0"/>
                </a:lnTo>
                <a:lnTo>
                  <a:pt x="3269467" y="3874923"/>
                </a:lnTo>
                <a:lnTo>
                  <a:pt x="0" y="387492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2557204" y="3306769"/>
            <a:ext cx="12914292" cy="38639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999"/>
              </a:lnSpc>
            </a:pPr>
            <a:r>
              <a:rPr lang="en-US" sz="9999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Lesson 2: Essential Banking &amp; Finance Vocabulary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graphicFrame>
        <p:nvGraphicFramePr>
          <p:cNvPr name="Object 11" id="11"/>
          <p:cNvGraphicFramePr/>
          <p:nvPr/>
        </p:nvGraphicFramePr>
        <p:xfrm>
          <a:off x="3544908" y="1304681"/>
          <a:ext cx="5657850" cy="5657850"/>
        </p:xfrm>
        <a:graphic>
          <a:graphicData uri="http://schemas.openxmlformats.org/presentationml/2006/ole">
            <p:oleObj imgW="6781800" imgH="6781800" r:id="rId17" progId="Excel.Sheet.12" name="Worksheet">
              <p:embed/>
              <p:pic>
                <p:nvPicPr>
                  <p:cNvPr name="" id="0"/>
                  <p:cNvPicPr/>
                  <p:nvPr/>
                </p:nvPicPr>
                <p:blipFill>
                  <a:blip r:embed="rId16"/>
                  <a:stretch>
                    <a:fillRect/>
                  </a:stretch>
                </p:blipFill>
                <p:spPr>
                  <a:xfrm>
                    <a:off x="1270000" y="1270000"/>
                    <a:ext cx="1270000" cy="1270000"/>
                  </a:xfrm>
                  <a:prstGeom prst="rect"/>
                </p:spPr>
              </p:pic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43872" y="6695000"/>
            <a:ext cx="3269466" cy="3874923"/>
          </a:xfrm>
          <a:custGeom>
            <a:avLst/>
            <a:gdLst/>
            <a:ahLst/>
            <a:cxnLst/>
            <a:rect r="r" b="b" t="t" l="l"/>
            <a:pathLst>
              <a:path h="3874923" w="3269466">
                <a:moveTo>
                  <a:pt x="0" y="0"/>
                </a:moveTo>
                <a:lnTo>
                  <a:pt x="3269467" y="0"/>
                </a:lnTo>
                <a:lnTo>
                  <a:pt x="3269467" y="3874923"/>
                </a:lnTo>
                <a:lnTo>
                  <a:pt x="0" y="387492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2557204" y="3306769"/>
            <a:ext cx="12914292" cy="38639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999"/>
              </a:lnSpc>
            </a:pPr>
            <a:r>
              <a:rPr lang="en-US" sz="9999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Lesson 3: Banking Meetings &amp; Client Communication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444" r="0" b="-744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0" y="1028700"/>
            <a:ext cx="14630400" cy="8229600"/>
          </a:xfrm>
          <a:custGeom>
            <a:avLst/>
            <a:gdLst/>
            <a:ahLst/>
            <a:cxnLst/>
            <a:rect r="r" b="b" t="t" l="l"/>
            <a:pathLst>
              <a:path h="8229600" w="14630400">
                <a:moveTo>
                  <a:pt x="0" y="0"/>
                </a:moveTo>
                <a:lnTo>
                  <a:pt x="14630400" y="0"/>
                </a:lnTo>
                <a:lnTo>
                  <a:pt x="146304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3549" y="5568952"/>
            <a:ext cx="4240820" cy="9638226"/>
          </a:xfrm>
          <a:custGeom>
            <a:avLst/>
            <a:gdLst/>
            <a:ahLst/>
            <a:cxnLst/>
            <a:rect r="r" b="b" t="t" l="l"/>
            <a:pathLst>
              <a:path h="9638226" w="4240820">
                <a:moveTo>
                  <a:pt x="0" y="0"/>
                </a:moveTo>
                <a:lnTo>
                  <a:pt x="4240819" y="0"/>
                </a:lnTo>
                <a:lnTo>
                  <a:pt x="4240819" y="9638226"/>
                </a:lnTo>
                <a:lnTo>
                  <a:pt x="0" y="96382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17289">
            <a:off x="921301" y="259754"/>
            <a:ext cx="2320567" cy="2610044"/>
          </a:xfrm>
          <a:custGeom>
            <a:avLst/>
            <a:gdLst/>
            <a:ahLst/>
            <a:cxnLst/>
            <a:rect r="r" b="b" t="t" l="l"/>
            <a:pathLst>
              <a:path h="2610044" w="2320567">
                <a:moveTo>
                  <a:pt x="0" y="0"/>
                </a:moveTo>
                <a:lnTo>
                  <a:pt x="2320567" y="0"/>
                </a:lnTo>
                <a:lnTo>
                  <a:pt x="2320567" y="2610044"/>
                </a:lnTo>
                <a:lnTo>
                  <a:pt x="0" y="26100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75808" y="4749242"/>
            <a:ext cx="1242839" cy="1430044"/>
          </a:xfrm>
          <a:custGeom>
            <a:avLst/>
            <a:gdLst/>
            <a:ahLst/>
            <a:cxnLst/>
            <a:rect r="r" b="b" t="t" l="l"/>
            <a:pathLst>
              <a:path h="1430044" w="1242839">
                <a:moveTo>
                  <a:pt x="0" y="0"/>
                </a:moveTo>
                <a:lnTo>
                  <a:pt x="1242838" y="0"/>
                </a:lnTo>
                <a:lnTo>
                  <a:pt x="1242838" y="1430044"/>
                </a:lnTo>
                <a:lnTo>
                  <a:pt x="0" y="143004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191637" y="631724"/>
            <a:ext cx="1912124" cy="1467555"/>
          </a:xfrm>
          <a:custGeom>
            <a:avLst/>
            <a:gdLst/>
            <a:ahLst/>
            <a:cxnLst/>
            <a:rect r="r" b="b" t="t" l="l"/>
            <a:pathLst>
              <a:path h="1467555" w="1912124">
                <a:moveTo>
                  <a:pt x="0" y="0"/>
                </a:moveTo>
                <a:lnTo>
                  <a:pt x="1912123" y="0"/>
                </a:lnTo>
                <a:lnTo>
                  <a:pt x="1912123" y="1467555"/>
                </a:lnTo>
                <a:lnTo>
                  <a:pt x="0" y="14675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610054" y="2259279"/>
            <a:ext cx="1493706" cy="1740547"/>
          </a:xfrm>
          <a:custGeom>
            <a:avLst/>
            <a:gdLst/>
            <a:ahLst/>
            <a:cxnLst/>
            <a:rect r="r" b="b" t="t" l="l"/>
            <a:pathLst>
              <a:path h="1740547" w="1493706">
                <a:moveTo>
                  <a:pt x="0" y="0"/>
                </a:moveTo>
                <a:lnTo>
                  <a:pt x="1493706" y="0"/>
                </a:lnTo>
                <a:lnTo>
                  <a:pt x="1493706" y="1740547"/>
                </a:lnTo>
                <a:lnTo>
                  <a:pt x="0" y="174054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615360">
            <a:off x="1125625" y="2941870"/>
            <a:ext cx="1196096" cy="1196096"/>
          </a:xfrm>
          <a:custGeom>
            <a:avLst/>
            <a:gdLst/>
            <a:ahLst/>
            <a:cxnLst/>
            <a:rect r="r" b="b" t="t" l="l"/>
            <a:pathLst>
              <a:path h="1196096" w="1196096">
                <a:moveTo>
                  <a:pt x="0" y="0"/>
                </a:moveTo>
                <a:lnTo>
                  <a:pt x="1196096" y="0"/>
                </a:lnTo>
                <a:lnTo>
                  <a:pt x="1196096" y="1196097"/>
                </a:lnTo>
                <a:lnTo>
                  <a:pt x="0" y="119609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-5571367">
            <a:off x="15733310" y="4047585"/>
            <a:ext cx="1247195" cy="1403314"/>
          </a:xfrm>
          <a:custGeom>
            <a:avLst/>
            <a:gdLst/>
            <a:ahLst/>
            <a:cxnLst/>
            <a:rect r="r" b="b" t="t" l="l"/>
            <a:pathLst>
              <a:path h="1403314" w="1247195">
                <a:moveTo>
                  <a:pt x="1247195" y="0"/>
                </a:moveTo>
                <a:lnTo>
                  <a:pt x="0" y="0"/>
                </a:lnTo>
                <a:lnTo>
                  <a:pt x="0" y="1403314"/>
                </a:lnTo>
                <a:lnTo>
                  <a:pt x="1247195" y="1403314"/>
                </a:lnTo>
                <a:lnTo>
                  <a:pt x="1247195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3057160" y="2463888"/>
            <a:ext cx="12552894" cy="5530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025"/>
              </a:lnSpc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Useful</a:t>
            </a: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 Phrases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“I would like to explain our financial products.”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“Could you clarify your investment goals?”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“May I recommend a suitable loan option?”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“We need to comply with regulatory requirements.”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</a:p>
          <a:p>
            <a:pPr algn="just">
              <a:lnSpc>
                <a:spcPts val="4025"/>
              </a:lnSpc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Role-Play</a:t>
            </a:r>
          </a:p>
          <a:p>
            <a:pPr algn="just">
              <a:lnSpc>
                <a:spcPts val="4025"/>
              </a:lnSpc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Scenario: Meeting a client applying for a business loan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Ask about financial background</a:t>
            </a:r>
          </a:p>
          <a:p>
            <a:pPr algn="just" marL="790141" indent="-395070" lvl="1">
              <a:lnSpc>
                <a:spcPts val="4025"/>
              </a:lnSpc>
              <a:buFont typeface="Arial"/>
              <a:buChar char="•"/>
            </a:pPr>
            <a:r>
              <a:rPr lang="en-US" sz="3659">
                <a:solidFill>
                  <a:srgbClr val="FFFFFF"/>
                </a:solidFill>
                <a:latin typeface="Clear Sans"/>
                <a:ea typeface="Clear Sans"/>
                <a:cs typeface="Clear Sans"/>
                <a:sym typeface="Clear Sans"/>
              </a:rPr>
              <a:t>Explain loan terms and conditions politely</a:t>
            </a:r>
          </a:p>
          <a:p>
            <a:pPr algn="just">
              <a:lnSpc>
                <a:spcPts val="4025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DAG-wcyvCtE</dc:identifier>
  <dcterms:modified xsi:type="dcterms:W3CDTF">2011-08-01T06:04:30Z</dcterms:modified>
  <cp:revision>1</cp:revision>
  <dc:title>BUSINESS ENGLISH</dc:title>
</cp:coreProperties>
</file>