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99" r:id="rId5"/>
    <p:sldId id="265" r:id="rId6"/>
    <p:sldId id="303" r:id="rId7"/>
    <p:sldId id="302" r:id="rId8"/>
    <p:sldId id="304" r:id="rId9"/>
    <p:sldId id="301" r:id="rId10"/>
    <p:sldId id="292" r:id="rId11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0" d="100"/>
          <a:sy n="90" d="100"/>
        </p:scale>
        <p:origin x="1956" y="96"/>
      </p:cViewPr>
      <p:guideLst>
        <p:guide orient="horz" pos="2880"/>
        <p:guide pos="21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392672" cy="331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356234" y="0"/>
            <a:ext cx="6392672" cy="331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94198" y="825818"/>
            <a:ext cx="3963924" cy="222970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75232" y="3179397"/>
            <a:ext cx="11801856" cy="26013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275066"/>
            <a:ext cx="6392672" cy="331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356234" y="6275066"/>
            <a:ext cx="6392672" cy="331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932488" y="825500"/>
            <a:ext cx="2887662" cy="2230438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932488" y="825500"/>
            <a:ext cx="2887662" cy="2230438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68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932488" y="825500"/>
            <a:ext cx="2887662" cy="2230438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57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932488" y="825500"/>
            <a:ext cx="2887662" cy="2230438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47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932488" y="825500"/>
            <a:ext cx="2887662" cy="2230438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951220" y="4305300"/>
            <a:ext cx="4107179" cy="100965"/>
          </a:xfrm>
          <a:custGeom>
            <a:avLst/>
            <a:gdLst/>
            <a:ahLst/>
            <a:cxnLst/>
            <a:rect l="l" t="t" r="r" b="b"/>
            <a:pathLst>
              <a:path w="4107179" h="100964">
                <a:moveTo>
                  <a:pt x="4107180" y="100583"/>
                </a:moveTo>
                <a:lnTo>
                  <a:pt x="0" y="100583"/>
                </a:lnTo>
                <a:lnTo>
                  <a:pt x="0" y="0"/>
                </a:lnTo>
                <a:lnTo>
                  <a:pt x="4107180" y="0"/>
                </a:lnTo>
                <a:lnTo>
                  <a:pt x="4107180" y="100583"/>
                </a:lnTo>
                <a:close/>
              </a:path>
            </a:pathLst>
          </a:custGeom>
          <a:solidFill>
            <a:srgbClr val="42808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49696" y="4399788"/>
            <a:ext cx="4108703" cy="25298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9696" y="4692396"/>
            <a:ext cx="2167127" cy="54863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951207" y="4472939"/>
            <a:ext cx="3924935" cy="149860"/>
          </a:xfrm>
          <a:custGeom>
            <a:avLst/>
            <a:gdLst/>
            <a:ahLst/>
            <a:cxnLst/>
            <a:rect l="l" t="t" r="r" b="b"/>
            <a:pathLst>
              <a:path w="3924934" h="149860">
                <a:moveTo>
                  <a:pt x="3371100" y="3048"/>
                </a:moveTo>
                <a:lnTo>
                  <a:pt x="3368040" y="0"/>
                </a:lnTo>
                <a:lnTo>
                  <a:pt x="3048" y="0"/>
                </a:lnTo>
                <a:lnTo>
                  <a:pt x="0" y="3048"/>
                </a:lnTo>
                <a:lnTo>
                  <a:pt x="0" y="6096"/>
                </a:lnTo>
                <a:lnTo>
                  <a:pt x="0" y="27432"/>
                </a:lnTo>
                <a:lnTo>
                  <a:pt x="3048" y="30480"/>
                </a:lnTo>
                <a:lnTo>
                  <a:pt x="3368040" y="30480"/>
                </a:lnTo>
                <a:lnTo>
                  <a:pt x="3371100" y="27432"/>
                </a:lnTo>
                <a:lnTo>
                  <a:pt x="3371100" y="3048"/>
                </a:lnTo>
                <a:close/>
              </a:path>
              <a:path w="3924934" h="149860">
                <a:moveTo>
                  <a:pt x="3924312" y="111264"/>
                </a:moveTo>
                <a:lnTo>
                  <a:pt x="3921252" y="109740"/>
                </a:lnTo>
                <a:lnTo>
                  <a:pt x="2167140" y="109740"/>
                </a:lnTo>
                <a:lnTo>
                  <a:pt x="2164092" y="111264"/>
                </a:lnTo>
                <a:lnTo>
                  <a:pt x="2164092" y="115836"/>
                </a:lnTo>
                <a:lnTo>
                  <a:pt x="2164092" y="146316"/>
                </a:lnTo>
                <a:lnTo>
                  <a:pt x="2167140" y="149364"/>
                </a:lnTo>
                <a:lnTo>
                  <a:pt x="3921252" y="149364"/>
                </a:lnTo>
                <a:lnTo>
                  <a:pt x="3924312" y="146316"/>
                </a:lnTo>
                <a:lnTo>
                  <a:pt x="3924312" y="1112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4125467"/>
            <a:ext cx="10058400" cy="274319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0" y="4187951"/>
            <a:ext cx="10058400" cy="207645"/>
          </a:xfrm>
          <a:custGeom>
            <a:avLst/>
            <a:gdLst/>
            <a:ahLst/>
            <a:cxnLst/>
            <a:rect l="l" t="t" r="r" b="b"/>
            <a:pathLst>
              <a:path w="10058400" h="207645">
                <a:moveTo>
                  <a:pt x="10058400" y="0"/>
                </a:moveTo>
                <a:lnTo>
                  <a:pt x="7056107" y="0"/>
                </a:lnTo>
                <a:lnTo>
                  <a:pt x="0" y="0"/>
                </a:lnTo>
                <a:lnTo>
                  <a:pt x="0" y="124968"/>
                </a:lnTo>
                <a:lnTo>
                  <a:pt x="7056107" y="124968"/>
                </a:lnTo>
                <a:lnTo>
                  <a:pt x="7056107" y="207276"/>
                </a:lnTo>
                <a:lnTo>
                  <a:pt x="10058400" y="207276"/>
                </a:lnTo>
                <a:lnTo>
                  <a:pt x="10058400" y="124968"/>
                </a:lnTo>
                <a:lnTo>
                  <a:pt x="10058400" y="0"/>
                </a:lnTo>
                <a:close/>
              </a:path>
            </a:pathLst>
          </a:custGeom>
          <a:solidFill>
            <a:srgbClr val="4280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114300"/>
            <a:ext cx="10058400" cy="4074160"/>
          </a:xfrm>
          <a:custGeom>
            <a:avLst/>
            <a:gdLst/>
            <a:ahLst/>
            <a:cxnLst/>
            <a:rect l="l" t="t" r="r" b="b"/>
            <a:pathLst>
              <a:path w="10058400" h="4074160">
                <a:moveTo>
                  <a:pt x="10058400" y="4073651"/>
                </a:moveTo>
                <a:lnTo>
                  <a:pt x="0" y="4073651"/>
                </a:lnTo>
                <a:lnTo>
                  <a:pt x="0" y="0"/>
                </a:lnTo>
                <a:lnTo>
                  <a:pt x="10058400" y="0"/>
                </a:lnTo>
                <a:lnTo>
                  <a:pt x="10058400" y="4073651"/>
                </a:lnTo>
                <a:close/>
              </a:path>
            </a:pathLst>
          </a:custGeom>
          <a:solidFill>
            <a:srgbClr val="42445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01184" y="123444"/>
            <a:ext cx="5157216" cy="23530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9368" y="2607122"/>
            <a:ext cx="7367905" cy="1499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0" i="0">
                <a:solidFill>
                  <a:schemeClr val="tx1"/>
                </a:solidFill>
                <a:latin typeface="Georgia" panose="02040502050405020303"/>
                <a:cs typeface="Georgia" panose="020405020504050203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Georgia" panose="02040502050405020303"/>
                <a:cs typeface="Georgia" panose="02040502050405020303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tx1"/>
                </a:solidFill>
                <a:latin typeface="Georgia" panose="02040502050405020303"/>
                <a:cs typeface="Georgia" panose="020405020504050203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Georgia" panose="02040502050405020303"/>
                <a:cs typeface="Georgia" panose="02040502050405020303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tx1"/>
                </a:solidFill>
                <a:latin typeface="Georgia" panose="02040502050405020303"/>
                <a:cs typeface="Georgia" panose="020405020504050203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tx1"/>
                </a:solidFill>
                <a:latin typeface="Georgia" panose="02040502050405020303"/>
                <a:cs typeface="Georgia" panose="020405020504050203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513587"/>
            <a:ext cx="10058400" cy="10058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114300"/>
            <a:ext cx="10058400" cy="342900"/>
          </a:xfrm>
          <a:custGeom>
            <a:avLst/>
            <a:gdLst/>
            <a:ahLst/>
            <a:cxnLst/>
            <a:rect l="l" t="t" r="r" b="b"/>
            <a:pathLst>
              <a:path w="10058400" h="342900">
                <a:moveTo>
                  <a:pt x="10058400" y="342900"/>
                </a:moveTo>
                <a:lnTo>
                  <a:pt x="0" y="342900"/>
                </a:lnTo>
                <a:lnTo>
                  <a:pt x="0" y="0"/>
                </a:lnTo>
                <a:lnTo>
                  <a:pt x="10058400" y="0"/>
                </a:lnTo>
                <a:lnTo>
                  <a:pt x="10058400" y="342900"/>
                </a:lnTo>
                <a:close/>
              </a:path>
            </a:pathLst>
          </a:custGeom>
          <a:solidFill>
            <a:srgbClr val="4244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54151"/>
            <a:ext cx="10058400" cy="157480"/>
          </a:xfrm>
          <a:custGeom>
            <a:avLst/>
            <a:gdLst/>
            <a:ahLst/>
            <a:cxnLst/>
            <a:rect l="l" t="t" r="r" b="b"/>
            <a:pathLst>
              <a:path w="10058400" h="157479">
                <a:moveTo>
                  <a:pt x="10058400" y="0"/>
                </a:moveTo>
                <a:lnTo>
                  <a:pt x="0" y="0"/>
                </a:lnTo>
                <a:lnTo>
                  <a:pt x="0" y="100596"/>
                </a:lnTo>
                <a:lnTo>
                  <a:pt x="5951207" y="100596"/>
                </a:lnTo>
                <a:lnTo>
                  <a:pt x="5951207" y="156984"/>
                </a:lnTo>
                <a:lnTo>
                  <a:pt x="10058400" y="156984"/>
                </a:lnTo>
                <a:lnTo>
                  <a:pt x="10058400" y="100596"/>
                </a:lnTo>
                <a:lnTo>
                  <a:pt x="10058400" y="57912"/>
                </a:lnTo>
                <a:lnTo>
                  <a:pt x="10058400" y="0"/>
                </a:lnTo>
                <a:close/>
              </a:path>
            </a:pathLst>
          </a:custGeom>
          <a:solidFill>
            <a:srgbClr val="42808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49696" y="595884"/>
            <a:ext cx="4108703" cy="204215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5948159" y="661428"/>
            <a:ext cx="3924300" cy="142240"/>
          </a:xfrm>
          <a:custGeom>
            <a:avLst/>
            <a:gdLst/>
            <a:ahLst/>
            <a:cxnLst/>
            <a:rect l="l" t="t" r="r" b="b"/>
            <a:pathLst>
              <a:path w="3924300" h="142240">
                <a:moveTo>
                  <a:pt x="3371088" y="3048"/>
                </a:moveTo>
                <a:lnTo>
                  <a:pt x="3368040" y="0"/>
                </a:lnTo>
                <a:lnTo>
                  <a:pt x="3048" y="0"/>
                </a:lnTo>
                <a:lnTo>
                  <a:pt x="0" y="3048"/>
                </a:lnTo>
                <a:lnTo>
                  <a:pt x="0" y="6096"/>
                </a:lnTo>
                <a:lnTo>
                  <a:pt x="0" y="28956"/>
                </a:lnTo>
                <a:lnTo>
                  <a:pt x="3048" y="32004"/>
                </a:lnTo>
                <a:lnTo>
                  <a:pt x="3368040" y="32004"/>
                </a:lnTo>
                <a:lnTo>
                  <a:pt x="3371088" y="28956"/>
                </a:lnTo>
                <a:lnTo>
                  <a:pt x="3371088" y="3048"/>
                </a:lnTo>
                <a:close/>
              </a:path>
              <a:path w="3924300" h="142240">
                <a:moveTo>
                  <a:pt x="3924300" y="105156"/>
                </a:moveTo>
                <a:lnTo>
                  <a:pt x="3921252" y="102108"/>
                </a:lnTo>
                <a:lnTo>
                  <a:pt x="2167128" y="102108"/>
                </a:lnTo>
                <a:lnTo>
                  <a:pt x="2164080" y="105156"/>
                </a:lnTo>
                <a:lnTo>
                  <a:pt x="2164080" y="108204"/>
                </a:lnTo>
                <a:lnTo>
                  <a:pt x="2164080" y="138684"/>
                </a:lnTo>
                <a:lnTo>
                  <a:pt x="2167128" y="141732"/>
                </a:lnTo>
                <a:lnTo>
                  <a:pt x="3921252" y="141732"/>
                </a:lnTo>
                <a:lnTo>
                  <a:pt x="3924300" y="138684"/>
                </a:lnTo>
                <a:lnTo>
                  <a:pt x="3924300" y="1051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924288" y="114300"/>
            <a:ext cx="134111" cy="682751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759696" y="114300"/>
            <a:ext cx="146303" cy="682751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0" y="7322819"/>
            <a:ext cx="10058400" cy="0"/>
          </a:xfrm>
          <a:custGeom>
            <a:avLst/>
            <a:gdLst/>
            <a:ahLst/>
            <a:cxnLst/>
            <a:rect l="l" t="t" r="r" b="b"/>
            <a:pathLst>
              <a:path w="10058400">
                <a:moveTo>
                  <a:pt x="0" y="0"/>
                </a:moveTo>
                <a:lnTo>
                  <a:pt x="10058400" y="0"/>
                </a:lnTo>
              </a:path>
            </a:pathLst>
          </a:custGeom>
          <a:ln w="10668">
            <a:solidFill>
              <a:srgbClr val="5254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961376" y="7402067"/>
            <a:ext cx="1847087" cy="228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1638" y="733986"/>
            <a:ext cx="4780915" cy="427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0" i="0">
                <a:solidFill>
                  <a:schemeClr val="tx1"/>
                </a:solidFill>
                <a:latin typeface="Georgia" panose="02040502050405020303"/>
                <a:cs typeface="Georgia" panose="02040502050405020303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31875" y="1668217"/>
            <a:ext cx="7820659" cy="2404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Georgia" panose="02040502050405020303"/>
                <a:cs typeface="Georgia" panose="02040502050405020303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436880" y="3048000"/>
            <a:ext cx="9140190" cy="100219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r>
              <a:rPr lang="en-US" altLang="en-US" sz="3200" b="1" dirty="0" smtClean="0">
                <a:solidFill>
                  <a:schemeClr val="bg1"/>
                </a:solidFill>
              </a:rPr>
              <a:t>Collocation 1:</a:t>
            </a:r>
            <a:br>
              <a:rPr lang="en-US" altLang="en-US" sz="3200" b="1" dirty="0" smtClean="0">
                <a:solidFill>
                  <a:schemeClr val="bg1"/>
                </a:solidFill>
              </a:rPr>
            </a:br>
            <a:r>
              <a:rPr lang="en-US" altLang="en-US" sz="3200" b="1" dirty="0" smtClean="0">
                <a:solidFill>
                  <a:schemeClr val="bg1"/>
                </a:solidFill>
              </a:rPr>
              <a:t>Friends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4300"/>
            <a:ext cx="5190744" cy="88392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62871" y="6743700"/>
            <a:ext cx="676655" cy="688847"/>
          </a:xfrm>
          <a:prstGeom prst="rect">
            <a:avLst/>
          </a:prstGeom>
        </p:spPr>
      </p:pic>
      <p:pic>
        <p:nvPicPr>
          <p:cNvPr id="6" name="object 3"/>
          <p:cNvPicPr/>
          <p:nvPr/>
        </p:nvPicPr>
        <p:blipFill rotWithShape="1">
          <a:blip r:embed="rId2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0" y="2819400"/>
            <a:ext cx="217741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0" dirty="0">
                <a:solidFill>
                  <a:srgbClr val="424456"/>
                </a:solidFill>
                <a:latin typeface="Trebuchet MS" panose="020B0603020202020204"/>
                <a:cs typeface="Trebuchet MS" panose="020B0603020202020204"/>
              </a:rPr>
              <a:t>***End***</a:t>
            </a:r>
            <a:endParaRPr sz="4400" dirty="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3" name="object 3"/>
          <p:cNvPicPr/>
          <p:nvPr/>
        </p:nvPicPr>
        <p:blipFill rotWithShape="1">
          <a:blip r:embed="rId2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l="21413" t="12790" r="25053" b="22610"/>
          <a:stretch>
            <a:fillRect/>
          </a:stretch>
        </p:blipFill>
        <p:spPr>
          <a:xfrm>
            <a:off x="228600" y="603286"/>
            <a:ext cx="762000" cy="762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0" y="647014"/>
            <a:ext cx="6605905" cy="6745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00" b="1" dirty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Lesson</a:t>
            </a:r>
            <a:r>
              <a:rPr sz="4300" b="1" spc="-5" dirty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sz="4300" b="1" spc="-10" dirty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Objective</a:t>
            </a:r>
            <a:r>
              <a:rPr lang="en-US" sz="4300" b="1" spc="-10" dirty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0050" y="1424254"/>
            <a:ext cx="9258300" cy="54085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356870" indent="0">
              <a:lnSpc>
                <a:spcPct val="100000"/>
              </a:lnSpc>
              <a:spcBef>
                <a:spcPts val="95"/>
              </a:spcBef>
              <a:buClr>
                <a:srgbClr val="A04DA3"/>
              </a:buClr>
              <a:buFont typeface="Wingdings" panose="05000000000000000000"/>
              <a:buNone/>
              <a:tabLst>
                <a:tab pos="514350" algn="l"/>
              </a:tabLst>
            </a:pPr>
            <a:r>
              <a:rPr lang="en-US" altLang="en-US" sz="2500" dirty="0">
                <a:latin typeface="Georgia" panose="02040502050405020303" pitchFamily="18" charset="0"/>
                <a:cs typeface="Georgia" panose="02040502050405020303" charset="0"/>
              </a:rPr>
              <a:t>By the end of this session, learners will be able to:</a:t>
            </a:r>
          </a:p>
          <a:p>
            <a:pPr marL="12065" marR="356870" indent="0">
              <a:lnSpc>
                <a:spcPct val="100000"/>
              </a:lnSpc>
              <a:spcBef>
                <a:spcPts val="95"/>
              </a:spcBef>
              <a:buClr>
                <a:srgbClr val="A04DA3"/>
              </a:buClr>
              <a:buFont typeface="Wingdings" panose="05000000000000000000"/>
              <a:buNone/>
              <a:tabLst>
                <a:tab pos="514350" algn="l"/>
              </a:tabLst>
            </a:pPr>
            <a:endParaRPr lang="en-US" altLang="en-US" sz="2500" dirty="0" smtClean="0">
              <a:latin typeface="Georgia" panose="02040502050405020303" pitchFamily="18" charset="0"/>
              <a:cs typeface="Georgia" panose="02040502050405020303" charset="0"/>
            </a:endParaRPr>
          </a:p>
          <a:p>
            <a:pPr marL="12065" marR="356870" indent="0">
              <a:lnSpc>
                <a:spcPct val="100000"/>
              </a:lnSpc>
              <a:spcBef>
                <a:spcPts val="95"/>
              </a:spcBef>
              <a:buClr>
                <a:srgbClr val="A04DA3"/>
              </a:buClr>
              <a:buFont typeface="Wingdings" panose="05000000000000000000"/>
              <a:buNone/>
              <a:tabLst>
                <a:tab pos="514350" algn="l"/>
              </a:tabLst>
            </a:pPr>
            <a:endParaRPr lang="en-US" altLang="en-US" sz="2500" dirty="0">
              <a:latin typeface="Georgia" panose="02040502050405020303" pitchFamily="18" charset="0"/>
              <a:cs typeface="Georgia" panose="02040502050405020303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eorgia" panose="02040502050405020303" pitchFamily="18" charset="0"/>
              </a:rPr>
              <a:t>I</a:t>
            </a:r>
            <a:r>
              <a:rPr lang="en-US" sz="2800" b="1" dirty="0" smtClean="0">
                <a:latin typeface="Georgia" panose="02040502050405020303" pitchFamily="18" charset="0"/>
              </a:rPr>
              <a:t>dentify and explain the meaning</a:t>
            </a:r>
            <a:r>
              <a:rPr lang="en-US" sz="2800" dirty="0" smtClean="0">
                <a:latin typeface="Georgia" panose="02040502050405020303" pitchFamily="18" charset="0"/>
              </a:rPr>
              <a:t> of 13 collocations related to friendship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500" dirty="0" smtClean="0"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eorgia" panose="02040502050405020303" pitchFamily="18" charset="0"/>
              </a:rPr>
              <a:t>U</a:t>
            </a:r>
            <a:r>
              <a:rPr lang="en-US" sz="2800" b="1" dirty="0" smtClean="0">
                <a:latin typeface="Georgia" panose="02040502050405020303" pitchFamily="18" charset="0"/>
              </a:rPr>
              <a:t>se collocations in natural sentences and dialogues</a:t>
            </a:r>
            <a:r>
              <a:rPr lang="en-US" sz="2800" dirty="0" smtClean="0">
                <a:latin typeface="Georgia" panose="02040502050405020303" pitchFamily="18" charset="0"/>
              </a:rPr>
              <a:t>, demonstrating appropriate context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500" dirty="0" smtClean="0"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eorgia" panose="02040502050405020303" pitchFamily="18" charset="0"/>
              </a:rPr>
              <a:t>A</a:t>
            </a:r>
            <a:r>
              <a:rPr lang="en-US" sz="2800" b="1" dirty="0" smtClean="0">
                <a:latin typeface="Georgia" panose="02040502050405020303" pitchFamily="18" charset="0"/>
              </a:rPr>
              <a:t>pply collocations in warm‑up discussions and role‑play activities</a:t>
            </a:r>
            <a:r>
              <a:rPr lang="en-US" sz="2800" dirty="0" smtClean="0">
                <a:latin typeface="Georgia" panose="02040502050405020303" pitchFamily="18" charset="0"/>
              </a:rPr>
              <a:t>, improving fluency and confidence in expressing ideas about relationships and social interactions.</a:t>
            </a:r>
            <a:endParaRPr lang="en-US" sz="2500" dirty="0">
              <a:latin typeface="Georgia" panose="02040502050405020303" pitchFamily="18" charset="0"/>
            </a:endParaRPr>
          </a:p>
        </p:txBody>
      </p:sp>
      <p:pic>
        <p:nvPicPr>
          <p:cNvPr id="5" name="object 3"/>
          <p:cNvPicPr/>
          <p:nvPr/>
        </p:nvPicPr>
        <p:blipFill rotWithShape="1">
          <a:blip r:embed="rId3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228600" y="1321558"/>
            <a:ext cx="952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3" cstate="print"/>
          <a:srcRect l="22624" t="7858" r="20816" b="23888"/>
          <a:stretch>
            <a:fillRect/>
          </a:stretch>
        </p:blipFill>
        <p:spPr>
          <a:xfrm>
            <a:off x="366823" y="680103"/>
            <a:ext cx="742507" cy="64029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9502" y="595649"/>
            <a:ext cx="634111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00" b="1" dirty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Lesson</a:t>
            </a:r>
            <a:r>
              <a:rPr sz="4300" b="1" spc="-95" dirty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sz="4300" b="1" spc="-10" dirty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Timeline</a:t>
            </a:r>
            <a:endParaRPr sz="4300" b="1" dirty="0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47548" y="1570704"/>
            <a:ext cx="117792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spc="-10" dirty="0">
                <a:solidFill>
                  <a:srgbClr val="FFFFFF"/>
                </a:solidFill>
                <a:latin typeface="Georgia" panose="02040502050405020303"/>
                <a:cs typeface="Georgia" panose="02040502050405020303"/>
              </a:rPr>
              <a:t>Timeline</a:t>
            </a:r>
            <a:endParaRPr sz="1950">
              <a:latin typeface="Georgia" panose="02040502050405020303"/>
              <a:cs typeface="Georgia" panose="02040502050405020303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10612" y="1570704"/>
            <a:ext cx="68516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spc="-20" dirty="0">
                <a:solidFill>
                  <a:srgbClr val="FFFFFF"/>
                </a:solidFill>
                <a:latin typeface="Georgia" panose="02040502050405020303"/>
                <a:cs typeface="Georgia" panose="02040502050405020303"/>
              </a:rPr>
              <a:t>Time</a:t>
            </a:r>
            <a:endParaRPr sz="1950">
              <a:latin typeface="Georgia" panose="02040502050405020303"/>
              <a:cs typeface="Georgia" panose="02040502050405020303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22947" y="1570704"/>
            <a:ext cx="101219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spc="-10" dirty="0">
                <a:solidFill>
                  <a:srgbClr val="FFFFFF"/>
                </a:solidFill>
                <a:latin typeface="Georgia" panose="02040502050405020303"/>
                <a:cs typeface="Georgia" panose="02040502050405020303"/>
              </a:rPr>
              <a:t>Activity</a:t>
            </a:r>
            <a:endParaRPr sz="1950">
              <a:latin typeface="Georgia" panose="02040502050405020303"/>
              <a:cs typeface="Georgia" panose="02040502050405020303"/>
            </a:endParaRPr>
          </a:p>
        </p:txBody>
      </p:sp>
      <p:pic>
        <p:nvPicPr>
          <p:cNvPr id="8" name="object 3"/>
          <p:cNvPicPr/>
          <p:nvPr/>
        </p:nvPicPr>
        <p:blipFill rotWithShape="1">
          <a:blip r:embed="rId4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228600" y="1321558"/>
            <a:ext cx="952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69446616"/>
              </p:ext>
            </p:extLst>
          </p:nvPr>
        </p:nvGraphicFramePr>
        <p:xfrm>
          <a:off x="776079" y="1905306"/>
          <a:ext cx="8506242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9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6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500" dirty="0">
                          <a:latin typeface="Georgia" panose="02040502050405020303" charset="0"/>
                          <a:cs typeface="Georgia" panose="02040502050405020303" charset="0"/>
                        </a:rPr>
                        <a:t>Time (Minutes)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500" dirty="0">
                          <a:latin typeface="Georgia" panose="02040502050405020303" charset="0"/>
                          <a:cs typeface="Georgia" panose="02040502050405020303" charset="0"/>
                        </a:rPr>
                        <a:t>Lesson Stage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2500" dirty="0" smtClean="0">
                          <a:latin typeface="Georgia" panose="02040502050405020303" charset="0"/>
                          <a:cs typeface="Georgia" panose="02040502050405020303" charset="0"/>
                        </a:rPr>
                        <a:t>0:00–15:00</a:t>
                      </a:r>
                      <a:endParaRPr lang="en-US" altLang="zh-CN" sz="2500" dirty="0">
                        <a:latin typeface="Georgia" panose="02040502050405020303" charset="0"/>
                        <a:cs typeface="Georgia" panose="02040502050405020303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2500" dirty="0" smtClean="0">
                          <a:latin typeface="Georgia" panose="02040502050405020303" charset="0"/>
                          <a:cs typeface="Georgia" panose="02040502050405020303" charset="0"/>
                        </a:rPr>
                        <a:t>Collocation discussion</a:t>
                      </a:r>
                      <a:endParaRPr lang="en-US" altLang="zh-CN" sz="2500" dirty="0">
                        <a:latin typeface="Georgia" panose="02040502050405020303" charset="0"/>
                        <a:cs typeface="Georgia" panose="02040502050405020303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2500" dirty="0" smtClean="0">
                          <a:latin typeface="Georgia" panose="02040502050405020303" charset="0"/>
                          <a:cs typeface="Georgia" panose="02040502050405020303" charset="0"/>
                        </a:rPr>
                        <a:t>15:00–20:00</a:t>
                      </a:r>
                      <a:endParaRPr lang="en-US" altLang="zh-CN" sz="2500" dirty="0">
                        <a:latin typeface="Georgia" panose="02040502050405020303" charset="0"/>
                        <a:cs typeface="Georgia" panose="02040502050405020303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2400" baseline="0" dirty="0" smtClean="0">
                          <a:latin typeface="Georgia" panose="02040502050405020303" charset="0"/>
                          <a:cs typeface="Georgia" panose="02040502050405020303" charset="0"/>
                        </a:rPr>
                        <a:t>Application</a:t>
                      </a:r>
                      <a:endParaRPr lang="en-US" altLang="zh-CN" sz="2400" dirty="0">
                        <a:latin typeface="Georgia" panose="02040502050405020303" charset="0"/>
                        <a:cs typeface="Georgia" panose="02040502050405020303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2500" dirty="0" smtClean="0">
                          <a:latin typeface="Georgia" panose="02040502050405020303" charset="0"/>
                          <a:cs typeface="Georgia" panose="02040502050405020303" charset="0"/>
                        </a:rPr>
                        <a:t>20:00-28:00</a:t>
                      </a:r>
                      <a:endParaRPr lang="en-US" altLang="zh-CN" sz="2500" dirty="0">
                        <a:latin typeface="Georgia" panose="02040502050405020303" charset="0"/>
                        <a:cs typeface="Georgia" panose="02040502050405020303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>
                          <a:latin typeface="Georgia" panose="02040502050405020303" charset="0"/>
                          <a:cs typeface="Georgia" panose="02040502050405020303" charset="0"/>
                        </a:rPr>
                        <a:t>Practice</a:t>
                      </a:r>
                      <a:r>
                        <a:rPr lang="en-US" altLang="zh-CN" sz="2400" baseline="0" dirty="0" smtClean="0">
                          <a:latin typeface="Georgia" panose="02040502050405020303" charset="0"/>
                          <a:cs typeface="Georgia" panose="02040502050405020303" charset="0"/>
                        </a:rPr>
                        <a:t> Activities</a:t>
                      </a:r>
                      <a:endParaRPr lang="en-US" altLang="zh-CN" sz="2400" dirty="0">
                        <a:latin typeface="Georgia" panose="02040502050405020303" charset="0"/>
                        <a:cs typeface="Georgia" panose="02040502050405020303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2500" dirty="0" smtClean="0">
                          <a:latin typeface="Georgia" panose="02040502050405020303" charset="0"/>
                          <a:cs typeface="Georgia" panose="02040502050405020303" charset="0"/>
                        </a:rPr>
                        <a:t>28:00–30:00</a:t>
                      </a:r>
                      <a:endParaRPr lang="en-US" altLang="zh-CN" sz="2500" dirty="0">
                        <a:latin typeface="Georgia" panose="02040502050405020303" charset="0"/>
                        <a:cs typeface="Georgia" panose="02040502050405020303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2500" dirty="0">
                          <a:latin typeface="Georgia" panose="02040502050405020303" charset="0"/>
                          <a:cs typeface="Georgia" panose="02040502050405020303" charset="0"/>
                        </a:rPr>
                        <a:t>Wrap-Up &amp; Reflection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 Box 4"/>
          <p:cNvSpPr txBox="1"/>
          <p:nvPr/>
        </p:nvSpPr>
        <p:spPr>
          <a:xfrm>
            <a:off x="647700" y="6400800"/>
            <a:ext cx="8763000" cy="6451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Georgia" panose="02040502050405020303" charset="0"/>
                <a:cs typeface="Georgia" panose="02040502050405020303" charset="0"/>
              </a:rPr>
              <a:t>Disclaimer:</a:t>
            </a:r>
          </a:p>
          <a:p>
            <a:r>
              <a:rPr lang="en-US" altLang="ja-JP" sz="1200" i="1" dirty="0">
                <a:latin typeface="Georgia" panose="02040502050405020303" charset="0"/>
                <a:cs typeface="Georgia" panose="02040502050405020303" charset="0"/>
              </a:rPr>
              <a:t> The timeline presented in this module is flexible and may be adjusted depending on the coach’s classroom management and the learners’ engagement level.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" y="527509"/>
            <a:ext cx="634111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300" b="1" dirty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II. </a:t>
            </a: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Collocation</a:t>
            </a:r>
            <a:endParaRPr lang="en-US" sz="4300" b="1" dirty="0"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47548" y="1570704"/>
            <a:ext cx="117792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spc="-10" dirty="0">
                <a:solidFill>
                  <a:srgbClr val="FFFFFF"/>
                </a:solidFill>
                <a:latin typeface="Georgia" panose="02040502050405020303"/>
                <a:cs typeface="Georgia" panose="02040502050405020303"/>
              </a:rPr>
              <a:t>Timeline</a:t>
            </a:r>
            <a:endParaRPr sz="1950">
              <a:latin typeface="Georgia" panose="02040502050405020303"/>
              <a:cs typeface="Georgia" panose="02040502050405020303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10612" y="1570704"/>
            <a:ext cx="685165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spc="-20" dirty="0">
                <a:solidFill>
                  <a:srgbClr val="FFFFFF"/>
                </a:solidFill>
                <a:latin typeface="Georgia" panose="02040502050405020303"/>
                <a:cs typeface="Georgia" panose="02040502050405020303"/>
              </a:rPr>
              <a:t>Time</a:t>
            </a:r>
            <a:endParaRPr sz="1950">
              <a:latin typeface="Georgia" panose="02040502050405020303"/>
              <a:cs typeface="Georgia" panose="02040502050405020303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22947" y="1570704"/>
            <a:ext cx="1012190" cy="327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spc="-10" dirty="0">
                <a:solidFill>
                  <a:srgbClr val="FFFFFF"/>
                </a:solidFill>
                <a:latin typeface="Georgia" panose="02040502050405020303"/>
                <a:cs typeface="Georgia" panose="02040502050405020303"/>
              </a:rPr>
              <a:t>Activity</a:t>
            </a:r>
            <a:endParaRPr sz="1950">
              <a:latin typeface="Georgia" panose="02040502050405020303"/>
              <a:cs typeface="Georgia" panose="02040502050405020303"/>
            </a:endParaRPr>
          </a:p>
        </p:txBody>
      </p:sp>
      <p:pic>
        <p:nvPicPr>
          <p:cNvPr id="7" name="object 3"/>
          <p:cNvPicPr/>
          <p:nvPr/>
        </p:nvPicPr>
        <p:blipFill rotWithShape="1">
          <a:blip r:embed="rId2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200473" y="1143000"/>
            <a:ext cx="952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858838"/>
              </p:ext>
            </p:extLst>
          </p:nvPr>
        </p:nvGraphicFramePr>
        <p:xfrm>
          <a:off x="228600" y="1516652"/>
          <a:ext cx="9677400" cy="5766984"/>
        </p:xfrm>
        <a:graphic>
          <a:graphicData uri="http://schemas.openxmlformats.org/drawingml/2006/table">
            <a:tbl>
              <a:tblPr/>
              <a:tblGrid>
                <a:gridCol w="2304143">
                  <a:extLst>
                    <a:ext uri="{9D8B030D-6E8A-4147-A177-3AD203B41FA5}">
                      <a16:colId xmlns:a16="http://schemas.microsoft.com/office/drawing/2014/main" val="3597215448"/>
                    </a:ext>
                  </a:extLst>
                </a:gridCol>
                <a:gridCol w="3456214">
                  <a:extLst>
                    <a:ext uri="{9D8B030D-6E8A-4147-A177-3AD203B41FA5}">
                      <a16:colId xmlns:a16="http://schemas.microsoft.com/office/drawing/2014/main" val="2154973671"/>
                    </a:ext>
                  </a:extLst>
                </a:gridCol>
                <a:gridCol w="3917043">
                  <a:extLst>
                    <a:ext uri="{9D8B030D-6E8A-4147-A177-3AD203B41FA5}">
                      <a16:colId xmlns:a16="http://schemas.microsoft.com/office/drawing/2014/main" val="944203428"/>
                    </a:ext>
                  </a:extLst>
                </a:gridCol>
              </a:tblGrid>
              <a:tr h="213543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Georgia" panose="02040502050405020303" pitchFamily="18" charset="0"/>
                        </a:rPr>
                        <a:t>Collocation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Georgia" panose="02040502050405020303" pitchFamily="18" charset="0"/>
                        </a:rPr>
                        <a:t>Meaning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Georgia" panose="02040502050405020303" pitchFamily="18" charset="0"/>
                        </a:rPr>
                        <a:t>Sample Sentence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347425"/>
                  </a:ext>
                </a:extLst>
              </a:tr>
              <a:tr h="220510"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make friends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Become friendly with someone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It’s easy to make friends when you join a club.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797181"/>
                  </a:ext>
                </a:extLst>
              </a:tr>
              <a:tr h="422553"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be exceptionally friendly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Be very warm and kind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The staff always be exceptionally friendly to guests.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435325"/>
                  </a:ext>
                </a:extLst>
              </a:tr>
              <a:tr h="220510"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be not particularly friendly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Be not very warm or welcoming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He be polite but not particularly friendly.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082506"/>
                  </a:ext>
                </a:extLst>
              </a:tr>
              <a:tr h="377655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give friendly advice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Offer helpful and kind suggestions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Teachers often give friendly advice to students.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5352149"/>
                  </a:ext>
                </a:extLst>
              </a:tr>
              <a:tr h="422553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develop a friendship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Build and strengthen a relationship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They try to develop a friendship through shared interests.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411849"/>
                  </a:ext>
                </a:extLst>
              </a:tr>
              <a:tr h="220510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have casual acquaintances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Know people slightly, not closely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I have casual acquaintances at the gym.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445169"/>
                  </a:ext>
                </a:extLst>
              </a:tr>
              <a:tr h="422553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be on speaking terms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Be willing to talk after a disagreement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They are on speaking terms again after the quarrel.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394172"/>
                  </a:ext>
                </a:extLst>
              </a:tr>
              <a:tr h="422553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get on famously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Have an excellent relationship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The two classmates get on famously during group projects.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4453177"/>
                  </a:ext>
                </a:extLst>
              </a:tr>
              <a:tr h="422553"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have a close friend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Have a very trusted and intimate companion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She has a close friend who supports her.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988150"/>
                  </a:ext>
                </a:extLst>
              </a:tr>
              <a:tr h="487689">
                <a:tc>
                  <a:txBody>
                    <a:bodyPr/>
                    <a:lstStyle/>
                    <a:p>
                      <a:r>
                        <a:rPr lang="en-US" sz="1450" b="0" dirty="0">
                          <a:latin typeface="Georgia" panose="02040502050405020303" pitchFamily="18" charset="0"/>
                        </a:rPr>
                        <a:t>divulge a secret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To reveal or tell something that was meant to be kept private or confidential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She promised not to </a:t>
                      </a:r>
                      <a:r>
                        <a:rPr lang="en-US" sz="1450" b="0" dirty="0">
                          <a:latin typeface="Georgia" panose="02040502050405020303" pitchFamily="18" charset="0"/>
                        </a:rPr>
                        <a:t>divulge a secret</a:t>
                      </a:r>
                      <a:r>
                        <a:rPr lang="en-US" sz="1450" dirty="0">
                          <a:latin typeface="Georgia" panose="02040502050405020303" pitchFamily="18" charset="0"/>
                        </a:rPr>
                        <a:t>, but eventually told everyone what happened.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253317"/>
                  </a:ext>
                </a:extLst>
              </a:tr>
              <a:tr h="220510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destroy a friendship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End or ruin a relationship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Arguments can destroy a friendship quickly.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626567"/>
                  </a:ext>
                </a:extLst>
              </a:tr>
              <a:tr h="422553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repair a friendship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Fix and restore a broken relationship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They want to repair a friendship after the misunderstanding.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8042722"/>
                  </a:ext>
                </a:extLst>
              </a:tr>
              <a:tr h="422553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cross paths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Meet or encounter someone unexpectedly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I often cross paths with him at the library.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825005"/>
                  </a:ext>
                </a:extLst>
              </a:tr>
              <a:tr h="422553"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have a circle of friends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>
                          <a:latin typeface="Georgia" panose="02040502050405020303" pitchFamily="18" charset="0"/>
                        </a:rPr>
                        <a:t>Have a group of people you regularly socialize with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50" dirty="0">
                          <a:latin typeface="Georgia" panose="02040502050405020303" pitchFamily="18" charset="0"/>
                        </a:rPr>
                        <a:t>She has a circle of friends from her workplace.</a:t>
                      </a:r>
                    </a:p>
                  </a:txBody>
                  <a:tcPr marL="20197" marR="20197" marT="10099" marB="100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878336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0637" y="1137749"/>
            <a:ext cx="9853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eorgia" panose="02040502050405020303" charset="0"/>
              </a:rPr>
              <a:t>Task: </a:t>
            </a:r>
            <a:r>
              <a:rPr lang="en-US" dirty="0" smtClean="0">
                <a:latin typeface="Georgia" panose="02040502050405020303" charset="0"/>
              </a:rPr>
              <a:t>Read and understand the meaning of these words.</a:t>
            </a:r>
            <a:endParaRPr lang="en-US" dirty="0">
              <a:latin typeface="Georgia" panose="02040502050405020303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235527" y="533400"/>
            <a:ext cx="634111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III. </a:t>
            </a: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Role-Playing</a:t>
            </a:r>
            <a:endParaRPr lang="en-US" sz="4300" b="1" dirty="0">
              <a:latin typeface="Georgia" panose="02040502050405020303" charset="0"/>
              <a:cs typeface="Georgia" panose="02040502050405020303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35527" y="1238282"/>
            <a:ext cx="952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ject 3"/>
          <p:cNvPicPr/>
          <p:nvPr/>
        </p:nvPicPr>
        <p:blipFill rotWithShape="1">
          <a:blip r:embed="rId3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0126" y="1253555"/>
            <a:ext cx="9853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eorgia" panose="02040502050405020303" charset="0"/>
              </a:rPr>
              <a:t>Task: Think or create your own sentences using the </a:t>
            </a:r>
            <a:r>
              <a:rPr lang="en-US" dirty="0" smtClean="0">
                <a:latin typeface="Georgia" panose="02040502050405020303" charset="0"/>
              </a:rPr>
              <a:t>collocation </a:t>
            </a:r>
            <a:r>
              <a:rPr lang="en-US" dirty="0" smtClean="0">
                <a:latin typeface="Georgia" panose="02040502050405020303" charset="0"/>
              </a:rPr>
              <a:t>about the context below. And share it with your coach.</a:t>
            </a:r>
            <a:endParaRPr lang="en-US" dirty="0">
              <a:latin typeface="Georgia" panose="02040502050405020303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642452"/>
              </p:ext>
            </p:extLst>
          </p:nvPr>
        </p:nvGraphicFramePr>
        <p:xfrm>
          <a:off x="381001" y="2057400"/>
          <a:ext cx="9379526" cy="4965197"/>
        </p:xfrm>
        <a:graphic>
          <a:graphicData uri="http://schemas.openxmlformats.org/drawingml/2006/table">
            <a:tbl>
              <a:tblPr/>
              <a:tblGrid>
                <a:gridCol w="1112825">
                  <a:extLst>
                    <a:ext uri="{9D8B030D-6E8A-4147-A177-3AD203B41FA5}">
                      <a16:colId xmlns:a16="http://schemas.microsoft.com/office/drawing/2014/main" val="1186516577"/>
                    </a:ext>
                  </a:extLst>
                </a:gridCol>
                <a:gridCol w="8266701">
                  <a:extLst>
                    <a:ext uri="{9D8B030D-6E8A-4147-A177-3AD203B41FA5}">
                      <a16:colId xmlns:a16="http://schemas.microsoft.com/office/drawing/2014/main" val="2930469271"/>
                    </a:ext>
                  </a:extLst>
                </a:gridCol>
              </a:tblGrid>
              <a:tr h="30414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Costas: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Georgia" panose="02040502050405020303" pitchFamily="18" charset="0"/>
                        </a:rPr>
                        <a:t>How’s college life so far?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393853"/>
                  </a:ext>
                </a:extLst>
              </a:tr>
              <a:tr h="30414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Jill: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Georgia" panose="02040502050405020303" pitchFamily="18" charset="0"/>
                        </a:rPr>
                        <a:t>It’s great.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915528"/>
                  </a:ext>
                </a:extLst>
              </a:tr>
              <a:tr h="30414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Costas: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Have you </a:t>
                      </a:r>
                      <a:r>
                        <a:rPr lang="en-US" sz="1800" b="1" u="sng" dirty="0">
                          <a:latin typeface="Georgia" panose="02040502050405020303" pitchFamily="18" charset="0"/>
                        </a:rPr>
                        <a:t>made friends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?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893433"/>
                  </a:ext>
                </a:extLst>
              </a:tr>
              <a:tr h="850298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Jill: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Sure. My classmates are </a:t>
                      </a:r>
                      <a:r>
                        <a:rPr lang="en-US" sz="1800" b="1" u="sng" dirty="0">
                          <a:latin typeface="Georgia" panose="02040502050405020303" pitchFamily="18" charset="0"/>
                        </a:rPr>
                        <a:t>exceptionally friendly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. But I haven’t really made friends with anyone in my dorm. They are </a:t>
                      </a:r>
                      <a:r>
                        <a:rPr lang="en-US" sz="1800" b="1" u="sng" dirty="0">
                          <a:latin typeface="Georgia" panose="02040502050405020303" pitchFamily="18" charset="0"/>
                        </a:rPr>
                        <a:t>not particularly friendly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.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797065"/>
                  </a:ext>
                </a:extLst>
              </a:tr>
              <a:tr h="30414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Costas: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Georgia" panose="02040502050405020303" pitchFamily="18" charset="0"/>
                        </a:rPr>
                        <a:t>Really?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198131"/>
                  </a:ext>
                </a:extLst>
              </a:tr>
              <a:tr h="850298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Jill: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Georgia" panose="02040502050405020303" pitchFamily="18" charset="0"/>
                        </a:rPr>
                        <a:t>I mean, they’re nice enough but there isn't anyone I would consider a true friend. I talk to everyone and I want people to like me, but it’s hard.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41073"/>
                  </a:ext>
                </a:extLst>
              </a:tr>
              <a:tr h="30414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Costas: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Can I give you some </a:t>
                      </a:r>
                      <a:r>
                        <a:rPr lang="en-US" sz="1800" b="1" u="sng" dirty="0">
                          <a:latin typeface="Georgia" panose="02040502050405020303" pitchFamily="18" charset="0"/>
                        </a:rPr>
                        <a:t>friendly advice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?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848549"/>
                  </a:ext>
                </a:extLst>
              </a:tr>
              <a:tr h="30414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Jill: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Of course.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048495"/>
                  </a:ext>
                </a:extLst>
              </a:tr>
              <a:tr h="577223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Costas: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Don’t try so hard. Just be yourself. It can take time to </a:t>
                      </a:r>
                      <a:r>
                        <a:rPr lang="en-US" sz="1800" b="1" u="sng" dirty="0">
                          <a:latin typeface="Georgia" panose="02040502050405020303" pitchFamily="18" charset="0"/>
                        </a:rPr>
                        <a:t>develop a friendship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.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2557864"/>
                  </a:ext>
                </a:extLst>
              </a:tr>
              <a:tr h="850298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Georgia" panose="02040502050405020303" pitchFamily="18" charset="0"/>
                        </a:rPr>
                        <a:t>Jill:</a:t>
                      </a:r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I suppose. It’s not that I don’t know people here. I have a lot of </a:t>
                      </a:r>
                      <a:r>
                        <a:rPr lang="en-US" sz="1800" b="1" u="sng" dirty="0">
                          <a:latin typeface="Georgia" panose="02040502050405020303" pitchFamily="18" charset="0"/>
                        </a:rPr>
                        <a:t>casual acquaintances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. And I have a couple of friends from high school here as well, so we get together sometimes.</a:t>
                      </a:r>
                    </a:p>
                  </a:txBody>
                  <a:tcPr marL="31214" marR="31214" marT="15607" marB="156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0948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235527" y="533400"/>
            <a:ext cx="634111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III. </a:t>
            </a: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Role-Playing</a:t>
            </a:r>
            <a:endParaRPr lang="en-US" sz="4300" b="1" dirty="0">
              <a:latin typeface="Georgia" panose="02040502050405020303" charset="0"/>
              <a:cs typeface="Georgia" panose="02040502050405020303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35527" y="1238282"/>
            <a:ext cx="952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ject 3"/>
          <p:cNvPicPr/>
          <p:nvPr/>
        </p:nvPicPr>
        <p:blipFill rotWithShape="1">
          <a:blip r:embed="rId3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0126" y="1253555"/>
            <a:ext cx="9853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eorgia" panose="02040502050405020303" charset="0"/>
              </a:rPr>
              <a:t>Task: Think or create your own sentences using the </a:t>
            </a:r>
            <a:r>
              <a:rPr lang="en-US" dirty="0" smtClean="0">
                <a:latin typeface="Georgia" panose="02040502050405020303" charset="0"/>
              </a:rPr>
              <a:t>collocation </a:t>
            </a:r>
            <a:r>
              <a:rPr lang="en-US" dirty="0" smtClean="0">
                <a:latin typeface="Georgia" panose="02040502050405020303" charset="0"/>
              </a:rPr>
              <a:t>about the context below. And share it with your coach.</a:t>
            </a:r>
            <a:endParaRPr lang="en-US" dirty="0">
              <a:latin typeface="Georgia" panose="02040502050405020303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293171"/>
              </p:ext>
            </p:extLst>
          </p:nvPr>
        </p:nvGraphicFramePr>
        <p:xfrm>
          <a:off x="381001" y="2057401"/>
          <a:ext cx="9379526" cy="5376185"/>
        </p:xfrm>
        <a:graphic>
          <a:graphicData uri="http://schemas.openxmlformats.org/drawingml/2006/table">
            <a:tbl>
              <a:tblPr/>
              <a:tblGrid>
                <a:gridCol w="1112825">
                  <a:extLst>
                    <a:ext uri="{9D8B030D-6E8A-4147-A177-3AD203B41FA5}">
                      <a16:colId xmlns:a16="http://schemas.microsoft.com/office/drawing/2014/main" val="1186516577"/>
                    </a:ext>
                  </a:extLst>
                </a:gridCol>
                <a:gridCol w="8266701">
                  <a:extLst>
                    <a:ext uri="{9D8B030D-6E8A-4147-A177-3AD203B41FA5}">
                      <a16:colId xmlns:a16="http://schemas.microsoft.com/office/drawing/2014/main" val="2930469271"/>
                    </a:ext>
                  </a:extLst>
                </a:gridCol>
              </a:tblGrid>
              <a:tr h="3200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Lacy: 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Georgia" panose="02040502050405020303" pitchFamily="18" charset="0"/>
                        </a:rPr>
                        <a:t>Have you seen Chris lately?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393853"/>
                  </a:ext>
                </a:extLst>
              </a:tr>
              <a:tr h="3200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Ian: 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Georgia" panose="02040502050405020303" pitchFamily="18" charset="0"/>
                        </a:rPr>
                        <a:t>I haven’t talked to him in ages. Actually, we’re not </a:t>
                      </a:r>
                      <a:r>
                        <a:rPr lang="en-US" b="1" u="sng" dirty="0">
                          <a:latin typeface="Georgia" panose="02040502050405020303" pitchFamily="18" charset="0"/>
                        </a:rPr>
                        <a:t>on speaking terms</a:t>
                      </a:r>
                      <a:r>
                        <a:rPr lang="en-US" dirty="0">
                          <a:latin typeface="Georgia" panose="02040502050405020303" pitchFamily="18" charset="0"/>
                        </a:rPr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915528"/>
                  </a:ext>
                </a:extLst>
              </a:tr>
              <a:tr h="3200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Lacy: 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Georgia" panose="02040502050405020303" pitchFamily="18" charset="0"/>
                        </a:rPr>
                        <a:t>What? What happened? You guys used to </a:t>
                      </a:r>
                      <a:r>
                        <a:rPr lang="en-US" b="1" u="sng" dirty="0">
                          <a:latin typeface="Georgia" panose="02040502050405020303" pitchFamily="18" charset="0"/>
                        </a:rPr>
                        <a:t>get on famously</a:t>
                      </a:r>
                      <a:r>
                        <a:rPr lang="en-US" dirty="0">
                          <a:latin typeface="Georgia" panose="02040502050405020303" pitchFamily="18" charset="0"/>
                        </a:rPr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893433"/>
                  </a:ext>
                </a:extLst>
              </a:tr>
              <a:tr h="8000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Ian: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Georgia" panose="02040502050405020303" pitchFamily="18" charset="0"/>
                        </a:rPr>
                        <a:t>I know. We hung out almost every weekend. He was a very </a:t>
                      </a:r>
                      <a:r>
                        <a:rPr lang="en-US" b="1" u="sng" dirty="0">
                          <a:latin typeface="Georgia" panose="02040502050405020303" pitchFamily="18" charset="0"/>
                        </a:rPr>
                        <a:t>close friend</a:t>
                      </a:r>
                      <a:r>
                        <a:rPr lang="en-US" dirty="0">
                          <a:latin typeface="Georgia" panose="02040502050405020303" pitchFamily="18" charset="0"/>
                        </a:rPr>
                        <a:t>. Then we had a huge falling out. It’s a long story, but basically he </a:t>
                      </a:r>
                      <a:r>
                        <a:rPr lang="en-US" b="1" u="sng" dirty="0">
                          <a:latin typeface="Georgia" panose="02040502050405020303" pitchFamily="18" charset="0"/>
                        </a:rPr>
                        <a:t>divulged a secret </a:t>
                      </a:r>
                      <a:r>
                        <a:rPr lang="en-US" dirty="0">
                          <a:latin typeface="Georgia" panose="02040502050405020303" pitchFamily="18" charset="0"/>
                        </a:rPr>
                        <a:t>I had told him, and then said he didn’t.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797065"/>
                  </a:ext>
                </a:extLst>
              </a:tr>
              <a:tr h="3200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Lacy: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Georgia" panose="02040502050405020303" pitchFamily="18" charset="0"/>
                        </a:rPr>
                        <a:t>That’s sad to hear. Things like that can really </a:t>
                      </a:r>
                      <a:r>
                        <a:rPr lang="en-US" b="1" u="sng" dirty="0">
                          <a:latin typeface="Georgia" panose="02040502050405020303" pitchFamily="18" charset="0"/>
                        </a:rPr>
                        <a:t>destroy a friendship</a:t>
                      </a:r>
                      <a:r>
                        <a:rPr lang="en-US" dirty="0">
                          <a:latin typeface="Georgia" panose="02040502050405020303" pitchFamily="18" charset="0"/>
                        </a:rPr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198131"/>
                  </a:ext>
                </a:extLst>
              </a:tr>
              <a:tr h="74394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Ian: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Georgia" panose="02040502050405020303" pitchFamily="18" charset="0"/>
                        </a:rPr>
                        <a:t>It’s so true. I was hoping we could somehow </a:t>
                      </a:r>
                      <a:r>
                        <a:rPr lang="en-US" b="1" u="sng" dirty="0">
                          <a:latin typeface="Georgia" panose="02040502050405020303" pitchFamily="18" charset="0"/>
                        </a:rPr>
                        <a:t>repair our friendship</a:t>
                      </a:r>
                      <a:r>
                        <a:rPr lang="en-US" dirty="0">
                          <a:latin typeface="Georgia" panose="02040502050405020303" pitchFamily="18" charset="0"/>
                        </a:rPr>
                        <a:t>, but that seems more and more unlikely unless he reaches out to me.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41073"/>
                  </a:ext>
                </a:extLst>
              </a:tr>
              <a:tr h="3200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Lacy: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Georgia" panose="02040502050405020303" pitchFamily="18" charset="0"/>
                        </a:rPr>
                        <a:t>So you never see him?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848549"/>
                  </a:ext>
                </a:extLst>
              </a:tr>
              <a:tr h="56001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Ian: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Georgia" panose="02040502050405020303" pitchFamily="18" charset="0"/>
                        </a:rPr>
                        <a:t>Well, I do </a:t>
                      </a:r>
                      <a:r>
                        <a:rPr lang="en-US" b="1" u="sng" dirty="0">
                          <a:latin typeface="Georgia" panose="02040502050405020303" pitchFamily="18" charset="0"/>
                        </a:rPr>
                        <a:t>cross paths with him </a:t>
                      </a:r>
                      <a:r>
                        <a:rPr lang="en-US" dirty="0">
                          <a:latin typeface="Georgia" panose="02040502050405020303" pitchFamily="18" charset="0"/>
                        </a:rPr>
                        <a:t>from time to time because we have the same </a:t>
                      </a:r>
                      <a:r>
                        <a:rPr lang="en-US" b="1" i="0" u="sng" dirty="0">
                          <a:latin typeface="Georgia" panose="02040502050405020303" pitchFamily="18" charset="0"/>
                        </a:rPr>
                        <a:t>circle of friends</a:t>
                      </a:r>
                      <a:r>
                        <a:rPr lang="en-US" b="1" dirty="0">
                          <a:latin typeface="Georgia" panose="02040502050405020303" pitchFamily="18" charset="0"/>
                        </a:rPr>
                        <a:t>. </a:t>
                      </a:r>
                      <a:r>
                        <a:rPr lang="en-US" dirty="0">
                          <a:latin typeface="Georgia" panose="02040502050405020303" pitchFamily="18" charset="0"/>
                        </a:rPr>
                        <a:t>We just avoid each other.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048495"/>
                  </a:ext>
                </a:extLst>
              </a:tr>
              <a:tr h="50502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Lacy: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Georgia" panose="02040502050405020303" pitchFamily="18" charset="0"/>
                        </a:rPr>
                        <a:t>Well, hopefully he’ll come around.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2557864"/>
                  </a:ext>
                </a:extLst>
              </a:tr>
              <a:tr h="74394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Ian: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Georgia" panose="02040502050405020303" pitchFamily="18" charset="0"/>
                        </a:rPr>
                        <a:t>Thanks. I hope so, too.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09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95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533400" y="612089"/>
            <a:ext cx="634111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IV. Practice Activities</a:t>
            </a:r>
            <a:endParaRPr lang="en-US" sz="4300" b="1" dirty="0">
              <a:latin typeface="Georgia" panose="02040502050405020303" charset="0"/>
              <a:cs typeface="Georgia" panose="02040502050405020303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1321558"/>
            <a:ext cx="952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ject 3"/>
          <p:cNvPicPr/>
          <p:nvPr/>
        </p:nvPicPr>
        <p:blipFill rotWithShape="1">
          <a:blip r:embed="rId3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5074" y="1301699"/>
            <a:ext cx="9853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eorgia" panose="02040502050405020303" charset="0"/>
              </a:rPr>
              <a:t>Task</a:t>
            </a:r>
            <a:r>
              <a:rPr lang="en-US" dirty="0">
                <a:latin typeface="Georgia" panose="02040502050405020303" charset="0"/>
              </a:rPr>
              <a:t> </a:t>
            </a:r>
            <a:r>
              <a:rPr lang="en-US" dirty="0" smtClean="0">
                <a:latin typeface="Georgia" panose="02040502050405020303" charset="0"/>
              </a:rPr>
              <a:t>1: Circle the correct words.</a:t>
            </a:r>
            <a:endParaRPr lang="en-US" dirty="0">
              <a:latin typeface="Georgia" panose="02040502050405020303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9802" y="1991309"/>
            <a:ext cx="9182595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Georgia" panose="02040502050405020303" pitchFamily="18" charset="0"/>
              </a:rPr>
              <a:t>Do you want to </a:t>
            </a:r>
            <a:r>
              <a:rPr lang="en-US" b="1" dirty="0" smtClean="0">
                <a:latin typeface="Georgia" panose="02040502050405020303" pitchFamily="18" charset="0"/>
              </a:rPr>
              <a:t>1) make / develop </a:t>
            </a:r>
            <a:r>
              <a:rPr lang="en-US" dirty="0" smtClean="0">
                <a:latin typeface="Georgia" panose="02040502050405020303" pitchFamily="18" charset="0"/>
              </a:rPr>
              <a:t>friends at university? Maybe these tips can help …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Georgia" panose="02040502050405020303" pitchFamily="18" charset="0"/>
              </a:rPr>
              <a:t>Start friendly conversations with the people you cross </a:t>
            </a:r>
            <a:r>
              <a:rPr lang="en-US" b="1" dirty="0" smtClean="0">
                <a:latin typeface="Georgia" panose="02040502050405020303" pitchFamily="18" charset="0"/>
              </a:rPr>
              <a:t>2) friends / paths </a:t>
            </a:r>
            <a:r>
              <a:rPr lang="en-US" dirty="0" smtClean="0">
                <a:latin typeface="Georgia" panose="02040502050405020303" pitchFamily="18" charset="0"/>
              </a:rPr>
              <a:t>with at school and get to know them. They may start out as </a:t>
            </a:r>
            <a:r>
              <a:rPr lang="en-US" b="1" dirty="0" smtClean="0">
                <a:latin typeface="Georgia" panose="02040502050405020303" pitchFamily="18" charset="0"/>
              </a:rPr>
              <a:t>3) speaking / casual </a:t>
            </a:r>
            <a:r>
              <a:rPr lang="en-US" dirty="0" smtClean="0">
                <a:latin typeface="Georgia" panose="02040502050405020303" pitchFamily="18" charset="0"/>
              </a:rPr>
              <a:t>acquaintances, but in time they may become </a:t>
            </a:r>
            <a:r>
              <a:rPr lang="en-US" b="1" dirty="0" smtClean="0">
                <a:latin typeface="Georgia" panose="02040502050405020303" pitchFamily="18" charset="0"/>
              </a:rPr>
              <a:t>4) friendly / close </a:t>
            </a:r>
            <a:r>
              <a:rPr lang="en-US" dirty="0" smtClean="0">
                <a:latin typeface="Georgia" panose="02040502050405020303" pitchFamily="18" charset="0"/>
              </a:rPr>
              <a:t>friends.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Georgia" panose="02040502050405020303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Georgia" panose="02040502050405020303" pitchFamily="18" charset="0"/>
              </a:rPr>
              <a:t> Join a club. It's a great way to enlarge your circle of </a:t>
            </a:r>
            <a:r>
              <a:rPr lang="en-US" b="1" dirty="0" smtClean="0">
                <a:latin typeface="Georgia" panose="02040502050405020303" pitchFamily="18" charset="0"/>
              </a:rPr>
              <a:t>5) advice / friends. </a:t>
            </a:r>
            <a:r>
              <a:rPr lang="en-US" dirty="0" smtClean="0">
                <a:latin typeface="Georgia" panose="02040502050405020303" pitchFamily="18" charset="0"/>
              </a:rPr>
              <a:t>If someone is not </a:t>
            </a:r>
            <a:r>
              <a:rPr lang="en-US" b="1" dirty="0" smtClean="0">
                <a:latin typeface="Georgia" panose="02040502050405020303" pitchFamily="18" charset="0"/>
              </a:rPr>
              <a:t>6) famously / particularly </a:t>
            </a:r>
            <a:r>
              <a:rPr lang="en-US" dirty="0" smtClean="0">
                <a:latin typeface="Georgia" panose="02040502050405020303" pitchFamily="18" charset="0"/>
              </a:rPr>
              <a:t>friendly for some reason, don’t worry. Find someone who is and get to know them.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Georgia" panose="02040502050405020303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Georgia" panose="02040502050405020303" pitchFamily="18" charset="0"/>
              </a:rPr>
              <a:t>Don't rush things. It won’t be helpful to push too hard because you will just come across as needy. It takes time to </a:t>
            </a:r>
            <a:r>
              <a:rPr lang="en-US" b="1" dirty="0" smtClean="0">
                <a:latin typeface="Georgia" panose="02040502050405020303" pitchFamily="18" charset="0"/>
              </a:rPr>
              <a:t>7) develop / divulge </a:t>
            </a:r>
            <a:r>
              <a:rPr lang="en-US" dirty="0" smtClean="0">
                <a:latin typeface="Georgia" panose="02040502050405020303" pitchFamily="18" charset="0"/>
              </a:rPr>
              <a:t>a friendship. </a:t>
            </a: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066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533400" y="612089"/>
            <a:ext cx="634111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IV. Practice Activities</a:t>
            </a:r>
            <a:endParaRPr lang="en-US" sz="4300" b="1" dirty="0">
              <a:latin typeface="Georgia" panose="02040502050405020303" charset="0"/>
              <a:cs typeface="Georgia" panose="02040502050405020303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1321558"/>
            <a:ext cx="952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ject 3"/>
          <p:cNvPicPr/>
          <p:nvPr/>
        </p:nvPicPr>
        <p:blipFill rotWithShape="1">
          <a:blip r:embed="rId3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5074" y="1301699"/>
            <a:ext cx="9853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eorgia" panose="02040502050405020303" pitchFamily="18" charset="0"/>
              </a:rPr>
              <a:t>Task</a:t>
            </a:r>
            <a:r>
              <a:rPr lang="en-US" dirty="0">
                <a:latin typeface="Georgia" panose="02040502050405020303" pitchFamily="18" charset="0"/>
              </a:rPr>
              <a:t> 2</a:t>
            </a:r>
            <a:r>
              <a:rPr lang="en-US" dirty="0" smtClean="0">
                <a:latin typeface="Georgia" panose="02040502050405020303" pitchFamily="18" charset="0"/>
              </a:rPr>
              <a:t>: Complete the descriptions with words from the box. Two words are not used.</a:t>
            </a:r>
            <a:endParaRPr lang="en-US" dirty="0">
              <a:latin typeface="Georgia" panose="02040502050405020303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669259"/>
            <a:ext cx="8042961" cy="1317579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05574"/>
              </p:ext>
            </p:extLst>
          </p:nvPr>
        </p:nvGraphicFramePr>
        <p:xfrm>
          <a:off x="228601" y="3031343"/>
          <a:ext cx="9601198" cy="4301600"/>
        </p:xfrm>
        <a:graphic>
          <a:graphicData uri="http://schemas.openxmlformats.org/drawingml/2006/table">
            <a:tbl>
              <a:tblPr/>
              <a:tblGrid>
                <a:gridCol w="304799">
                  <a:extLst>
                    <a:ext uri="{9D8B030D-6E8A-4147-A177-3AD203B41FA5}">
                      <a16:colId xmlns:a16="http://schemas.microsoft.com/office/drawing/2014/main" val="3722745184"/>
                    </a:ext>
                  </a:extLst>
                </a:gridCol>
                <a:gridCol w="8968153">
                  <a:extLst>
                    <a:ext uri="{9D8B030D-6E8A-4147-A177-3AD203B41FA5}">
                      <a16:colId xmlns:a16="http://schemas.microsoft.com/office/drawing/2014/main" val="1236113015"/>
                    </a:ext>
                  </a:extLst>
                </a:gridCol>
                <a:gridCol w="328246">
                  <a:extLst>
                    <a:ext uri="{9D8B030D-6E8A-4147-A177-3AD203B41FA5}">
                      <a16:colId xmlns:a16="http://schemas.microsoft.com/office/drawing/2014/main" val="2302027982"/>
                    </a:ext>
                  </a:extLst>
                </a:gridCol>
              </a:tblGrid>
              <a:tr h="348463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1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I want to be friends again. Do you think there is any way we can ____________ our friendship?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5921422"/>
                  </a:ext>
                </a:extLst>
              </a:tr>
              <a:tr h="282969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2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Georgia" panose="02040502050405020303" pitchFamily="18" charset="0"/>
                        </a:rPr>
                        <a:t>Kal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 and I have not been on ____________ terms since he started that </a:t>
                      </a:r>
                      <a:r>
                        <a:rPr lang="en-US" sz="1800" dirty="0" err="1">
                          <a:latin typeface="Georgia" panose="02040502050405020303" pitchFamily="18" charset="0"/>
                        </a:rPr>
                        <a:t>rumour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 about me.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399836"/>
                  </a:ext>
                </a:extLst>
              </a:tr>
              <a:tr h="348463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3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I didn’t mean to ____________ our friendship. I wish I could take back the untruthful things I said.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3727088"/>
                  </a:ext>
                </a:extLst>
              </a:tr>
              <a:tr h="348463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4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My new </a:t>
                      </a:r>
                      <a:r>
                        <a:rPr lang="en-US" sz="1800" dirty="0" err="1">
                          <a:latin typeface="Georgia" panose="02040502050405020303" pitchFamily="18" charset="0"/>
                        </a:rPr>
                        <a:t>neighbour</a:t>
                      </a:r>
                      <a:r>
                        <a:rPr lang="en-US" sz="1800" dirty="0">
                          <a:latin typeface="Georgia" panose="02040502050405020303" pitchFamily="18" charset="0"/>
                        </a:rPr>
                        <a:t> is ____________ friendly. I think she and I might start hanging out together.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258074"/>
                  </a:ext>
                </a:extLst>
              </a:tr>
              <a:tr h="348463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5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Ben and Zac have always gotten on ____________. And they seem to do everything together.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7000264"/>
                  </a:ext>
                </a:extLst>
              </a:tr>
              <a:tr h="348463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6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I’m not one who would ever ____________ a secret, but I have to tell you something important.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802386"/>
                  </a:ext>
                </a:extLst>
              </a:tr>
              <a:tr h="282969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7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Can I give you some ____________ advice? Stay away from Jenn and her friends.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011163"/>
                  </a:ext>
                </a:extLst>
              </a:tr>
              <a:tr h="348463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eorgia" panose="02040502050405020303" pitchFamily="18" charset="0"/>
                        </a:rPr>
                        <a:t>8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Georgia" panose="02040502050405020303" pitchFamily="18" charset="0"/>
                        </a:rPr>
                        <a:t>Thanks for your honesty. I know it was a hard thing to say, but it’s a sign of a(n) ____________ friend.</a:t>
                      </a: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 marL="19540" marR="19540" marT="9770" marB="9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312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207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503274" y="1905000"/>
            <a:ext cx="9106786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60000"/>
              </a:spcAft>
            </a:pPr>
            <a:r>
              <a:rPr lang="en-US" sz="2800" b="1" dirty="0" smtClean="0">
                <a:latin typeface="Georgia" panose="02040502050405020303" pitchFamily="18" charset="0"/>
              </a:rPr>
              <a:t>Write a short paragraph</a:t>
            </a:r>
            <a:r>
              <a:rPr lang="en-US" sz="2800" dirty="0" smtClean="0">
                <a:latin typeface="Georgia" panose="02040502050405020303" pitchFamily="18" charset="0"/>
              </a:rPr>
              <a:t> using all </a:t>
            </a:r>
            <a:r>
              <a:rPr lang="en-US" sz="2800" dirty="0" smtClean="0">
                <a:latin typeface="Georgia" panose="02040502050405020303" pitchFamily="18" charset="0"/>
              </a:rPr>
              <a:t>5-8 </a:t>
            </a:r>
            <a:r>
              <a:rPr lang="en-US" sz="2800" dirty="0" smtClean="0">
                <a:latin typeface="Georgia" panose="02040502050405020303" pitchFamily="18" charset="0"/>
              </a:rPr>
              <a:t>collocations discuss today.</a:t>
            </a:r>
          </a:p>
          <a:p>
            <a:pPr>
              <a:spcAft>
                <a:spcPct val="60000"/>
              </a:spcAft>
            </a:pPr>
            <a:endParaRPr lang="en-US" altLang="en-US" sz="2800" dirty="0">
              <a:latin typeface="Georgia" panose="02040502050405020303" pitchFamily="18" charset="0"/>
              <a:cs typeface="Georgia" panose="02040502050405020303" charset="0"/>
            </a:endParaRPr>
          </a:p>
          <a:p>
            <a:pPr>
              <a:spcAft>
                <a:spcPct val="60000"/>
              </a:spcAft>
            </a:pPr>
            <a:r>
              <a:rPr lang="en-US" altLang="en-US" sz="2800" dirty="0" smtClean="0">
                <a:latin typeface="Georgia" panose="02040502050405020303" pitchFamily="18" charset="0"/>
                <a:cs typeface="Georgia" panose="02040502050405020303" charset="0"/>
              </a:rPr>
              <a:t>✅ </a:t>
            </a:r>
            <a:r>
              <a:rPr lang="en-US" altLang="en-US" sz="2800" dirty="0">
                <a:latin typeface="Georgia" panose="02040502050405020303" pitchFamily="18" charset="0"/>
                <a:cs typeface="Georgia" panose="02040502050405020303" charset="0"/>
              </a:rPr>
              <a:t>Underline the </a:t>
            </a:r>
            <a:r>
              <a:rPr lang="en-US" altLang="en-US" sz="2800" dirty="0" smtClean="0">
                <a:latin typeface="Georgia" panose="02040502050405020303" pitchFamily="18" charset="0"/>
                <a:cs typeface="Georgia" panose="02040502050405020303" charset="0"/>
              </a:rPr>
              <a:t>collocations </a:t>
            </a:r>
            <a:r>
              <a:rPr lang="en-US" altLang="en-US" sz="2800" dirty="0">
                <a:latin typeface="Georgia" panose="02040502050405020303" pitchFamily="18" charset="0"/>
                <a:cs typeface="Georgia" panose="02040502050405020303" charset="0"/>
              </a:rPr>
              <a:t>you used.</a:t>
            </a:r>
          </a:p>
        </p:txBody>
      </p:sp>
      <p:pic>
        <p:nvPicPr>
          <p:cNvPr id="5" name="object 3"/>
          <p:cNvPicPr/>
          <p:nvPr/>
        </p:nvPicPr>
        <p:blipFill rotWithShape="1">
          <a:blip r:embed="rId3" cstate="print"/>
          <a:srcRect b="87069"/>
          <a:stretch>
            <a:fillRect/>
          </a:stretch>
        </p:blipFill>
        <p:spPr>
          <a:xfrm>
            <a:off x="0" y="-1"/>
            <a:ext cx="10058400" cy="200025"/>
          </a:xfrm>
          <a:prstGeom prst="rect">
            <a:avLst/>
          </a:prstGeom>
        </p:spPr>
      </p:pic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533400" y="612089"/>
            <a:ext cx="7924800" cy="6745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V</a:t>
            </a:r>
            <a:r>
              <a:rPr lang="en-US" sz="4300" b="1" dirty="0" smtClean="0">
                <a:solidFill>
                  <a:srgbClr val="424456"/>
                </a:solidFill>
                <a:latin typeface="Georgia" panose="02040502050405020303" charset="0"/>
                <a:cs typeface="Georgia" panose="02040502050405020303" charset="0"/>
              </a:rPr>
              <a:t>. Homework (Optional)</a:t>
            </a:r>
            <a:endParaRPr lang="en-US" sz="4300" b="1" dirty="0">
              <a:latin typeface="Georgia" panose="02040502050405020303" charset="0"/>
              <a:cs typeface="Georgia" panose="02040502050405020303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1321558"/>
            <a:ext cx="952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93*311"/>
  <p:tag name="TABLE_ENDDRAG_RECT" val="36*153*693*31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1177</Words>
  <Application>Microsoft Office PowerPoint</Application>
  <PresentationFormat>Custom</PresentationFormat>
  <Paragraphs>151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宋体</vt:lpstr>
      <vt:lpstr>Arial</vt:lpstr>
      <vt:lpstr>Calibri</vt:lpstr>
      <vt:lpstr>Georgia</vt:lpstr>
      <vt:lpstr>Trebuchet MS</vt:lpstr>
      <vt:lpstr>Wingdings</vt:lpstr>
      <vt:lpstr>Office Theme</vt:lpstr>
      <vt:lpstr>Collocation 1: Friends</vt:lpstr>
      <vt:lpstr>Lesson Objectives</vt:lpstr>
      <vt:lpstr>Lesson Timeline</vt:lpstr>
      <vt:lpstr>II. Collocation</vt:lpstr>
      <vt:lpstr>III. Role-Playing</vt:lpstr>
      <vt:lpstr>III. Role-Playing</vt:lpstr>
      <vt:lpstr>IV. Practice Activities</vt:lpstr>
      <vt:lpstr>IV. Practice Activities</vt:lpstr>
      <vt:lpstr>V. Homework (Optional)</vt:lpstr>
      <vt:lpstr>***End***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8:_x000d_Storytelling in Business (2)</dc:title>
  <dc:creator>Dimple Perales</dc:creator>
  <cp:lastModifiedBy>Dimple Perales</cp:lastModifiedBy>
  <cp:revision>112</cp:revision>
  <dcterms:created xsi:type="dcterms:W3CDTF">2025-10-23T00:28:00Z</dcterms:created>
  <dcterms:modified xsi:type="dcterms:W3CDTF">2026-06-02T04:53:39Z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2025-08-28T00:00:00Z</vt:filetime>
  </property>
  <property fmtid="{D5CDD505-2E9C-101B-9397-08002B2CF9AE}" pid="3" name="LastSaved">
    <vt:filetime>2025-10-25T00:00:00Z</vt:filetime>
  </property>
  <property fmtid="{D5CDD505-2E9C-101B-9397-08002B2CF9AE}" pid="4" name="Producer">
    <vt:lpwstr>Microsoft: Print To PDF</vt:lpwstr>
  </property>
  <property fmtid="{D5CDD505-2E9C-101B-9397-08002B2CF9AE}" pid="5" name="ICV">
    <vt:lpwstr>8DF50C69992F4E9BA0BFF57FFC854C6C_13</vt:lpwstr>
  </property>
  <property fmtid="{D5CDD505-2E9C-101B-9397-08002B2CF9AE}" pid="6" name="KSOProductBuildVer">
    <vt:lpwstr>1033-12.2.0.23155</vt:lpwstr>
  </property>
</Properties>
</file>