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4558" y="2026665"/>
            <a:ext cx="23818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Advice</a:t>
            </a:r>
            <a:r>
              <a:rPr dirty="0" sz="1600" spc="-20" b="1">
                <a:solidFill>
                  <a:srgbClr val="2057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for</a:t>
            </a:r>
            <a:r>
              <a:rPr dirty="0" sz="1600" spc="-15" b="1">
                <a:solidFill>
                  <a:srgbClr val="2057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Speaking</a:t>
            </a:r>
            <a:r>
              <a:rPr dirty="0" sz="1600" spc="-15" b="1">
                <a:solidFill>
                  <a:srgbClr val="2057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Lessons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976498"/>
            <a:ext cx="6868795" cy="1478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With </a:t>
            </a:r>
            <a:r>
              <a:rPr dirty="0" sz="1200" spc="-5">
                <a:latin typeface="Calibri"/>
                <a:cs typeface="Calibri"/>
              </a:rPr>
              <a:t>younger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students, speaking activities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 </a:t>
            </a:r>
            <a:r>
              <a:rPr dirty="0" sz="1200">
                <a:latin typeface="Calibri"/>
                <a:cs typeface="Calibri"/>
              </a:rPr>
              <a:t>be: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 spc="-5">
                <a:latin typeface="Calibri"/>
                <a:cs typeface="Calibri"/>
              </a:rPr>
              <a:t>simplified</a:t>
            </a:r>
            <a:endParaRPr sz="12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spcBef>
                <a:spcPts val="825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>
                <a:latin typeface="Calibri"/>
                <a:cs typeface="Calibri"/>
              </a:rPr>
              <a:t>more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controlled/teacher-centered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free/student-centered</a:t>
            </a:r>
            <a:endParaRPr sz="1200">
              <a:latin typeface="Calibri"/>
              <a:cs typeface="Calibri"/>
            </a:endParaRPr>
          </a:p>
          <a:p>
            <a:pPr marL="508000" marR="5080" indent="-229235">
              <a:lnSpc>
                <a:spcPct val="152500"/>
              </a:lnSpc>
              <a:spcBef>
                <a:spcPts val="60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 spc="-5">
                <a:latin typeface="Calibri"/>
                <a:cs typeface="Calibri"/>
              </a:rPr>
              <a:t>getting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listen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practice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repeating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isolated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vocabulary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words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repeating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sentences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phrases,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placing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emphasis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word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stress 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sentence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rhythm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5060060"/>
            <a:ext cx="4072254" cy="1487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 </a:t>
            </a:r>
            <a:r>
              <a:rPr dirty="0" sz="1200" spc="-5">
                <a:latin typeface="Calibri"/>
                <a:cs typeface="Calibri"/>
              </a:rPr>
              <a:t>speaking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activities,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 </a:t>
            </a:r>
            <a:r>
              <a:rPr dirty="0" sz="1200" spc="-5">
                <a:latin typeface="Calibri"/>
                <a:cs typeface="Calibri"/>
              </a:rPr>
              <a:t>important for teachers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 spc="-5">
                <a:latin typeface="Calibri"/>
                <a:cs typeface="Calibri"/>
              </a:rPr>
              <a:t>select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material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 </a:t>
            </a:r>
            <a:r>
              <a:rPr dirty="0" sz="1200">
                <a:latin typeface="Calibri"/>
                <a:cs typeface="Calibri"/>
              </a:rPr>
              <a:t>is </a:t>
            </a:r>
            <a:r>
              <a:rPr dirty="0" sz="1200" spc="-5">
                <a:latin typeface="Calibri"/>
                <a:cs typeface="Calibri"/>
              </a:rPr>
              <a:t>appropriate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 </a:t>
            </a:r>
            <a:r>
              <a:rPr dirty="0" sz="1200">
                <a:latin typeface="Calibri"/>
                <a:cs typeface="Calibri"/>
              </a:rPr>
              <a:t>level</a:t>
            </a:r>
            <a:r>
              <a:rPr dirty="0" sz="1200" spc="-5">
                <a:latin typeface="Calibri"/>
                <a:cs typeface="Calibri"/>
              </a:rPr>
              <a:t> 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English</a:t>
            </a:r>
            <a:endParaRPr sz="12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spcBef>
                <a:spcPts val="815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>
                <a:latin typeface="Calibri"/>
                <a:cs typeface="Calibri"/>
              </a:rPr>
              <a:t>create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familiar environment</a:t>
            </a:r>
            <a:endParaRPr sz="12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spcBef>
                <a:spcPts val="815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sensitive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toward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mistakes</a:t>
            </a:r>
            <a:endParaRPr sz="12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spcBef>
                <a:spcPts val="835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>
                <a:latin typeface="Calibri"/>
                <a:cs typeface="Calibri"/>
              </a:rPr>
              <a:t>provide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effective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feedback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7152893"/>
            <a:ext cx="6780530" cy="2292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guided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discussion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activities,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teachers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 remember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50">
              <a:latin typeface="Calibri"/>
              <a:cs typeface="Calibri"/>
            </a:endParaRPr>
          </a:p>
          <a:p>
            <a:pPr marL="503555" marR="273685" indent="-229235">
              <a:lnSpc>
                <a:spcPct val="151700"/>
              </a:lnSpc>
              <a:buFont typeface="Symbol"/>
              <a:buChar char=""/>
              <a:tabLst>
                <a:tab pos="503555" algn="l"/>
                <a:tab pos="504190" algn="l"/>
              </a:tabLst>
            </a:pPr>
            <a:r>
              <a:rPr dirty="0" sz="1200" spc="-5" i="1">
                <a:latin typeface="Calibri"/>
                <a:cs typeface="Calibri"/>
              </a:rPr>
              <a:t>‘Choose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unintimidating</a:t>
            </a:r>
            <a:r>
              <a:rPr dirty="0" sz="1200" i="1">
                <a:latin typeface="Calibri"/>
                <a:cs typeface="Calibri"/>
              </a:rPr>
              <a:t> topics’</a:t>
            </a:r>
            <a:r>
              <a:rPr dirty="0" sz="1200" spc="15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personal discussions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are less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intimidating than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having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express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opinions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Symbol"/>
              <a:buChar char=""/>
            </a:pPr>
            <a:endParaRPr sz="900">
              <a:latin typeface="Calibri"/>
              <a:cs typeface="Calibri"/>
            </a:endParaRPr>
          </a:p>
          <a:p>
            <a:pPr marL="503555" marR="5080" indent="-229235">
              <a:lnSpc>
                <a:spcPct val="152100"/>
              </a:lnSpc>
              <a:buFont typeface="Symbol"/>
              <a:buChar char=""/>
              <a:tabLst>
                <a:tab pos="503555" algn="l"/>
                <a:tab pos="504190" algn="l"/>
              </a:tabLst>
            </a:pPr>
            <a:r>
              <a:rPr dirty="0" sz="1200" spc="-5" i="1">
                <a:latin typeface="Calibri"/>
                <a:cs typeface="Calibri"/>
              </a:rPr>
              <a:t>‘Model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it </a:t>
            </a:r>
            <a:r>
              <a:rPr dirty="0" sz="1200" spc="-5" i="1">
                <a:latin typeface="Calibri"/>
                <a:cs typeface="Calibri"/>
              </a:rPr>
              <a:t>first’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sharing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personal experience</a:t>
            </a:r>
            <a:r>
              <a:rPr dirty="0" sz="1200">
                <a:latin typeface="Calibri"/>
                <a:cs typeface="Calibri"/>
              </a:rPr>
              <a:t> with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</a:t>
            </a:r>
            <a:r>
              <a:rPr dirty="0" sz="1200">
                <a:latin typeface="Calibri"/>
                <a:cs typeface="Calibri"/>
              </a:rPr>
              <a:t>before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asking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share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own </a:t>
            </a:r>
            <a:r>
              <a:rPr dirty="0" sz="1200" spc="-5">
                <a:latin typeface="Calibri"/>
                <a:cs typeface="Calibri"/>
              </a:rPr>
              <a:t> personal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experiences</a:t>
            </a:r>
            <a:r>
              <a:rPr dirty="0" sz="1200">
                <a:latin typeface="Calibri"/>
                <a:cs typeface="Calibri"/>
              </a:rPr>
              <a:t> 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front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everyone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sets the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stage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trust.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Showing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talking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about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something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personal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-5">
                <a:latin typeface="Calibri"/>
                <a:cs typeface="Calibri"/>
              </a:rPr>
              <a:t> public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fun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that they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don’t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need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5">
                <a:latin typeface="Calibri"/>
                <a:cs typeface="Calibri"/>
              </a:rPr>
              <a:t> fearful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</a:t>
            </a:r>
            <a:r>
              <a:rPr dirty="0" sz="1200">
                <a:latin typeface="Calibri"/>
                <a:cs typeface="Calibri"/>
              </a:rPr>
              <a:t>it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Symbol"/>
              <a:buChar char=""/>
            </a:pPr>
            <a:endParaRPr sz="1500">
              <a:latin typeface="Calibri"/>
              <a:cs typeface="Calibri"/>
            </a:endParaRPr>
          </a:p>
          <a:p>
            <a:pPr marL="503555" indent="-229870">
              <a:lnSpc>
                <a:spcPct val="100000"/>
              </a:lnSpc>
              <a:buFont typeface="Symbol"/>
              <a:buChar char=""/>
              <a:tabLst>
                <a:tab pos="503555" algn="l"/>
                <a:tab pos="504190" algn="l"/>
              </a:tabLst>
            </a:pPr>
            <a:r>
              <a:rPr dirty="0" sz="1200" i="1">
                <a:latin typeface="Calibri"/>
                <a:cs typeface="Calibri"/>
              </a:rPr>
              <a:t>‘Let </a:t>
            </a:r>
            <a:r>
              <a:rPr dirty="0" sz="1200" spc="-5" i="1">
                <a:latin typeface="Calibri"/>
                <a:cs typeface="Calibri"/>
              </a:rPr>
              <a:t>them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think about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it’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after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 told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personal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tell </a:t>
            </a:r>
            <a:r>
              <a:rPr dirty="0" sz="1200" spc="-5">
                <a:latin typeface="Calibri"/>
                <a:cs typeface="Calibri"/>
              </a:rPr>
              <a:t>them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home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think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about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984" y="468756"/>
            <a:ext cx="858139" cy="8286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627" y="436880"/>
            <a:ext cx="6356350" cy="1597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Calibri"/>
                <a:cs typeface="Calibri"/>
              </a:rPr>
              <a:t>memory </a:t>
            </a:r>
            <a:r>
              <a:rPr dirty="0" sz="1200">
                <a:latin typeface="Calibri"/>
                <a:cs typeface="Calibri"/>
              </a:rPr>
              <a:t>or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 they </a:t>
            </a:r>
            <a:r>
              <a:rPr dirty="0" sz="1200" spc="-10">
                <a:latin typeface="Calibri"/>
                <a:cs typeface="Calibri"/>
              </a:rPr>
              <a:t>have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growing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up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>
              <a:latin typeface="Calibri"/>
              <a:cs typeface="Calibri"/>
            </a:endParaRPr>
          </a:p>
          <a:p>
            <a:pPr marL="241300" marR="19050" indent="-229235">
              <a:lnSpc>
                <a:spcPct val="152500"/>
              </a:lnSpc>
              <a:spcBef>
                <a:spcPts val="5"/>
              </a:spcBef>
              <a:buFont typeface="Symbol"/>
              <a:buChar char=""/>
              <a:tabLst>
                <a:tab pos="241300" algn="l"/>
                <a:tab pos="241935" algn="l"/>
              </a:tabLst>
            </a:pPr>
            <a:r>
              <a:rPr dirty="0" sz="1200" spc="-5" i="1">
                <a:latin typeface="Calibri"/>
                <a:cs typeface="Calibri"/>
              </a:rPr>
              <a:t>‘Share</a:t>
            </a:r>
            <a:r>
              <a:rPr dirty="0" sz="1200" i="1">
                <a:latin typeface="Calibri"/>
                <a:cs typeface="Calibri"/>
              </a:rPr>
              <a:t> in </a:t>
            </a:r>
            <a:r>
              <a:rPr dirty="0" sz="1200" spc="-5" i="1">
                <a:latin typeface="Calibri"/>
                <a:cs typeface="Calibri"/>
              </a:rPr>
              <a:t>groups’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Gradually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start</a:t>
            </a:r>
            <a:r>
              <a:rPr dirty="0" sz="1200">
                <a:latin typeface="Calibri"/>
                <a:cs typeface="Calibri"/>
              </a:rPr>
              <a:t> to </a:t>
            </a:r>
            <a:r>
              <a:rPr dirty="0" sz="1200" spc="-5">
                <a:latin typeface="Calibri"/>
                <a:cs typeface="Calibri"/>
              </a:rPr>
              <a:t>make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group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sizes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big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larger,</a:t>
            </a:r>
            <a:r>
              <a:rPr dirty="0" sz="1200" spc="-5">
                <a:latin typeface="Calibri"/>
                <a:cs typeface="Calibri"/>
              </a:rPr>
              <a:t> and have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share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memory</a:t>
            </a:r>
            <a:r>
              <a:rPr dirty="0" sz="1200">
                <a:latin typeface="Calibri"/>
                <a:cs typeface="Calibri"/>
              </a:rPr>
              <a:t> 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group.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Symbol"/>
              <a:buChar char=""/>
            </a:pPr>
            <a:endParaRPr sz="850">
              <a:latin typeface="Calibri"/>
              <a:cs typeface="Calibri"/>
            </a:endParaRPr>
          </a:p>
          <a:p>
            <a:pPr marL="241300" marR="5080" indent="-229235">
              <a:lnSpc>
                <a:spcPct val="151700"/>
              </a:lnSpc>
              <a:buFont typeface="Symbol"/>
              <a:buChar char=""/>
              <a:tabLst>
                <a:tab pos="241300" algn="l"/>
                <a:tab pos="241935" algn="l"/>
              </a:tabLst>
            </a:pPr>
            <a:r>
              <a:rPr dirty="0" sz="1200" spc="-5" i="1">
                <a:latin typeface="Calibri"/>
                <a:cs typeface="Calibri"/>
              </a:rPr>
              <a:t>‘Share</a:t>
            </a:r>
            <a:r>
              <a:rPr dirty="0" sz="1200" i="1">
                <a:latin typeface="Calibri"/>
                <a:cs typeface="Calibri"/>
              </a:rPr>
              <a:t> it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with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the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class’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 </a:t>
            </a:r>
            <a:r>
              <a:rPr dirty="0" sz="1200" spc="-5">
                <a:latin typeface="Calibri"/>
                <a:cs typeface="Calibri"/>
              </a:rPr>
              <a:t>One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each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group should</a:t>
            </a:r>
            <a:r>
              <a:rPr dirty="0" sz="1200">
                <a:latin typeface="Calibri"/>
                <a:cs typeface="Calibri"/>
              </a:rPr>
              <a:t> be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5">
                <a:latin typeface="Calibri"/>
                <a:cs typeface="Calibri"/>
              </a:rPr>
              <a:t> charge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sharing the </a:t>
            </a:r>
            <a:r>
              <a:rPr dirty="0" sz="1200">
                <a:latin typeface="Calibri"/>
                <a:cs typeface="Calibri"/>
              </a:rPr>
              <a:t>best </a:t>
            </a:r>
            <a:r>
              <a:rPr dirty="0" sz="1200" spc="-5">
                <a:latin typeface="Calibri"/>
                <a:cs typeface="Calibri"/>
              </a:rPr>
              <a:t>story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group with the rest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545206"/>
            <a:ext cx="6833870" cy="862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25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When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display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confidence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-5">
                <a:latin typeface="Calibri"/>
                <a:cs typeface="Calibri"/>
              </a:rPr>
              <a:t>discussing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personal stories,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teachers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start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implement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opinionated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topics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discuss,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where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start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express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personal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perspectives/viewpoints,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but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are </a:t>
            </a:r>
            <a:r>
              <a:rPr dirty="0" sz="1200" spc="-5">
                <a:latin typeface="Calibri"/>
                <a:cs typeface="Calibri"/>
              </a:rPr>
              <a:t>sure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avoid too much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controversy.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4014342"/>
            <a:ext cx="3823335" cy="1199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example: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 spc="-5" i="1">
                <a:latin typeface="Calibri"/>
                <a:cs typeface="Calibri"/>
              </a:rPr>
              <a:t>“Vanilla </a:t>
            </a:r>
            <a:r>
              <a:rPr dirty="0" sz="1200" i="1">
                <a:latin typeface="Calibri"/>
                <a:cs typeface="Calibri"/>
              </a:rPr>
              <a:t>ice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cream</a:t>
            </a:r>
            <a:r>
              <a:rPr dirty="0" sz="1200" i="1">
                <a:latin typeface="Calibri"/>
                <a:cs typeface="Calibri"/>
              </a:rPr>
              <a:t> is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better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than chocolate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ice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cream”</a:t>
            </a:r>
            <a:endParaRPr sz="12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spcBef>
                <a:spcPts val="815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 spc="-5" i="1">
                <a:latin typeface="Calibri"/>
                <a:cs typeface="Calibri"/>
              </a:rPr>
              <a:t>“Baseball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is </a:t>
            </a:r>
            <a:r>
              <a:rPr dirty="0" sz="1200" spc="-5" i="1">
                <a:latin typeface="Calibri"/>
                <a:cs typeface="Calibri"/>
              </a:rPr>
              <a:t>more fun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than</a:t>
            </a:r>
            <a:r>
              <a:rPr dirty="0" sz="1200" spc="-5" i="1">
                <a:latin typeface="Calibri"/>
                <a:cs typeface="Calibri"/>
              </a:rPr>
              <a:t> football”</a:t>
            </a:r>
            <a:endParaRPr sz="1200">
              <a:latin typeface="Calibri"/>
              <a:cs typeface="Calibri"/>
            </a:endParaRPr>
          </a:p>
          <a:p>
            <a:pPr marL="508000" indent="-229235">
              <a:lnSpc>
                <a:spcPct val="100000"/>
              </a:lnSpc>
              <a:spcBef>
                <a:spcPts val="830"/>
              </a:spcBef>
              <a:buFont typeface="Symbol"/>
              <a:buChar char=""/>
              <a:tabLst>
                <a:tab pos="508000" algn="l"/>
                <a:tab pos="508634" algn="l"/>
              </a:tabLst>
            </a:pPr>
            <a:r>
              <a:rPr dirty="0" sz="1200" spc="-5" i="1">
                <a:latin typeface="Calibri"/>
                <a:cs typeface="Calibri"/>
              </a:rPr>
              <a:t>“Superman would beat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Spiderman </a:t>
            </a:r>
            <a:r>
              <a:rPr dirty="0" sz="1200" i="1">
                <a:latin typeface="Calibri"/>
                <a:cs typeface="Calibri"/>
              </a:rPr>
              <a:t>in a</a:t>
            </a:r>
            <a:r>
              <a:rPr dirty="0" sz="1200" spc="-5" i="1">
                <a:latin typeface="Calibri"/>
                <a:cs typeface="Calibri"/>
              </a:rPr>
              <a:t> fight”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5819013"/>
            <a:ext cx="40239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These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types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discussions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conducted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numerous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styles: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6627" y="6633209"/>
            <a:ext cx="6614795" cy="1581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00"/>
              </a:spcBef>
              <a:buFont typeface="Calibri"/>
              <a:buAutoNum type="arabicPeriod"/>
              <a:tabLst>
                <a:tab pos="241935" algn="l"/>
              </a:tabLst>
            </a:pPr>
            <a:r>
              <a:rPr dirty="0" sz="1200" spc="-5" i="1">
                <a:latin typeface="Calibri"/>
                <a:cs typeface="Calibri"/>
              </a:rPr>
              <a:t>‘Split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the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class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in </a:t>
            </a:r>
            <a:r>
              <a:rPr dirty="0" sz="1200" spc="-5" i="1">
                <a:latin typeface="Calibri"/>
                <a:cs typeface="Calibri"/>
              </a:rPr>
              <a:t>half’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 </a:t>
            </a:r>
            <a:r>
              <a:rPr dirty="0" sz="1200" spc="-5">
                <a:latin typeface="Calibri"/>
                <a:cs typeface="Calibri"/>
              </a:rPr>
              <a:t>have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side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discuss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pros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-5">
                <a:latin typeface="Calibri"/>
                <a:cs typeface="Calibri"/>
              </a:rPr>
              <a:t>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other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side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discuss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cons</a:t>
            </a:r>
            <a:endParaRPr sz="1200">
              <a:latin typeface="Calibri"/>
              <a:cs typeface="Calibri"/>
            </a:endParaRPr>
          </a:p>
          <a:p>
            <a:pPr marL="241300" marR="5080" indent="-229235">
              <a:lnSpc>
                <a:spcPct val="152500"/>
              </a:lnSpc>
              <a:spcBef>
                <a:spcPts val="1019"/>
              </a:spcBef>
              <a:buFont typeface="Calibri"/>
              <a:buAutoNum type="arabicPeriod"/>
              <a:tabLst>
                <a:tab pos="241935" algn="l"/>
              </a:tabLst>
            </a:pPr>
            <a:r>
              <a:rPr dirty="0" sz="1200" spc="-5" i="1">
                <a:latin typeface="Calibri"/>
                <a:cs typeface="Calibri"/>
              </a:rPr>
              <a:t>‘Regroup’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Keep</a:t>
            </a:r>
            <a:r>
              <a:rPr dirty="0" sz="1200" spc="-5">
                <a:latin typeface="Calibri"/>
                <a:cs typeface="Calibri"/>
              </a:rPr>
              <a:t>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same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size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groups,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but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change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groups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two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>
                <a:latin typeface="Calibri"/>
                <a:cs typeface="Calibri"/>
              </a:rPr>
              <a:t>pros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two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discuss their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opinions</a:t>
            </a:r>
            <a:endParaRPr sz="1200">
              <a:latin typeface="Calibri"/>
              <a:cs typeface="Calibri"/>
            </a:endParaRPr>
          </a:p>
          <a:p>
            <a:pPr marL="241300" marR="198120" indent="-229235">
              <a:lnSpc>
                <a:spcPct val="152500"/>
              </a:lnSpc>
              <a:spcBef>
                <a:spcPts val="1005"/>
              </a:spcBef>
              <a:buFont typeface="Calibri"/>
              <a:buAutoNum type="arabicPeriod"/>
              <a:tabLst>
                <a:tab pos="241935" algn="l"/>
              </a:tabLst>
            </a:pPr>
            <a:r>
              <a:rPr dirty="0" sz="1200" spc="-5" i="1">
                <a:latin typeface="Calibri"/>
                <a:cs typeface="Calibri"/>
              </a:rPr>
              <a:t>‘Share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with </a:t>
            </a:r>
            <a:r>
              <a:rPr dirty="0" sz="1200" spc="-5" i="1">
                <a:latin typeface="Calibri"/>
                <a:cs typeface="Calibri"/>
              </a:rPr>
              <a:t>the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class’</a:t>
            </a:r>
            <a:r>
              <a:rPr dirty="0" sz="1200" spc="15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assign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two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5">
                <a:latin typeface="Calibri"/>
                <a:cs typeface="Calibri"/>
              </a:rPr>
              <a:t> each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group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(1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pro,</a:t>
            </a:r>
            <a:r>
              <a:rPr dirty="0" sz="1200">
                <a:latin typeface="Calibri"/>
                <a:cs typeface="Calibri"/>
              </a:rPr>
              <a:t> 1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con)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5">
                <a:latin typeface="Calibri"/>
                <a:cs typeface="Calibri"/>
              </a:rPr>
              <a:t> share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arguments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rest of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class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</dc:creator>
  <dcterms:created xsi:type="dcterms:W3CDTF">2021-05-14T06:31:43Z</dcterms:created>
  <dcterms:modified xsi:type="dcterms:W3CDTF">2021-05-14T06:31:43Z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2021-05-14T00:00:00Z</vt:filetime>
  </property>
</Properties>
</file>