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8159af28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8159af28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8159af28f2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8159af28f2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8159af28f2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8159af28f2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8159af28f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8159af28f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18f1660c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818f1660c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8189956894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8189956894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81af557d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81af557d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Basic Thai 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Speaking Practice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Let’s say hi first!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14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7800">
                <a:solidFill>
                  <a:srgbClr val="0000FF"/>
                </a:solidFill>
              </a:rPr>
              <a:t>s</a:t>
            </a:r>
            <a:r>
              <a:rPr lang="en-GB" sz="7800">
                <a:solidFill>
                  <a:srgbClr val="0000FF"/>
                </a:solidFill>
              </a:rPr>
              <a:t>à-</a:t>
            </a:r>
            <a:r>
              <a:rPr lang="en-GB" sz="7800">
                <a:solidFill>
                  <a:srgbClr val="0000FF"/>
                </a:solidFill>
              </a:rPr>
              <a:t>wàt-dii</a:t>
            </a:r>
            <a:r>
              <a:rPr lang="en-GB" sz="7800"/>
              <a:t>-</a:t>
            </a:r>
            <a:r>
              <a:rPr lang="en-GB" sz="7800"/>
              <a:t>kâ/kráp</a:t>
            </a:r>
            <a:endParaRPr sz="7800"/>
          </a:p>
        </p:txBody>
      </p:sp>
      <p:pic>
        <p:nvPicPr>
          <p:cNvPr descr="File:Female symbol (heavy pink).svg - Wikimedia Commons"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21493" y="2242100"/>
            <a:ext cx="996275" cy="996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le:Male symbol (heavy blue).svg - Wikimedia Commons" id="62" name="Google Shape;62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14467" y="2213225"/>
            <a:ext cx="1054024" cy="105402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3267250"/>
            <a:ext cx="8520600" cy="141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7800">
                <a:solidFill>
                  <a:srgbClr val="0000FF"/>
                </a:solidFill>
              </a:rPr>
              <a:t>สวัสดี</a:t>
            </a:r>
            <a:r>
              <a:rPr lang="en-GB" sz="7800"/>
              <a:t>ค่ะ/ครับ</a:t>
            </a:r>
            <a:endParaRPr sz="7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When hear Kruu Joanna read, what do you observe about the sound?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726575"/>
            <a:ext cx="8520600" cy="284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800">
                <a:solidFill>
                  <a:srgbClr val="0000FF"/>
                </a:solidFill>
              </a:rPr>
              <a:t>sà-wàt-dii</a:t>
            </a:r>
            <a:r>
              <a:rPr lang="en-GB" sz="7800"/>
              <a:t>-kâ</a:t>
            </a:r>
            <a:endParaRPr sz="78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7800">
                <a:solidFill>
                  <a:srgbClr val="0000FF"/>
                </a:solidFill>
              </a:rPr>
              <a:t>sà-wàt-dii</a:t>
            </a:r>
            <a:r>
              <a:rPr lang="en-GB" sz="7800"/>
              <a:t>-kráp</a:t>
            </a:r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958975" y="3329425"/>
            <a:ext cx="7873200" cy="1813800"/>
          </a:xfrm>
          <a:prstGeom prst="rect">
            <a:avLst/>
          </a:prstGeom>
          <a:gradFill>
            <a:gsLst>
              <a:gs pos="0">
                <a:srgbClr val="FFF6DB"/>
              </a:gs>
              <a:gs pos="100000">
                <a:srgbClr val="FAD15C"/>
              </a:gs>
            </a:gsLst>
            <a:lin ang="5400012" scaled="0"/>
          </a:gra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</a:pPr>
            <a:r>
              <a:rPr lang="en-GB" sz="3100">
                <a:solidFill>
                  <a:schemeClr val="dk2"/>
                </a:solidFill>
              </a:rPr>
              <a:t>Long and short sounds</a:t>
            </a:r>
            <a:endParaRPr sz="3100">
              <a:solidFill>
                <a:schemeClr val="dk2"/>
              </a:solidFill>
            </a:endParaRPr>
          </a:p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</a:pPr>
            <a:r>
              <a:rPr lang="en-GB" sz="3100">
                <a:solidFill>
                  <a:schemeClr val="dk2"/>
                </a:solidFill>
              </a:rPr>
              <a:t>Tones</a:t>
            </a:r>
            <a:endParaRPr sz="3100">
              <a:solidFill>
                <a:schemeClr val="dk2"/>
              </a:solidFill>
            </a:endParaRPr>
          </a:p>
          <a:p>
            <a:pPr indent="-42545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100"/>
              <a:buChar char="●"/>
            </a:pPr>
            <a:r>
              <a:rPr lang="en-GB" sz="3100">
                <a:solidFill>
                  <a:schemeClr val="dk2"/>
                </a:solidFill>
              </a:rPr>
              <a:t>Consonants and vowels (Structure)</a:t>
            </a:r>
            <a:endParaRPr sz="31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Long and Short Sounds</a:t>
            </a:r>
            <a:endParaRPr/>
          </a:p>
        </p:txBody>
      </p:sp>
      <p:sp>
        <p:nvSpPr>
          <p:cNvPr id="76" name="Google Shape;76;p16"/>
          <p:cNvSpPr txBox="1"/>
          <p:nvPr>
            <p:ph idx="1" type="body"/>
          </p:nvPr>
        </p:nvSpPr>
        <p:spPr>
          <a:xfrm>
            <a:off x="311700" y="2205050"/>
            <a:ext cx="8520600" cy="277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/>
              <a:t>S</a:t>
            </a:r>
            <a:r>
              <a:rPr lang="en-GB" sz="5000">
                <a:solidFill>
                  <a:srgbClr val="FF00FF"/>
                </a:solidFill>
              </a:rPr>
              <a:t>aa</a:t>
            </a:r>
            <a:r>
              <a:rPr lang="en-GB" sz="5000"/>
              <a:t> vs  S</a:t>
            </a:r>
            <a:r>
              <a:rPr lang="en-GB" sz="5000">
                <a:solidFill>
                  <a:srgbClr val="FF00FF"/>
                </a:solidFill>
              </a:rPr>
              <a:t>à</a:t>
            </a:r>
            <a:endParaRPr sz="5000">
              <a:solidFill>
                <a:srgbClr val="FF00FF"/>
              </a:solidFill>
            </a:endParaRPr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5000"/>
              <a:t>D</a:t>
            </a:r>
            <a:r>
              <a:rPr lang="en-GB" sz="5000">
                <a:solidFill>
                  <a:srgbClr val="FF00FF"/>
                </a:solidFill>
              </a:rPr>
              <a:t>ii   </a:t>
            </a:r>
            <a:r>
              <a:rPr lang="en-GB" sz="5000"/>
              <a:t>vs</a:t>
            </a:r>
            <a:r>
              <a:rPr lang="en-GB" sz="5000">
                <a:solidFill>
                  <a:srgbClr val="FF00FF"/>
                </a:solidFill>
              </a:rPr>
              <a:t>  </a:t>
            </a:r>
            <a:r>
              <a:rPr lang="en-GB" sz="5000"/>
              <a:t>D</a:t>
            </a:r>
            <a:r>
              <a:rPr lang="en-GB" sz="5000">
                <a:solidFill>
                  <a:srgbClr val="FF00FF"/>
                </a:solidFill>
              </a:rPr>
              <a:t>ì </a:t>
            </a:r>
            <a:endParaRPr sz="5000">
              <a:solidFill>
                <a:srgbClr val="FF00FF"/>
              </a:solidFill>
            </a:endParaRPr>
          </a:p>
        </p:txBody>
      </p:sp>
      <p:sp>
        <p:nvSpPr>
          <p:cNvPr id="77" name="Google Shape;77;p16"/>
          <p:cNvSpPr txBox="1"/>
          <p:nvPr/>
        </p:nvSpPr>
        <p:spPr>
          <a:xfrm>
            <a:off x="155850" y="1017725"/>
            <a:ext cx="8832300" cy="138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7800">
                <a:solidFill>
                  <a:srgbClr val="0000FF"/>
                </a:solidFill>
              </a:rPr>
              <a:t>sà-wàt-dii</a:t>
            </a:r>
            <a:endParaRPr/>
          </a:p>
        </p:txBody>
      </p:sp>
      <p:sp>
        <p:nvSpPr>
          <p:cNvPr id="78" name="Google Shape;78;p16"/>
          <p:cNvSpPr txBox="1"/>
          <p:nvPr/>
        </p:nvSpPr>
        <p:spPr>
          <a:xfrm>
            <a:off x="360150" y="4238525"/>
            <a:ext cx="8423700" cy="42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A total of 32 vowels including 14 pairs of vowels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that determine length of sound in Thai word.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0000"/>
                </a:solidFill>
              </a:rPr>
              <a:t>Tones</a:t>
            </a:r>
            <a:r>
              <a:rPr lang="en-GB"/>
              <a:t> in Thai Language</a:t>
            </a:r>
            <a:endParaRPr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105275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300"/>
              <a:t>Gaa </a:t>
            </a:r>
            <a:endParaRPr sz="12300"/>
          </a:p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1987638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ก่า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à</a:t>
            </a:r>
            <a:r>
              <a:rPr lang="en-GB" sz="12150"/>
              <a:t>a</a:t>
            </a:r>
            <a:r>
              <a:rPr lang="en-GB" sz="12300"/>
              <a:t>  </a:t>
            </a:r>
            <a:endParaRPr sz="12300"/>
          </a:p>
        </p:txBody>
      </p:sp>
      <p:sp>
        <p:nvSpPr>
          <p:cNvPr id="86" name="Google Shape;86;p17"/>
          <p:cNvSpPr txBox="1"/>
          <p:nvPr>
            <p:ph idx="1" type="body"/>
          </p:nvPr>
        </p:nvSpPr>
        <p:spPr>
          <a:xfrm>
            <a:off x="3870000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ก้า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â</a:t>
            </a:r>
            <a:r>
              <a:rPr lang="en-GB" sz="12150"/>
              <a:t>a</a:t>
            </a:r>
            <a:r>
              <a:rPr lang="en-GB" sz="12150"/>
              <a:t>  </a:t>
            </a:r>
            <a:endParaRPr sz="12150"/>
          </a:p>
        </p:txBody>
      </p:sp>
      <p:sp>
        <p:nvSpPr>
          <p:cNvPr id="87" name="Google Shape;87;p17"/>
          <p:cNvSpPr txBox="1"/>
          <p:nvPr>
            <p:ph idx="1" type="body"/>
          </p:nvPr>
        </p:nvSpPr>
        <p:spPr>
          <a:xfrm>
            <a:off x="5752363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ก๊า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á</a:t>
            </a:r>
            <a:r>
              <a:rPr lang="en-GB" sz="12150"/>
              <a:t>a</a:t>
            </a:r>
            <a:r>
              <a:rPr lang="en-GB" sz="12150"/>
              <a:t>  </a:t>
            </a:r>
            <a:endParaRPr sz="12150"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7634725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ก๋า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ă</a:t>
            </a:r>
            <a:r>
              <a:rPr lang="en-GB" sz="12150"/>
              <a:t>a</a:t>
            </a:r>
            <a:r>
              <a:rPr lang="en-GB" sz="12150"/>
              <a:t>  </a:t>
            </a:r>
            <a:endParaRPr sz="12150"/>
          </a:p>
        </p:txBody>
      </p:sp>
      <p:sp>
        <p:nvSpPr>
          <p:cNvPr id="89" name="Google Shape;89;p17"/>
          <p:cNvSpPr txBox="1"/>
          <p:nvPr/>
        </p:nvSpPr>
        <p:spPr>
          <a:xfrm>
            <a:off x="105275" y="3699450"/>
            <a:ext cx="14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Mid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1987638" y="3699450"/>
            <a:ext cx="14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Down</a:t>
            </a:r>
            <a:r>
              <a:rPr lang="en-GB" sz="1800">
                <a:solidFill>
                  <a:srgbClr val="FF0000"/>
                </a:solidFill>
              </a:rPr>
              <a:t>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91" name="Google Shape;91;p17"/>
          <p:cNvSpPr txBox="1"/>
          <p:nvPr/>
        </p:nvSpPr>
        <p:spPr>
          <a:xfrm>
            <a:off x="376306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Falling</a:t>
            </a:r>
            <a:r>
              <a:rPr lang="en-GB" sz="1800">
                <a:solidFill>
                  <a:srgbClr val="FF0000"/>
                </a:solidFill>
              </a:rPr>
              <a:t>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92" name="Google Shape;92;p17"/>
          <p:cNvSpPr txBox="1"/>
          <p:nvPr/>
        </p:nvSpPr>
        <p:spPr>
          <a:xfrm>
            <a:off x="564541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Up</a:t>
            </a:r>
            <a:r>
              <a:rPr lang="en-GB" sz="1800">
                <a:solidFill>
                  <a:srgbClr val="FF0000"/>
                </a:solidFill>
              </a:rPr>
              <a:t>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752776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Uprising Tone</a:t>
            </a:r>
            <a:endParaRPr sz="1800">
              <a:solidFill>
                <a:srgbClr val="FF0000"/>
              </a:solidFill>
            </a:endParaRPr>
          </a:p>
        </p:txBody>
      </p:sp>
      <p:cxnSp>
        <p:nvCxnSpPr>
          <p:cNvPr id="94" name="Google Shape;94;p17"/>
          <p:cNvCxnSpPr/>
          <p:nvPr/>
        </p:nvCxnSpPr>
        <p:spPr>
          <a:xfrm>
            <a:off x="305450" y="1669050"/>
            <a:ext cx="1036200" cy="96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5" name="Google Shape;95;p17"/>
          <p:cNvCxnSpPr/>
          <p:nvPr/>
        </p:nvCxnSpPr>
        <p:spPr>
          <a:xfrm>
            <a:off x="2203000" y="1343800"/>
            <a:ext cx="885300" cy="6699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6" name="Google Shape;96;p17"/>
          <p:cNvCxnSpPr/>
          <p:nvPr/>
        </p:nvCxnSpPr>
        <p:spPr>
          <a:xfrm flipH="1" rot="10800000">
            <a:off x="4021150" y="1444050"/>
            <a:ext cx="5508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97" name="Google Shape;97;p17"/>
          <p:cNvCxnSpPr/>
          <p:nvPr/>
        </p:nvCxnSpPr>
        <p:spPr>
          <a:xfrm>
            <a:off x="4571950" y="1444050"/>
            <a:ext cx="5973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8" name="Google Shape;98;p17"/>
          <p:cNvCxnSpPr/>
          <p:nvPr/>
        </p:nvCxnSpPr>
        <p:spPr>
          <a:xfrm flipH="1" rot="10800000">
            <a:off x="5969575" y="1335450"/>
            <a:ext cx="969600" cy="6672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99" name="Google Shape;99;p17"/>
          <p:cNvCxnSpPr/>
          <p:nvPr/>
        </p:nvCxnSpPr>
        <p:spPr>
          <a:xfrm flipH="1">
            <a:off x="8231925" y="1444050"/>
            <a:ext cx="5508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00" name="Google Shape;100;p17"/>
          <p:cNvCxnSpPr/>
          <p:nvPr/>
        </p:nvCxnSpPr>
        <p:spPr>
          <a:xfrm rot="10800000">
            <a:off x="7634750" y="1444050"/>
            <a:ext cx="5973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1" name="Google Shape;101;p17"/>
          <p:cNvSpPr txBox="1"/>
          <p:nvPr/>
        </p:nvSpPr>
        <p:spPr>
          <a:xfrm>
            <a:off x="5025925" y="650025"/>
            <a:ext cx="597300" cy="1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100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00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FF0000"/>
                </a:solidFill>
              </a:rPr>
              <a:t>Tones</a:t>
            </a:r>
            <a:r>
              <a:rPr lang="en-GB"/>
              <a:t> in Thai Language</a:t>
            </a:r>
            <a:endParaRPr/>
          </a:p>
        </p:txBody>
      </p:sp>
      <p:sp>
        <p:nvSpPr>
          <p:cNvPr id="107" name="Google Shape;107;p18"/>
          <p:cNvSpPr txBox="1"/>
          <p:nvPr>
            <p:ph idx="1" type="body"/>
          </p:nvPr>
        </p:nvSpPr>
        <p:spPr>
          <a:xfrm>
            <a:off x="105275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300"/>
              <a:t>Gaa </a:t>
            </a:r>
            <a:endParaRPr sz="12300"/>
          </a:p>
        </p:txBody>
      </p:sp>
      <p:sp>
        <p:nvSpPr>
          <p:cNvPr id="108" name="Google Shape;108;p18"/>
          <p:cNvSpPr txBox="1"/>
          <p:nvPr>
            <p:ph idx="1" type="body"/>
          </p:nvPr>
        </p:nvSpPr>
        <p:spPr>
          <a:xfrm>
            <a:off x="1987638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ก่า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à</a:t>
            </a:r>
            <a:r>
              <a:rPr lang="en-GB" sz="12150"/>
              <a:t>a</a:t>
            </a:r>
            <a:r>
              <a:rPr lang="en-GB" sz="12300"/>
              <a:t>  </a:t>
            </a:r>
            <a:endParaRPr sz="12300"/>
          </a:p>
        </p:txBody>
      </p:sp>
      <p:sp>
        <p:nvSpPr>
          <p:cNvPr id="109" name="Google Shape;109;p18"/>
          <p:cNvSpPr txBox="1"/>
          <p:nvPr>
            <p:ph idx="1" type="body"/>
          </p:nvPr>
        </p:nvSpPr>
        <p:spPr>
          <a:xfrm>
            <a:off x="3870000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ก้า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â</a:t>
            </a:r>
            <a:r>
              <a:rPr lang="en-GB" sz="12150"/>
              <a:t>a  </a:t>
            </a:r>
            <a:endParaRPr sz="12150"/>
          </a:p>
        </p:txBody>
      </p:sp>
      <p:sp>
        <p:nvSpPr>
          <p:cNvPr id="110" name="Google Shape;110;p18"/>
          <p:cNvSpPr txBox="1"/>
          <p:nvPr>
            <p:ph idx="1" type="body"/>
          </p:nvPr>
        </p:nvSpPr>
        <p:spPr>
          <a:xfrm>
            <a:off x="5752363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ก๊า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á</a:t>
            </a:r>
            <a:r>
              <a:rPr lang="en-GB" sz="12150"/>
              <a:t>a  </a:t>
            </a:r>
            <a:endParaRPr sz="12150"/>
          </a:p>
        </p:txBody>
      </p:sp>
      <p:sp>
        <p:nvSpPr>
          <p:cNvPr id="111" name="Google Shape;111;p18"/>
          <p:cNvSpPr txBox="1"/>
          <p:nvPr>
            <p:ph idx="1" type="body"/>
          </p:nvPr>
        </p:nvSpPr>
        <p:spPr>
          <a:xfrm>
            <a:off x="7634725" y="1444050"/>
            <a:ext cx="1404000" cy="225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3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5000"/>
              <a:t>ก๋า</a:t>
            </a:r>
            <a:endParaRPr sz="1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12150"/>
              <a:t>G</a:t>
            </a:r>
            <a:r>
              <a:rPr lang="en-GB" sz="12150">
                <a:solidFill>
                  <a:srgbClr val="FF0000"/>
                </a:solidFill>
              </a:rPr>
              <a:t>ă</a:t>
            </a:r>
            <a:r>
              <a:rPr lang="en-GB" sz="12150"/>
              <a:t>a  </a:t>
            </a:r>
            <a:endParaRPr sz="12150"/>
          </a:p>
        </p:txBody>
      </p:sp>
      <p:sp>
        <p:nvSpPr>
          <p:cNvPr id="112" name="Google Shape;112;p18"/>
          <p:cNvSpPr txBox="1"/>
          <p:nvPr/>
        </p:nvSpPr>
        <p:spPr>
          <a:xfrm>
            <a:off x="105275" y="3699450"/>
            <a:ext cx="14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Mid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13" name="Google Shape;113;p18"/>
          <p:cNvSpPr txBox="1"/>
          <p:nvPr/>
        </p:nvSpPr>
        <p:spPr>
          <a:xfrm>
            <a:off x="1987638" y="3699450"/>
            <a:ext cx="14040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Down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14" name="Google Shape;114;p18"/>
          <p:cNvSpPr txBox="1"/>
          <p:nvPr/>
        </p:nvSpPr>
        <p:spPr>
          <a:xfrm>
            <a:off x="376306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Falling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564541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Up Tone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16" name="Google Shape;116;p18"/>
          <p:cNvSpPr txBox="1"/>
          <p:nvPr/>
        </p:nvSpPr>
        <p:spPr>
          <a:xfrm>
            <a:off x="7527764" y="3699450"/>
            <a:ext cx="16179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0000"/>
                </a:solidFill>
              </a:rPr>
              <a:t>Uprising Tone</a:t>
            </a:r>
            <a:endParaRPr sz="1800">
              <a:solidFill>
                <a:srgbClr val="FF0000"/>
              </a:solidFill>
            </a:endParaRPr>
          </a:p>
        </p:txBody>
      </p:sp>
      <p:cxnSp>
        <p:nvCxnSpPr>
          <p:cNvPr id="117" name="Google Shape;117;p18"/>
          <p:cNvCxnSpPr/>
          <p:nvPr/>
        </p:nvCxnSpPr>
        <p:spPr>
          <a:xfrm>
            <a:off x="305450" y="1669050"/>
            <a:ext cx="1036200" cy="96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8" name="Google Shape;118;p18"/>
          <p:cNvCxnSpPr/>
          <p:nvPr/>
        </p:nvCxnSpPr>
        <p:spPr>
          <a:xfrm>
            <a:off x="2203000" y="1343800"/>
            <a:ext cx="885300" cy="6699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19" name="Google Shape;119;p18"/>
          <p:cNvCxnSpPr/>
          <p:nvPr/>
        </p:nvCxnSpPr>
        <p:spPr>
          <a:xfrm flipH="1" rot="10800000">
            <a:off x="4021150" y="1444050"/>
            <a:ext cx="5508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20" name="Google Shape;120;p18"/>
          <p:cNvCxnSpPr/>
          <p:nvPr/>
        </p:nvCxnSpPr>
        <p:spPr>
          <a:xfrm>
            <a:off x="4571950" y="1444050"/>
            <a:ext cx="5973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1" name="Google Shape;121;p18"/>
          <p:cNvCxnSpPr/>
          <p:nvPr/>
        </p:nvCxnSpPr>
        <p:spPr>
          <a:xfrm flipH="1" rot="10800000">
            <a:off x="5969575" y="1335450"/>
            <a:ext cx="969600" cy="6672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22" name="Google Shape;122;p18"/>
          <p:cNvCxnSpPr/>
          <p:nvPr/>
        </p:nvCxnSpPr>
        <p:spPr>
          <a:xfrm flipH="1">
            <a:off x="8231925" y="1444050"/>
            <a:ext cx="5508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triangle"/>
            <a:tailEnd len="med" w="med" type="none"/>
          </a:ln>
        </p:spPr>
      </p:cxnSp>
      <p:cxnSp>
        <p:nvCxnSpPr>
          <p:cNvPr id="123" name="Google Shape;123;p18"/>
          <p:cNvCxnSpPr/>
          <p:nvPr/>
        </p:nvCxnSpPr>
        <p:spPr>
          <a:xfrm rot="10800000">
            <a:off x="7634750" y="1444050"/>
            <a:ext cx="597300" cy="450000"/>
          </a:xfrm>
          <a:prstGeom prst="straightConnector1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24" name="Google Shape;124;p18"/>
          <p:cNvSpPr/>
          <p:nvPr/>
        </p:nvSpPr>
        <p:spPr>
          <a:xfrm>
            <a:off x="2514000" y="2061500"/>
            <a:ext cx="287100" cy="334800"/>
          </a:xfrm>
          <a:prstGeom prst="ellipse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8"/>
          <p:cNvSpPr/>
          <p:nvPr/>
        </p:nvSpPr>
        <p:spPr>
          <a:xfrm>
            <a:off x="4428463" y="2002650"/>
            <a:ext cx="287100" cy="334800"/>
          </a:xfrm>
          <a:prstGeom prst="ellipse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8"/>
          <p:cNvSpPr/>
          <p:nvPr/>
        </p:nvSpPr>
        <p:spPr>
          <a:xfrm>
            <a:off x="6191175" y="2002650"/>
            <a:ext cx="287100" cy="334800"/>
          </a:xfrm>
          <a:prstGeom prst="ellipse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8"/>
          <p:cNvSpPr/>
          <p:nvPr/>
        </p:nvSpPr>
        <p:spPr>
          <a:xfrm>
            <a:off x="8193163" y="2002650"/>
            <a:ext cx="287100" cy="334800"/>
          </a:xfrm>
          <a:prstGeom prst="ellipse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8"/>
          <p:cNvSpPr txBox="1"/>
          <p:nvPr/>
        </p:nvSpPr>
        <p:spPr>
          <a:xfrm>
            <a:off x="5025925" y="650025"/>
            <a:ext cx="597300" cy="1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129" name="Google Shape;129;p18"/>
          <p:cNvSpPr txBox="1"/>
          <p:nvPr/>
        </p:nvSpPr>
        <p:spPr>
          <a:xfrm>
            <a:off x="6935300" y="4272150"/>
            <a:ext cx="1996200" cy="66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FF9900"/>
                </a:solidFill>
              </a:rPr>
              <a:t>Tone Marks</a:t>
            </a:r>
            <a:endParaRPr b="1" sz="2600">
              <a:solidFill>
                <a:srgbClr val="FF9900"/>
              </a:solidFill>
            </a:endParaRPr>
          </a:p>
        </p:txBody>
      </p:sp>
      <p:sp>
        <p:nvSpPr>
          <p:cNvPr id="130" name="Google Shape;130;p18"/>
          <p:cNvSpPr/>
          <p:nvPr/>
        </p:nvSpPr>
        <p:spPr>
          <a:xfrm>
            <a:off x="6652063" y="4439700"/>
            <a:ext cx="287100" cy="334800"/>
          </a:xfrm>
          <a:prstGeom prst="ellipse">
            <a:avLst/>
          </a:prstGeom>
          <a:noFill/>
          <a:ln cap="flat" cmpd="sng" w="381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Name the tone of these words:</a:t>
            </a:r>
            <a:endParaRPr/>
          </a:p>
        </p:txBody>
      </p:sp>
      <p:sp>
        <p:nvSpPr>
          <p:cNvPr id="136" name="Google Shape;136;p19"/>
          <p:cNvSpPr txBox="1"/>
          <p:nvPr/>
        </p:nvSpPr>
        <p:spPr>
          <a:xfrm>
            <a:off x="155850" y="1008800"/>
            <a:ext cx="88323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6800">
                <a:solidFill>
                  <a:srgbClr val="0000FF"/>
                </a:solidFill>
              </a:rPr>
              <a:t>sà-wàt-dii-kâ</a:t>
            </a:r>
            <a:endParaRPr sz="400">
              <a:solidFill>
                <a:srgbClr val="0000FF"/>
              </a:solidFill>
            </a:endParaRPr>
          </a:p>
        </p:txBody>
      </p:sp>
      <p:sp>
        <p:nvSpPr>
          <p:cNvPr id="137" name="Google Shape;137;p19"/>
          <p:cNvSpPr txBox="1"/>
          <p:nvPr/>
        </p:nvSpPr>
        <p:spPr>
          <a:xfrm>
            <a:off x="155850" y="2228925"/>
            <a:ext cx="88323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6800">
                <a:solidFill>
                  <a:srgbClr val="0000FF"/>
                </a:solidFill>
              </a:rPr>
              <a:t>chăn-ch</a:t>
            </a:r>
            <a:r>
              <a:rPr lang="en-GB" sz="6800" strike="sngStrike">
                <a:solidFill>
                  <a:srgbClr val="0000FF"/>
                </a:solidFill>
              </a:rPr>
              <a:t>ûu</a:t>
            </a:r>
            <a:r>
              <a:rPr lang="en-GB" sz="6800">
                <a:solidFill>
                  <a:srgbClr val="0000FF"/>
                </a:solidFill>
              </a:rPr>
              <a:t>-maa-r</a:t>
            </a:r>
            <a:r>
              <a:rPr lang="en-GB" sz="6800">
                <a:solidFill>
                  <a:srgbClr val="0000FF"/>
                </a:solidFill>
              </a:rPr>
              <a:t>ii-kâ</a:t>
            </a:r>
            <a:r>
              <a:rPr lang="en-GB" sz="6800">
                <a:solidFill>
                  <a:srgbClr val="0000FF"/>
                </a:solidFill>
              </a:rPr>
              <a:t>  </a:t>
            </a:r>
            <a:endParaRPr sz="6800">
              <a:solidFill>
                <a:srgbClr val="0000FF"/>
              </a:solidFill>
            </a:endParaRPr>
          </a:p>
        </p:txBody>
      </p:sp>
      <p:sp>
        <p:nvSpPr>
          <p:cNvPr id="138" name="Google Shape;138;p19"/>
          <p:cNvSpPr/>
          <p:nvPr/>
        </p:nvSpPr>
        <p:spPr>
          <a:xfrm>
            <a:off x="4858475" y="99800"/>
            <a:ext cx="4129800" cy="909000"/>
          </a:xfrm>
          <a:prstGeom prst="wedgeRoundRectCallout">
            <a:avLst>
              <a:gd fmla="val -20833" name="adj1"/>
              <a:gd fmla="val 62500" name="adj2"/>
              <a:gd fmla="val 0" name="adj3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rgbClr val="FF9900"/>
                </a:solidFill>
              </a:rPr>
              <a:t>Hello! My name is Mary. </a:t>
            </a:r>
            <a:endParaRPr b="1" sz="2100">
              <a:solidFill>
                <a:srgbClr val="FF99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solidFill>
                  <a:srgbClr val="FF9900"/>
                </a:solidFill>
              </a:rPr>
              <a:t>What is your name?</a:t>
            </a:r>
            <a:endParaRPr b="1" sz="2100">
              <a:solidFill>
                <a:srgbClr val="FF9900"/>
              </a:solidFill>
            </a:endParaRPr>
          </a:p>
        </p:txBody>
      </p:sp>
      <p:sp>
        <p:nvSpPr>
          <p:cNvPr id="139" name="Google Shape;139;p19"/>
          <p:cNvSpPr txBox="1"/>
          <p:nvPr/>
        </p:nvSpPr>
        <p:spPr>
          <a:xfrm>
            <a:off x="311700" y="3460425"/>
            <a:ext cx="8832300" cy="123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6800">
                <a:solidFill>
                  <a:srgbClr val="0000FF"/>
                </a:solidFill>
              </a:rPr>
              <a:t>kun</a:t>
            </a:r>
            <a:r>
              <a:rPr lang="en-GB" sz="6800">
                <a:solidFill>
                  <a:srgbClr val="0000FF"/>
                </a:solidFill>
              </a:rPr>
              <a:t>-ch</a:t>
            </a:r>
            <a:r>
              <a:rPr lang="en-GB" sz="6800" strike="sngStrike">
                <a:solidFill>
                  <a:srgbClr val="0000FF"/>
                </a:solidFill>
              </a:rPr>
              <a:t>ûu</a:t>
            </a:r>
            <a:r>
              <a:rPr lang="en-GB" sz="6800">
                <a:solidFill>
                  <a:srgbClr val="0000FF"/>
                </a:solidFill>
              </a:rPr>
              <a:t>-</a:t>
            </a:r>
            <a:r>
              <a:rPr lang="en-GB" sz="6800">
                <a:solidFill>
                  <a:srgbClr val="0000FF"/>
                </a:solidFill>
              </a:rPr>
              <a:t>à-rai</a:t>
            </a:r>
            <a:r>
              <a:rPr lang="en-GB" sz="6800">
                <a:solidFill>
                  <a:srgbClr val="0000FF"/>
                </a:solidFill>
              </a:rPr>
              <a:t>-k</a:t>
            </a:r>
            <a:r>
              <a:rPr lang="en-GB" sz="6800">
                <a:solidFill>
                  <a:srgbClr val="0000FF"/>
                </a:solidFill>
              </a:rPr>
              <a:t>á</a:t>
            </a:r>
            <a:r>
              <a:rPr lang="en-GB" sz="6800">
                <a:solidFill>
                  <a:srgbClr val="0000FF"/>
                </a:solidFill>
              </a:rPr>
              <a:t>  </a:t>
            </a:r>
            <a:endParaRPr sz="680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/>
              <a:t>THANK YOU!</a:t>
            </a:r>
            <a:endParaRPr sz="5000"/>
          </a:p>
          <a:p>
            <a:pPr indent="0" lvl="0" marL="0" rtl="0" algn="ctr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5000"/>
              <a:t>k</a:t>
            </a:r>
            <a:r>
              <a:rPr lang="en-GB" sz="5000"/>
              <a:t>ɔɔp kun </a:t>
            </a:r>
            <a:r>
              <a:rPr lang="en-GB" sz="5000"/>
              <a:t>kâ  </a:t>
            </a:r>
            <a:endParaRPr sz="5000"/>
          </a:p>
          <a:p>
            <a:pPr indent="0" lvl="0" marL="0" rtl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en-GB" sz="5000"/>
              <a:t>ขอบคุณค่ะ</a:t>
            </a:r>
            <a:endParaRPr sz="5000"/>
          </a:p>
        </p:txBody>
      </p:sp>
      <p:sp>
        <p:nvSpPr>
          <p:cNvPr id="145" name="Google Shape;145;p20"/>
          <p:cNvSpPr/>
          <p:nvPr/>
        </p:nvSpPr>
        <p:spPr>
          <a:xfrm>
            <a:off x="3303450" y="2420350"/>
            <a:ext cx="95700" cy="95700"/>
          </a:xfrm>
          <a:custGeom>
            <a:rect b="b" l="l" r="r" t="t"/>
            <a:pathLst>
              <a:path extrusionOk="0" h="3828" w="3828">
                <a:moveTo>
                  <a:pt x="0" y="0"/>
                </a:moveTo>
                <a:cubicBezTo>
                  <a:pt x="1805" y="0"/>
                  <a:pt x="3828" y="2023"/>
                  <a:pt x="3828" y="3828"/>
                </a:cubicBezTo>
              </a:path>
            </a:pathLst>
          </a:cu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146" name="Google Shape;146;p20"/>
          <p:cNvSpPr/>
          <p:nvPr/>
        </p:nvSpPr>
        <p:spPr>
          <a:xfrm>
            <a:off x="3303450" y="2444275"/>
            <a:ext cx="95700" cy="71775"/>
          </a:xfrm>
          <a:custGeom>
            <a:rect b="b" l="l" r="r" t="t"/>
            <a:pathLst>
              <a:path extrusionOk="0" h="2871" w="3828">
                <a:moveTo>
                  <a:pt x="0" y="0"/>
                </a:moveTo>
                <a:cubicBezTo>
                  <a:pt x="1595" y="0"/>
                  <a:pt x="3828" y="1276"/>
                  <a:pt x="3828" y="2871"/>
                </a:cubicBezTo>
              </a:path>
            </a:pathLst>
          </a:cu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